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sp>
        <p:nvSpPr>
          <p:cNvPr id="117" name="Shape 117"/>
          <p:cNvSpPr/>
          <p:nvPr>
            <p:ph type="title"/>
          </p:nvPr>
        </p:nvSpPr>
        <p:spPr>
          <a:xfrm>
            <a:off x="650239" y="390596"/>
            <a:ext cx="11704322" cy="1625601"/>
          </a:xfrm>
          <a:prstGeom prst="rect">
            <a:avLst/>
          </a:prstGeom>
          <a:ln w="3175">
            <a:round/>
          </a:ln>
        </p:spPr>
        <p:txBody>
          <a:bodyPr lIns="54186" tIns="54186" rIns="54186" bIns="54186">
            <a:noAutofit/>
          </a:bodyPr>
          <a:lstStyle>
            <a:lvl1pPr defTabSz="650240">
              <a:defRPr sz="5800">
                <a:uFill>
                  <a:solidFill>
                    <a:srgbClr val="000000"/>
                  </a:solidFill>
                </a:uFill>
                <a:latin typeface="Calibri"/>
                <a:ea typeface="Calibri"/>
                <a:cs typeface="Calibri"/>
                <a:sym typeface="Calibri"/>
              </a:defRPr>
            </a:lvl1pPr>
          </a:lstStyle>
          <a:p>
            <a:pPr/>
            <a:r>
              <a:t>Title Text</a:t>
            </a:r>
          </a:p>
        </p:txBody>
      </p:sp>
      <p:sp>
        <p:nvSpPr>
          <p:cNvPr id="118" name="Shape 118"/>
          <p:cNvSpPr/>
          <p:nvPr>
            <p:ph type="body" idx="1"/>
          </p:nvPr>
        </p:nvSpPr>
        <p:spPr>
          <a:xfrm>
            <a:off x="650239" y="2275839"/>
            <a:ext cx="11704322" cy="6436927"/>
          </a:xfrm>
          <a:prstGeom prst="rect">
            <a:avLst/>
          </a:prstGeom>
          <a:ln w="3175">
            <a:round/>
          </a:ln>
        </p:spPr>
        <p:txBody>
          <a:bodyPr lIns="54186" tIns="54186" rIns="54186" bIns="54186" anchor="t">
            <a:noAutofit/>
          </a:bodyPr>
          <a:lstStyle>
            <a:lvl1pPr marL="450056" indent="-450056" defTabSz="650240">
              <a:spcBef>
                <a:spcPts val="1000"/>
              </a:spcBef>
              <a:buClr>
                <a:srgbClr val="000000"/>
              </a:buClr>
              <a:buSzPct val="100000"/>
              <a:buFont typeface="Arial"/>
              <a:defRPr sz="4200">
                <a:uFill>
                  <a:solidFill>
                    <a:srgbClr val="000000"/>
                  </a:solidFill>
                </a:uFill>
                <a:latin typeface="Calibri"/>
                <a:ea typeface="Calibri"/>
                <a:cs typeface="Calibri"/>
                <a:sym typeface="Calibri"/>
              </a:defRPr>
            </a:lvl1pPr>
            <a:lvl2pPr marL="824592" indent="-367392" defTabSz="650240">
              <a:spcBef>
                <a:spcPts val="900"/>
              </a:spcBef>
              <a:buClr>
                <a:srgbClr val="000000"/>
              </a:buClr>
              <a:buSzPct val="100000"/>
              <a:buFont typeface="Arial"/>
              <a:buChar char="–"/>
              <a:defRPr>
                <a:uFill>
                  <a:solidFill>
                    <a:srgbClr val="000000"/>
                  </a:solidFill>
                </a:uFill>
                <a:latin typeface="Calibri"/>
                <a:ea typeface="Calibri"/>
                <a:cs typeface="Calibri"/>
                <a:sym typeface="Calibri"/>
              </a:defRPr>
            </a:lvl2pPr>
            <a:lvl3pPr marL="1200150" indent="-285750" defTabSz="650240">
              <a:spcBef>
                <a:spcPts val="800"/>
              </a:spcBef>
              <a:buClr>
                <a:srgbClr val="000000"/>
              </a:buClr>
              <a:buSzPct val="100000"/>
              <a:buFont typeface="Arial"/>
              <a:defRPr sz="3000">
                <a:uFill>
                  <a:solidFill>
                    <a:srgbClr val="000000"/>
                  </a:solidFill>
                </a:uFill>
                <a:latin typeface="Calibri"/>
                <a:ea typeface="Calibri"/>
                <a:cs typeface="Calibri"/>
                <a:sym typeface="Calibri"/>
              </a:defRPr>
            </a:lvl3pPr>
            <a:lvl4pPr marL="1645920" indent="-274320" defTabSz="650240">
              <a:spcBef>
                <a:spcPts val="600"/>
              </a:spcBef>
              <a:buClr>
                <a:srgbClr val="000000"/>
              </a:buClr>
              <a:buSzPct val="100000"/>
              <a:buFont typeface="Arial"/>
              <a:buChar char="–"/>
              <a:defRPr sz="2400">
                <a:uFill>
                  <a:solidFill>
                    <a:srgbClr val="000000"/>
                  </a:solidFill>
                </a:uFill>
                <a:latin typeface="Calibri"/>
                <a:ea typeface="Calibri"/>
                <a:cs typeface="Calibri"/>
                <a:sym typeface="Calibri"/>
              </a:defRPr>
            </a:lvl4pPr>
            <a:lvl5pPr marL="2103120" indent="-274320" defTabSz="650240">
              <a:spcBef>
                <a:spcPts val="600"/>
              </a:spcBef>
              <a:buClr>
                <a:srgbClr val="000000"/>
              </a:buClr>
              <a:buSzPct val="100000"/>
              <a:buFont typeface="Arial"/>
              <a:buChar char="»"/>
              <a:defRPr sz="2400">
                <a:uFill>
                  <a:solidFill>
                    <a:srgbClr val="000000"/>
                  </a:solidFill>
                </a:u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xfrm>
            <a:off x="12053255" y="9216672"/>
            <a:ext cx="301305" cy="324274"/>
          </a:xfrm>
          <a:prstGeom prst="rect">
            <a:avLst/>
          </a:prstGeom>
          <a:ln w="3175">
            <a:round/>
          </a:ln>
        </p:spPr>
        <p:txBody>
          <a:bodyPr lIns="54186" tIns="54186" rIns="54186" bIns="54186" anchor="ctr"/>
          <a:lstStyle>
            <a:lvl1pPr algn="r" defTabSz="650240">
              <a:defRPr sz="1400">
                <a:solidFill>
                  <a:srgbClr val="9A9A9A"/>
                </a:solidFill>
                <a:uFill>
                  <a:solidFill>
                    <a:srgbClr val="9A9A9A"/>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sp>
        <p:nvSpPr>
          <p:cNvPr id="126" name="Shape 126"/>
          <p:cNvSpPr/>
          <p:nvPr>
            <p:ph type="title"/>
          </p:nvPr>
        </p:nvSpPr>
        <p:spPr>
          <a:xfrm>
            <a:off x="647699" y="390596"/>
            <a:ext cx="11709401" cy="1625601"/>
          </a:xfrm>
          <a:prstGeom prst="rect">
            <a:avLst/>
          </a:prstGeom>
          <a:ln w="3175">
            <a:round/>
          </a:ln>
        </p:spPr>
        <p:txBody>
          <a:bodyPr lIns="38100" tIns="38100" rIns="38100" bIns="38100">
            <a:noAutofit/>
          </a:bodyPr>
          <a:lstStyle>
            <a:lvl1pPr defTabSz="921173">
              <a:defRPr sz="5800">
                <a:uFill>
                  <a:solidFill>
                    <a:srgbClr val="000000"/>
                  </a:solidFill>
                </a:uFill>
                <a:latin typeface="Calibri"/>
                <a:ea typeface="Calibri"/>
                <a:cs typeface="Calibri"/>
                <a:sym typeface="Calibri"/>
              </a:defRPr>
            </a:lvl1pPr>
          </a:lstStyle>
          <a:p>
            <a:pPr/>
            <a:r>
              <a:t>Title Text</a:t>
            </a:r>
          </a:p>
        </p:txBody>
      </p:sp>
      <p:sp>
        <p:nvSpPr>
          <p:cNvPr id="127" name="Shape 127"/>
          <p:cNvSpPr/>
          <p:nvPr>
            <p:ph type="body" idx="1"/>
          </p:nvPr>
        </p:nvSpPr>
        <p:spPr>
          <a:xfrm>
            <a:off x="647699" y="2273300"/>
            <a:ext cx="11709401" cy="6436926"/>
          </a:xfrm>
          <a:prstGeom prst="rect">
            <a:avLst/>
          </a:prstGeom>
          <a:ln w="3175">
            <a:round/>
          </a:ln>
        </p:spPr>
        <p:txBody>
          <a:bodyPr lIns="38100" tIns="38100" rIns="38100" bIns="38100" anchor="t">
            <a:noAutofit/>
          </a:bodyPr>
          <a:lstStyle>
            <a:lvl1pPr marL="327313" indent="-327313" defTabSz="921173">
              <a:spcBef>
                <a:spcPts val="1500"/>
              </a:spcBef>
              <a:buClr>
                <a:srgbClr val="000000"/>
              </a:buClr>
              <a:buSzPct val="100000"/>
              <a:buFont typeface="Arial"/>
              <a:defRPr sz="4200">
                <a:uFill>
                  <a:solidFill>
                    <a:srgbClr val="000000"/>
                  </a:solidFill>
                </a:uFill>
                <a:latin typeface="Calibri"/>
                <a:ea typeface="Calibri"/>
                <a:cs typeface="Calibri"/>
                <a:sym typeface="Calibri"/>
              </a:defRPr>
            </a:lvl1pPr>
            <a:lvl2pPr marL="727910" indent="-270710" defTabSz="921173">
              <a:spcBef>
                <a:spcPts val="1300"/>
              </a:spcBef>
              <a:buClr>
                <a:srgbClr val="000000"/>
              </a:buClr>
              <a:buSzPct val="100000"/>
              <a:buFont typeface="Arial"/>
              <a:buChar char="–"/>
              <a:defRPr>
                <a:uFill>
                  <a:solidFill>
                    <a:srgbClr val="000000"/>
                  </a:solidFill>
                </a:uFill>
                <a:latin typeface="Calibri"/>
                <a:ea typeface="Calibri"/>
                <a:cs typeface="Calibri"/>
                <a:sym typeface="Calibri"/>
              </a:defRPr>
            </a:lvl2pPr>
            <a:lvl3pPr marL="1116105" indent="-201705" defTabSz="921173">
              <a:spcBef>
                <a:spcPts val="1100"/>
              </a:spcBef>
              <a:buClr>
                <a:srgbClr val="000000"/>
              </a:buClr>
              <a:buSzPct val="100000"/>
              <a:buFont typeface="Arial"/>
              <a:defRPr sz="3000">
                <a:uFill>
                  <a:solidFill>
                    <a:srgbClr val="000000"/>
                  </a:solidFill>
                </a:uFill>
                <a:latin typeface="Calibri"/>
                <a:ea typeface="Calibri"/>
                <a:cs typeface="Calibri"/>
                <a:sym typeface="Calibri"/>
              </a:defRPr>
            </a:lvl3pPr>
            <a:lvl4pPr marL="1567542" indent="-195942" defTabSz="921173">
              <a:spcBef>
                <a:spcPts val="900"/>
              </a:spcBef>
              <a:buClr>
                <a:srgbClr val="000000"/>
              </a:buClr>
              <a:buSzPct val="100000"/>
              <a:buFont typeface="Arial"/>
              <a:buChar char="–"/>
              <a:defRPr sz="2400">
                <a:uFill>
                  <a:solidFill>
                    <a:srgbClr val="000000"/>
                  </a:solidFill>
                </a:uFill>
                <a:latin typeface="Calibri"/>
                <a:ea typeface="Calibri"/>
                <a:cs typeface="Calibri"/>
                <a:sym typeface="Calibri"/>
              </a:defRPr>
            </a:lvl4pPr>
            <a:lvl5pPr marL="2024742" indent="-195942" defTabSz="921173">
              <a:spcBef>
                <a:spcPts val="900"/>
              </a:spcBef>
              <a:buClr>
                <a:srgbClr val="000000"/>
              </a:buClr>
              <a:buSzPct val="100000"/>
              <a:buFont typeface="Arial"/>
              <a:buChar char="»"/>
              <a:defRPr sz="2400">
                <a:uFill>
                  <a:solidFill>
                    <a:srgbClr val="000000"/>
                  </a:solidFill>
                </a:u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sldNum" sz="quarter" idx="2"/>
          </p:nvPr>
        </p:nvSpPr>
        <p:spPr>
          <a:xfrm>
            <a:off x="12085430" y="9248986"/>
            <a:ext cx="269132" cy="292101"/>
          </a:xfrm>
          <a:prstGeom prst="rect">
            <a:avLst/>
          </a:prstGeom>
          <a:ln w="3175">
            <a:round/>
          </a:ln>
        </p:spPr>
        <p:txBody>
          <a:bodyPr lIns="38100" tIns="38100" rIns="38100" bIns="38100" anchor="ctr"/>
          <a:lstStyle>
            <a:lvl1pPr algn="r" defTabSz="921173">
              <a:defRPr sz="1400">
                <a:solidFill>
                  <a:srgbClr val="9A9A9A"/>
                </a:solidFill>
                <a:uFill>
                  <a:solidFill>
                    <a:srgbClr val="9A9A9A"/>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sp>
        <p:nvSpPr>
          <p:cNvPr id="135" name="Shape 135"/>
          <p:cNvSpPr/>
          <p:nvPr>
            <p:ph type="title"/>
          </p:nvPr>
        </p:nvSpPr>
        <p:spPr>
          <a:xfrm>
            <a:off x="650239" y="390596"/>
            <a:ext cx="11704322" cy="1625601"/>
          </a:xfrm>
          <a:prstGeom prst="rect">
            <a:avLst/>
          </a:prstGeom>
          <a:ln>
            <a:round/>
          </a:ln>
        </p:spPr>
        <p:txBody>
          <a:bodyPr lIns="54186" tIns="54186" rIns="54186" bIns="54186">
            <a:noAutofit/>
          </a:bodyPr>
          <a:lstStyle>
            <a:lvl1pPr defTabSz="650240">
              <a:defRPr sz="6200">
                <a:uFill>
                  <a:solidFill>
                    <a:srgbClr val="000000"/>
                  </a:solidFill>
                </a:uFill>
                <a:latin typeface="Calibri"/>
                <a:ea typeface="Calibri"/>
                <a:cs typeface="Calibri"/>
                <a:sym typeface="Calibri"/>
              </a:defRPr>
            </a:lvl1pPr>
          </a:lstStyle>
          <a:p>
            <a:pPr/>
            <a:r>
              <a:t>Title Text</a:t>
            </a:r>
          </a:p>
        </p:txBody>
      </p:sp>
      <p:sp>
        <p:nvSpPr>
          <p:cNvPr id="136" name="Shape 136"/>
          <p:cNvSpPr/>
          <p:nvPr>
            <p:ph type="body" idx="1"/>
          </p:nvPr>
        </p:nvSpPr>
        <p:spPr>
          <a:xfrm>
            <a:off x="650239" y="2275839"/>
            <a:ext cx="11704322" cy="6436926"/>
          </a:xfrm>
          <a:prstGeom prst="rect">
            <a:avLst/>
          </a:prstGeom>
          <a:ln>
            <a:round/>
          </a:ln>
        </p:spPr>
        <p:txBody>
          <a:bodyPr lIns="54186" tIns="54186" rIns="54186" bIns="54186" anchor="t">
            <a:noAutofit/>
          </a:bodyPr>
          <a:lstStyle>
            <a:lvl1pPr marL="471487" indent="-471487" defTabSz="650240">
              <a:spcBef>
                <a:spcPts val="1000"/>
              </a:spcBef>
              <a:buClr>
                <a:srgbClr val="000000"/>
              </a:buClr>
              <a:buSzPct val="100000"/>
              <a:buFont typeface="Arial"/>
              <a:defRPr sz="4400">
                <a:uFill>
                  <a:solidFill>
                    <a:srgbClr val="000000"/>
                  </a:solidFill>
                </a:uFill>
                <a:latin typeface="Calibri"/>
                <a:ea typeface="Calibri"/>
                <a:cs typeface="Calibri"/>
                <a:sym typeface="Calibri"/>
              </a:defRPr>
            </a:lvl1pPr>
            <a:lvl2pPr marL="845003" indent="-387803" defTabSz="650240">
              <a:spcBef>
                <a:spcPts val="900"/>
              </a:spcBef>
              <a:buClr>
                <a:srgbClr val="000000"/>
              </a:buClr>
              <a:buSzPct val="100000"/>
              <a:buFont typeface="Arial"/>
              <a:buChar char="–"/>
              <a:defRPr sz="3800">
                <a:uFill>
                  <a:solidFill>
                    <a:srgbClr val="000000"/>
                  </a:solidFill>
                </a:uFill>
                <a:latin typeface="Calibri"/>
                <a:ea typeface="Calibri"/>
                <a:cs typeface="Calibri"/>
                <a:sym typeface="Calibri"/>
              </a:defRPr>
            </a:lvl2pPr>
            <a:lvl3pPr marL="1238250" indent="-323850" defTabSz="650240">
              <a:spcBef>
                <a:spcPts val="800"/>
              </a:spcBef>
              <a:buClr>
                <a:srgbClr val="000000"/>
              </a:buClr>
              <a:buSzPct val="100000"/>
              <a:buFont typeface="Arial"/>
              <a:defRPr sz="3400">
                <a:uFill>
                  <a:solidFill>
                    <a:srgbClr val="000000"/>
                  </a:solidFill>
                </a:uFill>
                <a:latin typeface="Calibri"/>
                <a:ea typeface="Calibri"/>
                <a:cs typeface="Calibri"/>
                <a:sym typeface="Calibri"/>
              </a:defRPr>
            </a:lvl3pPr>
            <a:lvl4pPr marL="1691639" indent="-320039" defTabSz="650240">
              <a:spcBef>
                <a:spcPts val="600"/>
              </a:spcBef>
              <a:buClr>
                <a:srgbClr val="000000"/>
              </a:buClr>
              <a:buSzPct val="100000"/>
              <a:buFont typeface="Arial"/>
              <a:buChar char="–"/>
              <a:defRPr sz="2800">
                <a:uFill>
                  <a:solidFill>
                    <a:srgbClr val="000000"/>
                  </a:solidFill>
                </a:uFill>
                <a:latin typeface="Calibri"/>
                <a:ea typeface="Calibri"/>
                <a:cs typeface="Calibri"/>
                <a:sym typeface="Calibri"/>
              </a:defRPr>
            </a:lvl4pPr>
            <a:lvl5pPr marL="2148839" indent="-320039" defTabSz="650240">
              <a:spcBef>
                <a:spcPts val="600"/>
              </a:spcBef>
              <a:buClr>
                <a:srgbClr val="000000"/>
              </a:buClr>
              <a:buSzPct val="100000"/>
              <a:buFont typeface="Arial"/>
              <a:buChar char="»"/>
              <a:defRPr sz="2800">
                <a:uFill>
                  <a:solidFill>
                    <a:srgbClr val="000000"/>
                  </a:solidFill>
                </a:u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7" name="Shape 137"/>
          <p:cNvSpPr/>
          <p:nvPr>
            <p:ph type="sldNum" sz="quarter" idx="2"/>
          </p:nvPr>
        </p:nvSpPr>
        <p:spPr>
          <a:xfrm>
            <a:off x="12027508" y="9203972"/>
            <a:ext cx="327052" cy="349674"/>
          </a:xfrm>
          <a:prstGeom prst="rect">
            <a:avLst/>
          </a:prstGeom>
          <a:ln>
            <a:round/>
          </a:ln>
        </p:spPr>
        <p:txBody>
          <a:bodyPr lIns="54186" tIns="54186" rIns="54186" bIns="54186" anchor="ctr"/>
          <a:lstStyle>
            <a:lvl1pPr algn="r" defTabSz="650240">
              <a:defRPr sz="1600">
                <a:solidFill>
                  <a:srgbClr val="9A9A9A"/>
                </a:solidFill>
                <a:uFill>
                  <a:solidFill>
                    <a:srgbClr val="9A9A9A"/>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 Blank">
    <p:spTree>
      <p:nvGrpSpPr>
        <p:cNvPr id="1" name=""/>
        <p:cNvGrpSpPr/>
        <p:nvPr/>
      </p:nvGrpSpPr>
      <p:grpSpPr>
        <a:xfrm>
          <a:off x="0" y="0"/>
          <a:ext cx="0" cy="0"/>
          <a:chOff x="0" y="0"/>
          <a:chExt cx="0" cy="0"/>
        </a:xfrm>
      </p:grpSpPr>
      <p:sp>
        <p:nvSpPr>
          <p:cNvPr id="144" name="Shape 144"/>
          <p:cNvSpPr/>
          <p:nvPr>
            <p:ph type="sldNum" sz="quarter" idx="2"/>
          </p:nvPr>
        </p:nvSpPr>
        <p:spPr>
          <a:xfrm>
            <a:off x="12085430" y="9248986"/>
            <a:ext cx="269132" cy="292101"/>
          </a:xfrm>
          <a:prstGeom prst="rect">
            <a:avLst/>
          </a:prstGeom>
          <a:ln w="3175">
            <a:round/>
          </a:ln>
        </p:spPr>
        <p:txBody>
          <a:bodyPr lIns="38100" tIns="38100" rIns="38100" bIns="38100" anchor="ctr"/>
          <a:lstStyle>
            <a:lvl1pPr algn="r" defTabSz="921173">
              <a:defRPr sz="1400">
                <a:solidFill>
                  <a:srgbClr val="9A9A9A"/>
                </a:solidFill>
                <a:uFill>
                  <a:solidFill>
                    <a:srgbClr val="9A9A9A"/>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Default - Blank">
    <p:spTree>
      <p:nvGrpSpPr>
        <p:cNvPr id="1" name=""/>
        <p:cNvGrpSpPr/>
        <p:nvPr/>
      </p:nvGrpSpPr>
      <p:grpSpPr>
        <a:xfrm>
          <a:off x="0" y="0"/>
          <a:ext cx="0" cy="0"/>
          <a:chOff x="0" y="0"/>
          <a:chExt cx="0" cy="0"/>
        </a:xfrm>
      </p:grpSpPr>
      <p:sp>
        <p:nvSpPr>
          <p:cNvPr id="151" name="Shape 151"/>
          <p:cNvSpPr/>
          <p:nvPr>
            <p:ph type="sldNum" sz="quarter" idx="2"/>
          </p:nvPr>
        </p:nvSpPr>
        <p:spPr>
          <a:xfrm>
            <a:off x="12027508" y="9203972"/>
            <a:ext cx="327052" cy="349674"/>
          </a:xfrm>
          <a:prstGeom prst="rect">
            <a:avLst/>
          </a:prstGeom>
          <a:ln>
            <a:round/>
          </a:ln>
        </p:spPr>
        <p:txBody>
          <a:bodyPr lIns="54186" tIns="54186" rIns="54186" bIns="54186" anchor="ctr"/>
          <a:lstStyle>
            <a:lvl1pPr algn="r" defTabSz="650240">
              <a:defRPr sz="1600">
                <a:solidFill>
                  <a:srgbClr val="9A9A9A"/>
                </a:solidFill>
                <a:uFill>
                  <a:solidFill>
                    <a:srgbClr val="9A9A9A"/>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Slide">
    <p:spTree>
      <p:nvGrpSpPr>
        <p:cNvPr id="1" name=""/>
        <p:cNvGrpSpPr/>
        <p:nvPr/>
      </p:nvGrpSpPr>
      <p:grpSpPr>
        <a:xfrm>
          <a:off x="0" y="0"/>
          <a:ext cx="0" cy="0"/>
          <a:chOff x="0" y="0"/>
          <a:chExt cx="0" cy="0"/>
        </a:xfrm>
      </p:grpSpPr>
      <p:sp>
        <p:nvSpPr>
          <p:cNvPr id="158" name="Shape 158"/>
          <p:cNvSpPr/>
          <p:nvPr>
            <p:ph type="title"/>
          </p:nvPr>
        </p:nvSpPr>
        <p:spPr>
          <a:xfrm>
            <a:off x="975359" y="3029937"/>
            <a:ext cx="11054082" cy="2090703"/>
          </a:xfrm>
          <a:prstGeom prst="rect">
            <a:avLst/>
          </a:prstGeom>
          <a:ln>
            <a:round/>
          </a:ln>
        </p:spPr>
        <p:txBody>
          <a:bodyPr lIns="54186" tIns="54186" rIns="54186" bIns="54186">
            <a:noAutofit/>
          </a:bodyPr>
          <a:lstStyle>
            <a:lvl1pPr defTabSz="650240">
              <a:defRPr sz="6200">
                <a:uFill>
                  <a:solidFill>
                    <a:srgbClr val="000000"/>
                  </a:solidFill>
                </a:uFill>
                <a:latin typeface="Calibri"/>
                <a:ea typeface="Calibri"/>
                <a:cs typeface="Calibri"/>
                <a:sym typeface="Calibri"/>
              </a:defRPr>
            </a:lvl1pPr>
          </a:lstStyle>
          <a:p>
            <a:pPr/>
            <a:r>
              <a:t>Title Text</a:t>
            </a:r>
          </a:p>
        </p:txBody>
      </p:sp>
      <p:sp>
        <p:nvSpPr>
          <p:cNvPr id="159" name="Shape 159"/>
          <p:cNvSpPr/>
          <p:nvPr>
            <p:ph type="body" sz="quarter" idx="1"/>
          </p:nvPr>
        </p:nvSpPr>
        <p:spPr>
          <a:xfrm>
            <a:off x="1950719" y="5527040"/>
            <a:ext cx="9103361" cy="2492587"/>
          </a:xfrm>
          <a:prstGeom prst="rect">
            <a:avLst/>
          </a:prstGeom>
          <a:ln>
            <a:round/>
          </a:ln>
        </p:spPr>
        <p:txBody>
          <a:bodyPr lIns="54186" tIns="54186" rIns="54186" bIns="54186" anchor="t">
            <a:noAutofit/>
          </a:bodyPr>
          <a:lstStyle>
            <a:lvl1pPr marL="0" indent="0" algn="ctr" defTabSz="650240">
              <a:spcBef>
                <a:spcPts val="1000"/>
              </a:spcBef>
              <a:buClr>
                <a:srgbClr val="9A9A9A"/>
              </a:buClr>
              <a:buSzTx/>
              <a:buNone/>
              <a:defRPr sz="4400">
                <a:solidFill>
                  <a:srgbClr val="9A9A9A"/>
                </a:solidFill>
                <a:uFill>
                  <a:solidFill>
                    <a:srgbClr val="9A9A9A"/>
                  </a:solidFill>
                </a:uFill>
                <a:latin typeface="Calibri"/>
                <a:ea typeface="Calibri"/>
                <a:cs typeface="Calibri"/>
                <a:sym typeface="Calibri"/>
              </a:defRPr>
            </a:lvl1pPr>
            <a:lvl2pPr marL="650240" indent="0" algn="ctr" defTabSz="650240">
              <a:spcBef>
                <a:spcPts val="900"/>
              </a:spcBef>
              <a:buClr>
                <a:srgbClr val="9A9A9A"/>
              </a:buClr>
              <a:buSzTx/>
              <a:buNone/>
              <a:defRPr sz="3800">
                <a:solidFill>
                  <a:srgbClr val="9A9A9A"/>
                </a:solidFill>
                <a:uFill>
                  <a:solidFill>
                    <a:srgbClr val="9A9A9A"/>
                  </a:solidFill>
                </a:uFill>
                <a:latin typeface="Calibri"/>
                <a:ea typeface="Calibri"/>
                <a:cs typeface="Calibri"/>
                <a:sym typeface="Calibri"/>
              </a:defRPr>
            </a:lvl2pPr>
            <a:lvl3pPr marL="1300480" indent="0" algn="ctr" defTabSz="650240">
              <a:spcBef>
                <a:spcPts val="800"/>
              </a:spcBef>
              <a:buClr>
                <a:srgbClr val="9A9A9A"/>
              </a:buClr>
              <a:buSzTx/>
              <a:buNone/>
              <a:defRPr sz="3400">
                <a:solidFill>
                  <a:srgbClr val="9A9A9A"/>
                </a:solidFill>
                <a:uFill>
                  <a:solidFill>
                    <a:srgbClr val="9A9A9A"/>
                  </a:solidFill>
                </a:uFill>
                <a:latin typeface="Calibri"/>
                <a:ea typeface="Calibri"/>
                <a:cs typeface="Calibri"/>
                <a:sym typeface="Calibri"/>
              </a:defRPr>
            </a:lvl3pPr>
            <a:lvl4pPr marL="1950720" indent="0" algn="ctr" defTabSz="650240">
              <a:spcBef>
                <a:spcPts val="600"/>
              </a:spcBef>
              <a:buClr>
                <a:srgbClr val="9A9A9A"/>
              </a:buClr>
              <a:buSzTx/>
              <a:buNone/>
              <a:defRPr sz="2800">
                <a:solidFill>
                  <a:srgbClr val="9A9A9A"/>
                </a:solidFill>
                <a:uFill>
                  <a:solidFill>
                    <a:srgbClr val="9A9A9A"/>
                  </a:solidFill>
                </a:uFill>
                <a:latin typeface="Calibri"/>
                <a:ea typeface="Calibri"/>
                <a:cs typeface="Calibri"/>
                <a:sym typeface="Calibri"/>
              </a:defRPr>
            </a:lvl4pPr>
            <a:lvl5pPr marL="2600960" indent="0" algn="ctr" defTabSz="650240">
              <a:spcBef>
                <a:spcPts val="600"/>
              </a:spcBef>
              <a:buClr>
                <a:srgbClr val="9A9A9A"/>
              </a:buClr>
              <a:buSzTx/>
              <a:buNone/>
              <a:defRPr sz="2800">
                <a:solidFill>
                  <a:srgbClr val="9A9A9A"/>
                </a:solidFill>
                <a:uFill>
                  <a:solidFill>
                    <a:srgbClr val="9A9A9A"/>
                  </a:solidFill>
                </a:u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hape 160"/>
          <p:cNvSpPr/>
          <p:nvPr>
            <p:ph type="sldNum" sz="quarter" idx="2"/>
          </p:nvPr>
        </p:nvSpPr>
        <p:spPr>
          <a:xfrm>
            <a:off x="12027508" y="9203972"/>
            <a:ext cx="327052" cy="349674"/>
          </a:xfrm>
          <a:prstGeom prst="rect">
            <a:avLst/>
          </a:prstGeom>
          <a:ln>
            <a:round/>
          </a:ln>
        </p:spPr>
        <p:txBody>
          <a:bodyPr lIns="54186" tIns="54186" rIns="54186" bIns="54186" anchor="ctr"/>
          <a:lstStyle>
            <a:lvl1pPr algn="r" defTabSz="650240">
              <a:defRPr sz="1600">
                <a:solidFill>
                  <a:srgbClr val="9A9A9A"/>
                </a:solidFill>
                <a:uFill>
                  <a:solidFill>
                    <a:srgbClr val="9A9A9A"/>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Slide">
    <p:spTree>
      <p:nvGrpSpPr>
        <p:cNvPr id="1" name=""/>
        <p:cNvGrpSpPr/>
        <p:nvPr/>
      </p:nvGrpSpPr>
      <p:grpSpPr>
        <a:xfrm>
          <a:off x="0" y="0"/>
          <a:ext cx="0" cy="0"/>
          <a:chOff x="0" y="0"/>
          <a:chExt cx="0" cy="0"/>
        </a:xfrm>
      </p:grpSpPr>
      <p:sp>
        <p:nvSpPr>
          <p:cNvPr id="167" name="Shape 167"/>
          <p:cNvSpPr/>
          <p:nvPr>
            <p:ph type="title"/>
          </p:nvPr>
        </p:nvSpPr>
        <p:spPr>
          <a:xfrm>
            <a:off x="977899" y="3029937"/>
            <a:ext cx="11049001" cy="2090704"/>
          </a:xfrm>
          <a:prstGeom prst="rect">
            <a:avLst/>
          </a:prstGeom>
          <a:ln w="3175">
            <a:round/>
          </a:ln>
        </p:spPr>
        <p:txBody>
          <a:bodyPr lIns="38100" tIns="38100" rIns="38100" bIns="38100">
            <a:noAutofit/>
          </a:bodyPr>
          <a:lstStyle>
            <a:lvl1pPr defTabSz="921173">
              <a:defRPr sz="5800">
                <a:uFill>
                  <a:solidFill>
                    <a:srgbClr val="000000"/>
                  </a:solidFill>
                </a:uFill>
                <a:latin typeface="Calibri"/>
                <a:ea typeface="Calibri"/>
                <a:cs typeface="Calibri"/>
                <a:sym typeface="Calibri"/>
              </a:defRPr>
            </a:lvl1pPr>
          </a:lstStyle>
          <a:p>
            <a:pPr/>
            <a:r>
              <a:t>Title Text</a:t>
            </a:r>
          </a:p>
        </p:txBody>
      </p:sp>
      <p:sp>
        <p:nvSpPr>
          <p:cNvPr id="168" name="Shape 168"/>
          <p:cNvSpPr/>
          <p:nvPr>
            <p:ph type="body" sz="quarter" idx="1"/>
          </p:nvPr>
        </p:nvSpPr>
        <p:spPr>
          <a:xfrm>
            <a:off x="1955799" y="5524500"/>
            <a:ext cx="9105901" cy="2489200"/>
          </a:xfrm>
          <a:prstGeom prst="rect">
            <a:avLst/>
          </a:prstGeom>
          <a:ln w="3175">
            <a:round/>
          </a:ln>
        </p:spPr>
        <p:txBody>
          <a:bodyPr lIns="38100" tIns="38100" rIns="38100" bIns="38100" anchor="t">
            <a:noAutofit/>
          </a:bodyPr>
          <a:lstStyle>
            <a:lvl1pPr marL="0" indent="0" algn="ctr" defTabSz="921173">
              <a:spcBef>
                <a:spcPts val="1500"/>
              </a:spcBef>
              <a:buClr>
                <a:srgbClr val="9A9A9A"/>
              </a:buClr>
              <a:buSzTx/>
              <a:buNone/>
              <a:defRPr sz="4200">
                <a:solidFill>
                  <a:srgbClr val="9A9A9A"/>
                </a:solidFill>
                <a:uFill>
                  <a:solidFill>
                    <a:srgbClr val="9A9A9A"/>
                  </a:solidFill>
                </a:uFill>
                <a:latin typeface="Calibri"/>
                <a:ea typeface="Calibri"/>
                <a:cs typeface="Calibri"/>
                <a:sym typeface="Calibri"/>
              </a:defRPr>
            </a:lvl1pPr>
            <a:lvl2pPr marL="921173" indent="0" algn="ctr" defTabSz="921173">
              <a:spcBef>
                <a:spcPts val="1300"/>
              </a:spcBef>
              <a:buClr>
                <a:srgbClr val="9A9A9A"/>
              </a:buClr>
              <a:buSzTx/>
              <a:buNone/>
              <a:defRPr>
                <a:solidFill>
                  <a:srgbClr val="9A9A9A"/>
                </a:solidFill>
                <a:uFill>
                  <a:solidFill>
                    <a:srgbClr val="9A9A9A"/>
                  </a:solidFill>
                </a:uFill>
                <a:latin typeface="Calibri"/>
                <a:ea typeface="Calibri"/>
                <a:cs typeface="Calibri"/>
                <a:sym typeface="Calibri"/>
              </a:defRPr>
            </a:lvl2pPr>
            <a:lvl3pPr marL="1842346" indent="0" algn="ctr" defTabSz="921173">
              <a:spcBef>
                <a:spcPts val="1100"/>
              </a:spcBef>
              <a:buClr>
                <a:srgbClr val="9A9A9A"/>
              </a:buClr>
              <a:buSzTx/>
              <a:buNone/>
              <a:defRPr sz="3000">
                <a:solidFill>
                  <a:srgbClr val="9A9A9A"/>
                </a:solidFill>
                <a:uFill>
                  <a:solidFill>
                    <a:srgbClr val="9A9A9A"/>
                  </a:solidFill>
                </a:uFill>
                <a:latin typeface="Calibri"/>
                <a:ea typeface="Calibri"/>
                <a:cs typeface="Calibri"/>
                <a:sym typeface="Calibri"/>
              </a:defRPr>
            </a:lvl3pPr>
            <a:lvl4pPr marL="2781582" indent="0" algn="ctr" defTabSz="921173">
              <a:spcBef>
                <a:spcPts val="900"/>
              </a:spcBef>
              <a:buClr>
                <a:srgbClr val="9A9A9A"/>
              </a:buClr>
              <a:buSzTx/>
              <a:buNone/>
              <a:defRPr sz="2400">
                <a:solidFill>
                  <a:srgbClr val="9A9A9A"/>
                </a:solidFill>
                <a:uFill>
                  <a:solidFill>
                    <a:srgbClr val="9A9A9A"/>
                  </a:solidFill>
                </a:uFill>
                <a:latin typeface="Calibri"/>
                <a:ea typeface="Calibri"/>
                <a:cs typeface="Calibri"/>
                <a:sym typeface="Calibri"/>
              </a:defRPr>
            </a:lvl4pPr>
            <a:lvl5pPr marL="3702755" indent="0" algn="ctr" defTabSz="921173">
              <a:spcBef>
                <a:spcPts val="900"/>
              </a:spcBef>
              <a:buClr>
                <a:srgbClr val="9A9A9A"/>
              </a:buClr>
              <a:buSzTx/>
              <a:buNone/>
              <a:defRPr sz="2400">
                <a:solidFill>
                  <a:srgbClr val="9A9A9A"/>
                </a:solidFill>
                <a:uFill>
                  <a:solidFill>
                    <a:srgbClr val="9A9A9A"/>
                  </a:solidFill>
                </a:u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hape 169"/>
          <p:cNvSpPr/>
          <p:nvPr>
            <p:ph type="sldNum" sz="quarter" idx="2"/>
          </p:nvPr>
        </p:nvSpPr>
        <p:spPr>
          <a:xfrm>
            <a:off x="12085430" y="9248986"/>
            <a:ext cx="269132" cy="292101"/>
          </a:xfrm>
          <a:prstGeom prst="rect">
            <a:avLst/>
          </a:prstGeom>
          <a:ln w="3175">
            <a:round/>
          </a:ln>
        </p:spPr>
        <p:txBody>
          <a:bodyPr lIns="38100" tIns="38100" rIns="38100" bIns="38100" anchor="ctr"/>
          <a:lstStyle>
            <a:lvl1pPr algn="r" defTabSz="921173">
              <a:defRPr sz="1400">
                <a:solidFill>
                  <a:srgbClr val="9A9A9A"/>
                </a:solidFill>
                <a:uFill>
                  <a:solidFill>
                    <a:srgbClr val="9A9A9A"/>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appreciativeinquiry.case.edu"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thepositiveencourager.global/" TargetMode="External"/><Relationship Id="rId3" Type="http://schemas.openxmlformats.org/officeDocument/2006/relationships/hyperlink" Target="mailto:mike@thepositiveencourager.global?subject="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 Id="rId3"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nvSpPr>
        <p:spPr>
          <a:xfrm>
            <a:off x="865540" y="1770097"/>
            <a:ext cx="11273720" cy="2749975"/>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p>
            <a:pPr defTabSz="921173">
              <a:buClr>
                <a:srgbClr val="000000"/>
              </a:buClr>
              <a:buFont typeface="Verdana"/>
              <a:defRPr>
                <a:uFill>
                  <a:solidFill>
                    <a:srgbClr val="000000"/>
                  </a:solidFill>
                </a:uFill>
                <a:latin typeface="Calibri"/>
                <a:ea typeface="Calibri"/>
                <a:cs typeface="Calibri"/>
                <a:sym typeface="Calibri"/>
              </a:defRPr>
            </a:pPr>
          </a:p>
          <a:p>
            <a:pPr defTabSz="921173">
              <a:buClr>
                <a:srgbClr val="000000"/>
              </a:buClr>
              <a:buFont typeface="Verdana"/>
              <a:defRPr sz="3400">
                <a:uFill>
                  <a:solidFill>
                    <a:srgbClr val="000000"/>
                  </a:solidFill>
                </a:uFill>
                <a:latin typeface="Calibri"/>
                <a:ea typeface="Calibri"/>
                <a:cs typeface="Calibri"/>
                <a:sym typeface="Calibri"/>
              </a:defRPr>
            </a:pPr>
            <a:r>
              <a:rPr i="1">
                <a:latin typeface="Verdana"/>
                <a:ea typeface="Verdana"/>
                <a:cs typeface="Verdana"/>
                <a:sym typeface="Verdana"/>
              </a:rPr>
              <a:t>The </a:t>
            </a:r>
            <a:endParaRPr i="1">
              <a:latin typeface="Verdana"/>
              <a:ea typeface="Verdana"/>
              <a:cs typeface="Verdana"/>
              <a:sym typeface="Verdana"/>
            </a:endParaRPr>
          </a:p>
          <a:p>
            <a:pPr defTabSz="921173">
              <a:buClr>
                <a:srgbClr val="000000"/>
              </a:buClr>
              <a:buFont typeface="Verdana"/>
              <a:defRPr sz="3400">
                <a:uFill>
                  <a:solidFill>
                    <a:srgbClr val="000000"/>
                  </a:solidFill>
                </a:uFill>
                <a:latin typeface="Calibri"/>
                <a:ea typeface="Calibri"/>
                <a:cs typeface="Calibri"/>
                <a:sym typeface="Calibri"/>
              </a:defRPr>
            </a:pPr>
            <a:r>
              <a:rPr i="1">
                <a:latin typeface="Verdana"/>
                <a:ea typeface="Verdana"/>
                <a:cs typeface="Verdana"/>
                <a:sym typeface="Verdana"/>
              </a:rPr>
              <a:t>Appreciative Inquiry</a:t>
            </a:r>
            <a:endParaRPr i="1">
              <a:latin typeface="Verdana"/>
              <a:ea typeface="Verdana"/>
              <a:cs typeface="Verdana"/>
              <a:sym typeface="Verdana"/>
            </a:endParaRPr>
          </a:p>
          <a:p>
            <a:pPr defTabSz="921173">
              <a:buClr>
                <a:srgbClr val="000000"/>
              </a:buClr>
              <a:buFont typeface="Verdana"/>
              <a:defRPr sz="3400">
                <a:uFill>
                  <a:solidFill>
                    <a:srgbClr val="000000"/>
                  </a:solidFill>
                </a:uFill>
                <a:latin typeface="Calibri"/>
                <a:ea typeface="Calibri"/>
                <a:cs typeface="Calibri"/>
                <a:sym typeface="Calibri"/>
              </a:defRPr>
            </a:pPr>
            <a:r>
              <a:rPr i="1">
                <a:latin typeface="Verdana"/>
                <a:ea typeface="Verdana"/>
                <a:cs typeface="Verdana"/>
                <a:sym typeface="Verdana"/>
              </a:rPr>
              <a:t>Pack</a:t>
            </a:r>
            <a:endParaRPr i="1">
              <a:latin typeface="Verdana"/>
              <a:ea typeface="Verdana"/>
              <a:cs typeface="Verdana"/>
              <a:sym typeface="Verdana"/>
            </a:endParaR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nvSpPr>
        <p:spPr>
          <a:xfrm>
            <a:off x="852701" y="1635377"/>
            <a:ext cx="11554444" cy="7588674"/>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The AI approach starts by people defining the topic they want to explore. For example:</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How can we provide great customer service?</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How can we develop resilience?</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How can we communicate well inside our organisation?</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How can we raise morale in the business?</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How can we achieve peak performance?</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People then follow the 4D cycle that goes through the stages of Discovery, Dream, Design and Delivery. (In the original version the final stage was called Destiny.) </a:t>
            </a:r>
          </a:p>
        </p:txBody>
      </p:sp>
      <p:sp>
        <p:nvSpPr>
          <p:cNvPr id="204" name="Shape 204"/>
          <p:cNvSpPr/>
          <p:nvPr/>
        </p:nvSpPr>
        <p:spPr>
          <a:xfrm>
            <a:off x="810729" y="351084"/>
            <a:ext cx="113833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Introduction</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nvSpPr>
        <p:spPr>
          <a:xfrm>
            <a:off x="2516716" y="3815392"/>
            <a:ext cx="7988301" cy="4594522"/>
          </a:xfrm>
          <a:prstGeom prst="ellipse">
            <a:avLst/>
          </a:prstGeom>
          <a:solidFill>
            <a:srgbClr val="FFFFFF"/>
          </a:solidFill>
          <a:ln w="63500">
            <a:solidFill>
              <a:srgbClr val="4F7A28"/>
            </a:solidFill>
            <a:miter lim="400000"/>
          </a:ln>
        </p:spPr>
        <p:txBody>
          <a:bodyPr lIns="38100" tIns="38100" rIns="38100" bIns="38100"/>
          <a:lstStyle/>
          <a:p>
            <a:pPr defTabSz="825500">
              <a:lnSpc>
                <a:spcPct val="710000"/>
              </a:lnSpc>
              <a:buClr>
                <a:srgbClr val="000000"/>
              </a:buClr>
              <a:defRPr sz="3000">
                <a:solidFill>
                  <a:srgbClr val="FFFFFF"/>
                </a:solidFill>
                <a:effectLst>
                  <a:outerShdw sx="100000" sy="100000" kx="0" ky="0" algn="b" rotWithShape="0" blurRad="38100" dist="12700" dir="5400000">
                    <a:srgbClr val="000000">
                      <a:alpha val="50000"/>
                    </a:srgbClr>
                  </a:outerShdw>
                </a:effectLst>
                <a:latin typeface="Calibri"/>
                <a:ea typeface="Calibri"/>
                <a:cs typeface="Calibri"/>
                <a:sym typeface="Calibri"/>
              </a:defRPr>
            </a:pPr>
          </a:p>
        </p:txBody>
      </p:sp>
      <p:sp>
        <p:nvSpPr>
          <p:cNvPr id="207" name="Shape 207"/>
          <p:cNvSpPr/>
          <p:nvPr/>
        </p:nvSpPr>
        <p:spPr>
          <a:xfrm>
            <a:off x="4595349" y="3256758"/>
            <a:ext cx="3831035" cy="1803069"/>
          </a:xfrm>
          <a:prstGeom prst="ellipse">
            <a:avLst/>
          </a:prstGeom>
          <a:solidFill>
            <a:srgbClr val="C3DCFA"/>
          </a:solidFill>
          <a:ln w="12700">
            <a:solidFill>
              <a:srgbClr val="000000">
                <a:alpha val="0"/>
              </a:srgbClr>
            </a:solidFill>
            <a:miter lim="400000"/>
          </a:ln>
        </p:spPr>
        <p:txBody>
          <a:bodyPr lIns="38100" tIns="38100" rIns="38100" bIns="38100"/>
          <a:lstStyle/>
          <a:p>
            <a:pPr defTabSz="825500">
              <a:buClr>
                <a:srgbClr val="000000"/>
              </a:buClr>
              <a:defRPr b="1" i="1" sz="3000">
                <a:solidFill>
                  <a:srgbClr val="FFFFFF"/>
                </a:solidFill>
                <a:effectLst>
                  <a:outerShdw sx="100000" sy="100000" kx="0" ky="0" algn="b" rotWithShape="0" blurRad="38100" dist="12700" dir="5400000">
                    <a:srgbClr val="000000">
                      <a:alpha val="50000"/>
                    </a:srgbClr>
                  </a:outerShdw>
                </a:effectLst>
                <a:latin typeface="Verdana"/>
                <a:ea typeface="Verdana"/>
                <a:cs typeface="Verdana"/>
                <a:sym typeface="Verdana"/>
              </a:defRPr>
            </a:pPr>
          </a:p>
        </p:txBody>
      </p:sp>
      <p:sp>
        <p:nvSpPr>
          <p:cNvPr id="208" name="Shape 208"/>
          <p:cNvSpPr/>
          <p:nvPr/>
        </p:nvSpPr>
        <p:spPr>
          <a:xfrm>
            <a:off x="4800070" y="3891592"/>
            <a:ext cx="3421593"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30862">
              <a:defRPr b="1" i="1" sz="2800">
                <a:latin typeface="Verdana"/>
                <a:ea typeface="Verdana"/>
                <a:cs typeface="Verdana"/>
                <a:sym typeface="Verdana"/>
              </a:defRPr>
            </a:lvl1pPr>
          </a:lstStyle>
          <a:p>
            <a:pPr/>
            <a:r>
              <a:t>Discovery</a:t>
            </a:r>
          </a:p>
        </p:txBody>
      </p:sp>
      <p:sp>
        <p:nvSpPr>
          <p:cNvPr id="209" name="Shape 209"/>
          <p:cNvSpPr/>
          <p:nvPr/>
        </p:nvSpPr>
        <p:spPr>
          <a:xfrm>
            <a:off x="8413815" y="5491527"/>
            <a:ext cx="3831036" cy="1803069"/>
          </a:xfrm>
          <a:prstGeom prst="ellipse">
            <a:avLst/>
          </a:prstGeom>
          <a:solidFill>
            <a:srgbClr val="FED333"/>
          </a:solidFill>
          <a:ln w="12700">
            <a:solidFill>
              <a:srgbClr val="000000">
                <a:alpha val="0"/>
              </a:srgbClr>
            </a:solidFill>
            <a:miter lim="400000"/>
          </a:ln>
        </p:spPr>
        <p:txBody>
          <a:bodyPr lIns="38100" tIns="38100" rIns="38100" bIns="38100"/>
          <a:lstStyle/>
          <a:p>
            <a:pPr defTabSz="825500">
              <a:buClr>
                <a:srgbClr val="000000"/>
              </a:buClr>
              <a:defRPr b="1" i="1" sz="3000">
                <a:solidFill>
                  <a:srgbClr val="FFFFFF"/>
                </a:solidFill>
                <a:effectLst>
                  <a:outerShdw sx="100000" sy="100000" kx="0" ky="0" algn="b" rotWithShape="0" blurRad="38100" dist="12700" dir="5400000">
                    <a:srgbClr val="000000">
                      <a:alpha val="50000"/>
                    </a:srgbClr>
                  </a:outerShdw>
                </a:effectLst>
                <a:latin typeface="Verdana"/>
                <a:ea typeface="Verdana"/>
                <a:cs typeface="Verdana"/>
                <a:sym typeface="Verdana"/>
              </a:defRPr>
            </a:pPr>
          </a:p>
        </p:txBody>
      </p:sp>
      <p:sp>
        <p:nvSpPr>
          <p:cNvPr id="210" name="Shape 210"/>
          <p:cNvSpPr/>
          <p:nvPr/>
        </p:nvSpPr>
        <p:spPr>
          <a:xfrm>
            <a:off x="759949" y="5491527"/>
            <a:ext cx="3831035" cy="1803069"/>
          </a:xfrm>
          <a:prstGeom prst="ellipse">
            <a:avLst/>
          </a:prstGeom>
          <a:solidFill>
            <a:srgbClr val="C81E0F"/>
          </a:solidFill>
          <a:ln w="12700">
            <a:solidFill>
              <a:srgbClr val="000000">
                <a:alpha val="0"/>
              </a:srgbClr>
            </a:solidFill>
            <a:miter lim="400000"/>
          </a:ln>
        </p:spPr>
        <p:txBody>
          <a:bodyPr lIns="38100" tIns="38100" rIns="38100" bIns="38100"/>
          <a:lstStyle/>
          <a:p>
            <a:pPr defTabSz="825500">
              <a:buClr>
                <a:srgbClr val="000000"/>
              </a:buClr>
              <a:defRPr b="1" i="1" sz="3000">
                <a:solidFill>
                  <a:srgbClr val="FFFFFF"/>
                </a:solidFill>
                <a:effectLst>
                  <a:outerShdw sx="100000" sy="100000" kx="0" ky="0" algn="b" rotWithShape="0" blurRad="38100" dist="12700" dir="5400000">
                    <a:srgbClr val="000000">
                      <a:alpha val="50000"/>
                    </a:srgbClr>
                  </a:outerShdw>
                </a:effectLst>
                <a:latin typeface="Verdana"/>
                <a:ea typeface="Verdana"/>
                <a:cs typeface="Verdana"/>
                <a:sym typeface="Verdana"/>
              </a:defRPr>
            </a:pPr>
          </a:p>
        </p:txBody>
      </p:sp>
      <p:sp>
        <p:nvSpPr>
          <p:cNvPr id="211" name="Shape 211"/>
          <p:cNvSpPr/>
          <p:nvPr/>
        </p:nvSpPr>
        <p:spPr>
          <a:xfrm>
            <a:off x="4658774" y="7180660"/>
            <a:ext cx="3831036" cy="1803069"/>
          </a:xfrm>
          <a:prstGeom prst="ellipse">
            <a:avLst/>
          </a:prstGeom>
          <a:solidFill>
            <a:srgbClr val="42872F"/>
          </a:solidFill>
          <a:ln w="12700">
            <a:solidFill>
              <a:srgbClr val="000000">
                <a:alpha val="0"/>
              </a:srgbClr>
            </a:solidFill>
            <a:miter lim="400000"/>
          </a:ln>
        </p:spPr>
        <p:txBody>
          <a:bodyPr lIns="38100" tIns="38100" rIns="38100" bIns="38100"/>
          <a:lstStyle/>
          <a:p>
            <a:pPr defTabSz="825500">
              <a:buClr>
                <a:srgbClr val="000000"/>
              </a:buClr>
              <a:defRPr b="1" i="1" sz="3000">
                <a:solidFill>
                  <a:srgbClr val="FFFFFF"/>
                </a:solidFill>
                <a:effectLst>
                  <a:outerShdw sx="100000" sy="100000" kx="0" ky="0" algn="b" rotWithShape="0" blurRad="38100" dist="12700" dir="5400000">
                    <a:srgbClr val="000000">
                      <a:alpha val="50000"/>
                    </a:srgbClr>
                  </a:outerShdw>
                </a:effectLst>
                <a:latin typeface="Verdana"/>
                <a:ea typeface="Verdana"/>
                <a:cs typeface="Verdana"/>
                <a:sym typeface="Verdana"/>
              </a:defRPr>
            </a:pPr>
          </a:p>
        </p:txBody>
      </p:sp>
      <p:sp>
        <p:nvSpPr>
          <p:cNvPr id="212" name="Shape 212"/>
          <p:cNvSpPr/>
          <p:nvPr/>
        </p:nvSpPr>
        <p:spPr>
          <a:xfrm>
            <a:off x="8618536" y="6126361"/>
            <a:ext cx="3421593"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30862">
              <a:defRPr b="1" i="1" sz="2800">
                <a:latin typeface="Verdana"/>
                <a:ea typeface="Verdana"/>
                <a:cs typeface="Verdana"/>
                <a:sym typeface="Verdana"/>
              </a:defRPr>
            </a:lvl1pPr>
          </a:lstStyle>
          <a:p>
            <a:pPr/>
            <a:r>
              <a:t>Dream</a:t>
            </a:r>
          </a:p>
        </p:txBody>
      </p:sp>
      <p:sp>
        <p:nvSpPr>
          <p:cNvPr id="213" name="Shape 213"/>
          <p:cNvSpPr/>
          <p:nvPr/>
        </p:nvSpPr>
        <p:spPr>
          <a:xfrm>
            <a:off x="4863496" y="7815494"/>
            <a:ext cx="3421593"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30862">
              <a:defRPr b="1" i="1" sz="2800">
                <a:solidFill>
                  <a:srgbClr val="FFFFFF"/>
                </a:solidFill>
                <a:latin typeface="Verdana"/>
                <a:ea typeface="Verdana"/>
                <a:cs typeface="Verdana"/>
                <a:sym typeface="Verdana"/>
              </a:defRPr>
            </a:lvl1pPr>
          </a:lstStyle>
          <a:p>
            <a:pPr/>
            <a:r>
              <a:t>Design</a:t>
            </a:r>
          </a:p>
        </p:txBody>
      </p:sp>
      <p:sp>
        <p:nvSpPr>
          <p:cNvPr id="214" name="Shape 214"/>
          <p:cNvSpPr/>
          <p:nvPr/>
        </p:nvSpPr>
        <p:spPr>
          <a:xfrm>
            <a:off x="964670" y="5913785"/>
            <a:ext cx="3421593"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30862">
              <a:defRPr b="1" i="1" sz="2800">
                <a:solidFill>
                  <a:srgbClr val="FFFFFF"/>
                </a:solidFill>
                <a:latin typeface="Verdana"/>
                <a:ea typeface="Verdana"/>
                <a:cs typeface="Verdana"/>
                <a:sym typeface="Verdana"/>
              </a:defRPr>
            </a:pPr>
            <a:r>
              <a:t>Delivery</a:t>
            </a:r>
          </a:p>
          <a:p>
            <a:pPr defTabSz="830862">
              <a:defRPr b="1" i="1" sz="2800">
                <a:solidFill>
                  <a:srgbClr val="FFFFFF"/>
                </a:solidFill>
                <a:latin typeface="Verdana"/>
                <a:ea typeface="Verdana"/>
                <a:cs typeface="Verdana"/>
                <a:sym typeface="Verdana"/>
              </a:defRPr>
            </a:pPr>
            <a:r>
              <a:t>(Destiny)</a:t>
            </a:r>
          </a:p>
        </p:txBody>
      </p:sp>
      <p:sp>
        <p:nvSpPr>
          <p:cNvPr id="215" name="Shape 215"/>
          <p:cNvSpPr/>
          <p:nvPr/>
        </p:nvSpPr>
        <p:spPr>
          <a:xfrm>
            <a:off x="710070" y="1625599"/>
            <a:ext cx="11709401" cy="102616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sz="2800">
                <a:uFill>
                  <a:solidFill>
                    <a:srgbClr val="000000"/>
                  </a:solidFill>
                </a:uFill>
                <a:latin typeface="Calibri"/>
                <a:ea typeface="Calibri"/>
                <a:cs typeface="Calibri"/>
                <a:sym typeface="Calibri"/>
              </a:defRPr>
            </a:pPr>
            <a:r>
              <a:rPr i="1">
                <a:latin typeface="Verdana"/>
                <a:ea typeface="Verdana"/>
                <a:cs typeface="Verdana"/>
                <a:sym typeface="Verdana"/>
              </a:rPr>
              <a:t>You can start by defining the question or topic to be </a:t>
            </a:r>
            <a:endParaRPr i="1">
              <a:latin typeface="Verdana"/>
              <a:ea typeface="Verdana"/>
              <a:cs typeface="Verdana"/>
              <a:sym typeface="Verdana"/>
            </a:endParaRPr>
          </a:p>
          <a:p>
            <a:pPr defTabSz="647700">
              <a:lnSpc>
                <a:spcPct val="120000"/>
              </a:lnSpc>
              <a:buClr>
                <a:srgbClr val="000000"/>
              </a:buClr>
              <a:buFont typeface="Verdana"/>
              <a:defRPr sz="2800">
                <a:uFill>
                  <a:solidFill>
                    <a:srgbClr val="000000"/>
                  </a:solidFill>
                </a:uFill>
                <a:latin typeface="Calibri"/>
                <a:ea typeface="Calibri"/>
                <a:cs typeface="Calibri"/>
                <a:sym typeface="Calibri"/>
              </a:defRPr>
            </a:pPr>
            <a:r>
              <a:rPr i="1">
                <a:latin typeface="Verdana"/>
                <a:ea typeface="Verdana"/>
                <a:cs typeface="Verdana"/>
                <a:sym typeface="Verdana"/>
              </a:rPr>
              <a:t>explored. You can then focus on the following steps:</a:t>
            </a:r>
          </a:p>
        </p:txBody>
      </p:sp>
      <p:sp>
        <p:nvSpPr>
          <p:cNvPr id="216" name="Shape 216"/>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Appreciative Inquiry</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nvSpPr>
        <p:spPr>
          <a:xfrm>
            <a:off x="718912" y="1999858"/>
            <a:ext cx="11566976" cy="7601374"/>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The starting point when tackling any challenge is to formulate certain questions. If possible, it is vital to frame these in a positive way. This helps: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To define the direction in which people can channel their energy.</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To define the real results they want to achieve.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“But you can’t frame every challenge in a positive way?” somebody may say. Some situations are difficult to reframe, but this can be the starting point of the process.</a:t>
            </a: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Many AI practitioners, for example, help people to reframe things by using Flip Questions. They flip the energy towards a framing a positive goal. </a:t>
            </a:r>
          </a:p>
        </p:txBody>
      </p:sp>
      <p:sp>
        <p:nvSpPr>
          <p:cNvPr id="219" name="Shape 219"/>
          <p:cNvSpPr/>
          <p:nvPr/>
        </p:nvSpPr>
        <p:spPr>
          <a:xfrm>
            <a:off x="671029" y="351084"/>
            <a:ext cx="11662742" cy="10227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p>
            <a:pPr defTabSz="921173">
              <a:buClr>
                <a:srgbClr val="000000"/>
              </a:buClr>
              <a:buFont typeface="Verdana"/>
              <a:defRPr sz="3000">
                <a:uFill>
                  <a:solidFill>
                    <a:srgbClr val="000000"/>
                  </a:solidFill>
                </a:uFill>
                <a:latin typeface="Calibri"/>
                <a:ea typeface="Calibri"/>
                <a:cs typeface="Calibri"/>
                <a:sym typeface="Calibri"/>
              </a:defRPr>
            </a:pPr>
            <a:r>
              <a:rPr i="1">
                <a:latin typeface="Verdana"/>
                <a:ea typeface="Verdana"/>
                <a:cs typeface="Verdana"/>
                <a:sym typeface="Verdana"/>
              </a:rPr>
              <a:t>The art of Appreciative Inquiry revolves </a:t>
            </a:r>
            <a:endParaRPr i="1">
              <a:latin typeface="Verdana"/>
              <a:ea typeface="Verdana"/>
              <a:cs typeface="Verdana"/>
              <a:sym typeface="Verdana"/>
            </a:endParaRPr>
          </a:p>
          <a:p>
            <a:pPr defTabSz="921173">
              <a:buClr>
                <a:srgbClr val="000000"/>
              </a:buClr>
              <a:buFont typeface="Verdana"/>
              <a:defRPr sz="3000">
                <a:uFill>
                  <a:solidFill>
                    <a:srgbClr val="000000"/>
                  </a:solidFill>
                </a:uFill>
                <a:latin typeface="Calibri"/>
                <a:ea typeface="Calibri"/>
                <a:cs typeface="Calibri"/>
                <a:sym typeface="Calibri"/>
              </a:defRPr>
            </a:pPr>
            <a:r>
              <a:rPr i="1">
                <a:latin typeface="Verdana"/>
                <a:ea typeface="Verdana"/>
                <a:cs typeface="Verdana"/>
                <a:sym typeface="Verdana"/>
              </a:rPr>
              <a:t>around the art of asking questions</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nvSpPr>
        <p:spPr>
          <a:xfrm>
            <a:off x="785769" y="568577"/>
            <a:ext cx="11433262" cy="5226474"/>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If a person is continually describing what is wrong, for example, the AI practitioner will ask:</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“So what do you want to happen? What is your picture of success?”</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Sometimes a person – or group – may resist this approach. They may want to keep describing what is wrong, but this can be depressing and debilitating</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People will ultimately need to define their picture of success. Flip Questions encourage them to channel their energy in this direction.</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nvSpPr>
        <p:spPr>
          <a:xfrm>
            <a:off x="691818" y="1533871"/>
            <a:ext cx="11662743" cy="7131475"/>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The Definition process is one that some people see as the Fifth D in the AI framework. It comes before focusing on Discovery, Dream, Design and Destiny.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Defining the topic is the process that AI calls Affirmative Topic Choice. Creative people often frame their challenges in a positive way. They move from saying: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“How can I stop feeling bad?” to: “How can I start feeling good?”</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“How can we stop arguing?” to: “How can we, as far as possible, find a win-win?”</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“How can reduce sexual harassment?” to: “How can we encourage women and men to work together successfully?”</a:t>
            </a:r>
            <a:r>
              <a:rPr i="1">
                <a:latin typeface="Verdana"/>
                <a:ea typeface="Verdana"/>
                <a:cs typeface="Verdana"/>
                <a:sym typeface="Verdana"/>
              </a:rPr>
              <a:t> </a:t>
            </a:r>
          </a:p>
        </p:txBody>
      </p:sp>
      <p:sp>
        <p:nvSpPr>
          <p:cNvPr id="224" name="Shape 224"/>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Defining The Topic</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nvSpPr>
        <p:spPr>
          <a:xfrm>
            <a:off x="766018" y="532553"/>
            <a:ext cx="11472764" cy="8688494"/>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David was actually confronted by this final topic. One day he received a phone call from a consultant who was helping a company to tackle sexual harassment.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During the previous two years the employees had been attending training designed to eliminate this issue. The levels of sexual harassment were actually increasing, however, as were the lawsuits against the company. The consultant in charge of the gender and diversity training asked David:</a:t>
            </a: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"How would you take an appreciative approach to sexual harassment?”</a:t>
            </a: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650240">
              <a:lnSpc>
                <a:spcPct val="120000"/>
              </a:lnSpc>
              <a:buClr>
                <a:srgbClr val="000000"/>
              </a:buClr>
              <a:buFont typeface="Verdana"/>
              <a:defRPr sz="2800">
                <a:uFill>
                  <a:solidFill>
                    <a:srgbClr val="000000"/>
                  </a:solidFill>
                </a:uFill>
                <a:latin typeface="Calibri"/>
                <a:ea typeface="Calibri"/>
                <a:cs typeface="Calibri"/>
                <a:sym typeface="Calibri"/>
              </a:defRPr>
            </a:pPr>
            <a:r>
              <a:rPr i="1">
                <a:latin typeface="Verdana"/>
                <a:ea typeface="Verdana"/>
                <a:cs typeface="Verdana"/>
                <a:sym typeface="Verdana"/>
              </a:rPr>
              <a:t>David asked about the real results to achieve. The reply was: </a:t>
            </a:r>
          </a:p>
          <a:p>
            <a:pPr algn="l" defTabSz="650240">
              <a:lnSpc>
                <a:spcPct val="120000"/>
              </a:lnSpc>
              <a:buClr>
                <a:srgbClr val="000000"/>
              </a:buClr>
              <a:buFont typeface="Verdana"/>
              <a:defRPr sz="2800">
                <a:uFill>
                  <a:solidFill>
                    <a:srgbClr val="000000"/>
                  </a:solidFill>
                </a:uFill>
                <a:latin typeface="Calibri"/>
                <a:ea typeface="Calibri"/>
                <a:cs typeface="Calibri"/>
                <a:sym typeface="Calibri"/>
              </a:defRPr>
            </a:pPr>
            <a:r>
              <a:rPr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"We want to dramatically cut the incidence of sexual harassment. We want to solve this huge problem." </a:t>
            </a:r>
          </a:p>
          <a:p>
            <a:pPr algn="l" defTabSz="650240">
              <a:lnSpc>
                <a:spcPct val="120000"/>
              </a:lnSpc>
              <a:buClr>
                <a:srgbClr val="000000"/>
              </a:buClr>
              <a:buFont typeface="Verdana"/>
              <a:defRPr sz="2800">
                <a:uFill>
                  <a:solidFill>
                    <a:srgbClr val="000000"/>
                  </a:solidFill>
                </a:uFill>
                <a:latin typeface="Calibri"/>
                <a:ea typeface="Calibri"/>
                <a:cs typeface="Calibri"/>
                <a:sym typeface="Calibri"/>
              </a:defRPr>
            </a:pPr>
            <a:r>
              <a:rPr i="1">
                <a:latin typeface="Verdana"/>
                <a:ea typeface="Verdana"/>
                <a:cs typeface="Verdana"/>
                <a:sym typeface="Verdana"/>
              </a:rPr>
              <a:t> </a:t>
            </a:r>
            <a:r>
              <a:rPr i="1" sz="3000">
                <a:latin typeface="Verdana"/>
                <a:ea typeface="Verdana"/>
                <a:cs typeface="Verdana"/>
                <a:sym typeface="Verdana"/>
              </a:rPr>
              <a:t> </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nvSpPr>
        <p:spPr>
          <a:xfrm>
            <a:off x="765599" y="735804"/>
            <a:ext cx="11473603" cy="8586895"/>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Going deeper, he asked what this would look like. The consultant said: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“What we really want is to see the development of a new century organisation - a model of high quality cross-gender relationship in the work place!”</a:t>
            </a: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Though this wording was somewhat awkward, it clarified a positive picture of success. So eventually the questions posed to people during the following Discovery stage were along the lines of: </a:t>
            </a: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“When have women and men have worked together successfully in the company? What did they do right then? How can we follow those principles in the future?”</a:t>
            </a: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The company introduced a small pilot programme on this theme. This exceeded everybody’s expectations. </a:t>
            </a:r>
          </a:p>
          <a:p>
            <a:pPr algn="l" defTabSz="650240">
              <a:lnSpc>
                <a:spcPct val="120000"/>
              </a:lnSpc>
              <a:buClr>
                <a:srgbClr val="000000"/>
              </a:buClr>
              <a:buFont typeface="Verdana"/>
              <a:defRPr sz="2800">
                <a:uFill>
                  <a:solidFill>
                    <a:srgbClr val="000000"/>
                  </a:solidFill>
                </a:uFill>
                <a:latin typeface="Calibri"/>
                <a:ea typeface="Calibri"/>
                <a:cs typeface="Calibri"/>
                <a:sym typeface="Calibri"/>
              </a:defRPr>
            </a:pPr>
            <a:r>
              <a:rPr i="1">
                <a:latin typeface="Verdana"/>
                <a:ea typeface="Verdana"/>
                <a:cs typeface="Verdana"/>
                <a:sym typeface="Verdana"/>
              </a:rPr>
              <a:t>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nvSpPr>
        <p:spPr>
          <a:xfrm>
            <a:off x="752568" y="819418"/>
            <a:ext cx="11577886" cy="8687931"/>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Hundreds of pairs and teams nominated themselves to provide stories illustrating men and women working together successfully. This led to producing tangible results and achieving the picture of success.</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Imagine you are working with a team that wants to use AI. The first step will be to define the topic. For example, people may want:</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To tackle a specific challenge.</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To explore a specific topic.</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To achieve a specific goal.</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Here are some things to bear in mind when defining the topic. Doing this properly provides the framework within which people can channel their positive energy. </a:t>
            </a:r>
            <a:r>
              <a:rPr i="1">
                <a:latin typeface="Verdana"/>
                <a:ea typeface="Verdana"/>
                <a:cs typeface="Verdana"/>
                <a:sym typeface="Verdana"/>
              </a:rPr>
              <a:t>They then move on to the 4D framework.</a:t>
            </a:r>
            <a:r>
              <a:rPr i="1" sz="3000">
                <a:latin typeface="Verdana"/>
                <a:ea typeface="Verdana"/>
                <a:cs typeface="Verdana"/>
                <a:sym typeface="Verdana"/>
              </a:rPr>
              <a:t>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nvSpPr>
        <p:spPr>
          <a:xfrm>
            <a:off x="709020" y="1553149"/>
            <a:ext cx="11586761" cy="7116235"/>
          </a:xfrm>
          <a:prstGeom prst="rect">
            <a:avLst/>
          </a:prstGeom>
          <a:ln w="12700">
            <a:miter lim="400000"/>
          </a:ln>
          <a:extLst>
            <a:ext uri="{C572A759-6A51-4108-AA02-DFA0A04FC94B}">
              <ma14:wrappingTextBoxFlag xmlns:ma14="http://schemas.microsoft.com/office/mac/drawingml/2011/main" val="1"/>
            </a:ext>
          </a:extLst>
        </p:spPr>
        <p:txBody>
          <a:bodyPr lIns="54186" tIns="54186" rIns="54186" bIns="54186">
            <a:spAutoFit/>
          </a:bodyPr>
          <a:lstStyle/>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Start by asking: </a:t>
            </a: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“What is the challenge we want to tackle?</a:t>
            </a:r>
          </a:p>
          <a:p>
            <a:pPr algn="l" defTabSz="767644">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t>“</a:t>
            </a:r>
            <a:r>
              <a:rPr i="1"/>
              <a:t>What is the theme we want to explore?</a:t>
            </a:r>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t>“</a:t>
            </a:r>
            <a:r>
              <a:rPr i="1"/>
              <a:t>How can we frame the question in a positive way? </a:t>
            </a: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“What are the real results we want to achieve? What is the picture of success?”</a:t>
            </a:r>
          </a:p>
          <a:p>
            <a:pPr algn="l" defTabSz="767644">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If appropriate, people can define the challenge, topic or specific results they want to achieve in terms of:</a:t>
            </a:r>
          </a:p>
          <a:p>
            <a:pPr algn="l" defTabSz="767644">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“How to …?”</a:t>
            </a:r>
          </a:p>
        </p:txBody>
      </p:sp>
      <p:sp>
        <p:nvSpPr>
          <p:cNvPr id="233" name="Shape 233"/>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Defining The Question</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nvSpPr>
        <p:spPr>
          <a:xfrm>
            <a:off x="865540" y="2396631"/>
            <a:ext cx="11273720" cy="1708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p>
            <a:pPr defTabSz="921173">
              <a:buClr>
                <a:srgbClr val="000000"/>
              </a:buClr>
              <a:buFont typeface="Verdana"/>
              <a:defRPr>
                <a:uFill>
                  <a:solidFill>
                    <a:srgbClr val="000000"/>
                  </a:solidFill>
                </a:uFill>
                <a:latin typeface="Calibri"/>
                <a:ea typeface="Calibri"/>
                <a:cs typeface="Calibri"/>
                <a:sym typeface="Calibri"/>
              </a:defRPr>
            </a:pPr>
          </a:p>
          <a:p>
            <a:pPr defTabSz="921173">
              <a:buClr>
                <a:srgbClr val="000000"/>
              </a:buClr>
              <a:buFont typeface="Verdana"/>
              <a:defRPr sz="3400">
                <a:uFill>
                  <a:solidFill>
                    <a:srgbClr val="000000"/>
                  </a:solidFill>
                </a:uFill>
                <a:latin typeface="Calibri"/>
                <a:ea typeface="Calibri"/>
                <a:cs typeface="Calibri"/>
                <a:sym typeface="Calibri"/>
              </a:defRPr>
            </a:pPr>
            <a:r>
              <a:rPr i="1">
                <a:latin typeface="Verdana"/>
                <a:ea typeface="Verdana"/>
                <a:cs typeface="Verdana"/>
                <a:sym typeface="Verdana"/>
              </a:rPr>
              <a:t>Discovery</a:t>
            </a:r>
            <a:endParaRPr i="1">
              <a:latin typeface="Verdana"/>
              <a:ea typeface="Verdana"/>
              <a:cs typeface="Verdana"/>
              <a:sym typeface="Verdana"/>
            </a:endParaRP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nvSpPr>
        <p:spPr>
          <a:xfrm>
            <a:off x="802028" y="1415206"/>
            <a:ext cx="11400744" cy="703834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650240">
              <a:lnSpc>
                <a:spcPct val="120000"/>
              </a:lnSpc>
              <a:buClr>
                <a:srgbClr val="000000"/>
              </a:buClr>
              <a:buFont typeface="Verdana"/>
              <a:defRPr sz="2500">
                <a:uFill>
                  <a:solidFill>
                    <a:srgbClr val="000000"/>
                  </a:solidFill>
                </a:uFill>
                <a:latin typeface="Calibri"/>
                <a:ea typeface="Calibri"/>
                <a:cs typeface="Calibri"/>
                <a:sym typeface="Calibri"/>
              </a:defRPr>
            </a:pPr>
            <a:r>
              <a:rPr i="1">
                <a:latin typeface="Verdana"/>
                <a:ea typeface="Verdana"/>
                <a:cs typeface="Verdana"/>
                <a:sym typeface="Verdana"/>
              </a:rPr>
              <a:t>Appreciative Inquiry is a positive model for helping people, teams and organisations to develop. It invites people to focus on a specific topic they want to explore and then:</a:t>
            </a:r>
            <a:endParaRPr i="1">
              <a:latin typeface="Verdana"/>
              <a:ea typeface="Verdana"/>
              <a:cs typeface="Verdana"/>
              <a:sym typeface="Verdana"/>
            </a:endParaRPr>
          </a:p>
          <a:p>
            <a:pPr algn="l" defTabSz="650240">
              <a:lnSpc>
                <a:spcPct val="120000"/>
              </a:lnSpc>
              <a:buClr>
                <a:srgbClr val="000000"/>
              </a:buClr>
              <a:buFont typeface="Verdana"/>
              <a:defRPr sz="25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64770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To clarify when they have performed brilliantly in this area in the past.</a:t>
            </a:r>
          </a:p>
          <a:p>
            <a:pPr algn="l" defTabSz="647700">
              <a:lnSpc>
                <a:spcPct val="120000"/>
              </a:lnSpc>
              <a:buClr>
                <a:srgbClr val="000000"/>
              </a:buClr>
              <a:buFont typeface="Verdana"/>
              <a:defRPr sz="2600">
                <a:uFill>
                  <a:solidFill>
                    <a:srgbClr val="000000"/>
                  </a:solidFill>
                </a:uFill>
                <a:latin typeface="Calibri"/>
                <a:ea typeface="Calibri"/>
                <a:cs typeface="Calibri"/>
                <a:sym typeface="Calibri"/>
              </a:defRPr>
            </a:pPr>
          </a:p>
          <a:p>
            <a:pPr algn="l" defTabSz="64770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To clarify the principles they followed to perform brilliantly.</a:t>
            </a:r>
          </a:p>
          <a:p>
            <a:pPr algn="l" defTabSz="64770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 </a:t>
            </a:r>
          </a:p>
          <a:p>
            <a:pPr algn="l" defTabSz="64770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To clarify how they can follow these principles - plus add other elements - to perform brilliantly in the future.</a:t>
            </a:r>
            <a:endParaRPr i="1">
              <a:latin typeface="Verdana"/>
              <a:ea typeface="Verdana"/>
              <a:cs typeface="Verdana"/>
              <a:sym typeface="Verdana"/>
            </a:endParaRPr>
          </a:p>
          <a:p>
            <a:pPr algn="l" defTabSz="647700">
              <a:lnSpc>
                <a:spcPct val="120000"/>
              </a:lnSpc>
              <a:buClr>
                <a:srgbClr val="000000"/>
              </a:buClr>
              <a:buFont typeface="Verdana"/>
              <a:defRPr sz="26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This pack provides an introduction to AI. You can discover more at:</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u="sng">
                <a:solidFill>
                  <a:srgbClr val="0433FF"/>
                </a:solidFill>
                <a:uFill>
                  <a:solidFill>
                    <a:srgbClr val="0433FF"/>
                  </a:solidFill>
                </a:uFill>
                <a:latin typeface="Verdana"/>
                <a:ea typeface="Verdana"/>
                <a:cs typeface="Verdana"/>
                <a:sym typeface="Verdana"/>
                <a:hlinkClick r:id="rId2" invalidUrl="" action="" tgtFrame="" tooltip="" history="1" highlightClick="0" endSnd="0"/>
              </a:rPr>
              <a:t>http://</a:t>
            </a:r>
            <a:r>
              <a:rPr i="1" u="sng">
                <a:solidFill>
                  <a:srgbClr val="0433FF"/>
                </a:solidFill>
                <a:uFill>
                  <a:solidFill>
                    <a:srgbClr val="0433FF"/>
                  </a:solidFill>
                </a:uFill>
                <a:latin typeface="Verdana"/>
                <a:ea typeface="Verdana"/>
                <a:cs typeface="Verdana"/>
                <a:sym typeface="Verdana"/>
                <a:hlinkClick r:id="rId2" invalidUrl="" action="" tgtFrame="" tooltip="" history="1" highlightClick="0" endSnd="0"/>
              </a:rPr>
              <a:t>appreciativeinquiry.case.edu</a:t>
            </a:r>
          </a:p>
        </p:txBody>
      </p:sp>
      <p:sp>
        <p:nvSpPr>
          <p:cNvPr id="181" name="Shape 181"/>
          <p:cNvSpPr/>
          <p:nvPr/>
        </p:nvSpPr>
        <p:spPr>
          <a:xfrm>
            <a:off x="810729" y="351084"/>
            <a:ext cx="113833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Introduction</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nvSpPr>
        <p:spPr>
          <a:xfrm>
            <a:off x="802028" y="1804669"/>
            <a:ext cx="11400744" cy="708406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Let’s imagine you have defined the topic to explore. The Discovery phase now taps into the positive core – the life-giving forces of a team, organisation or community. </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AI invites people to clarify what works. It asks them to describe times when they have performed well in the area they are exploring. It aims to Discover the stories, strengths and successful principles already within the system. </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AI practitioners apply this approach in teams, in organisations or literally across thousands of people when tackling community issues. The latter approach is sometimes called an AI Summit.</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Here is a framework people can use during the Discovery stage and, if appropriate, present these findings back to the team.</a:t>
            </a:r>
          </a:p>
        </p:txBody>
      </p:sp>
      <p:sp>
        <p:nvSpPr>
          <p:cNvPr id="238" name="Shape 238"/>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r>
              <a:t>Introduction</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nvSpPr>
        <p:spPr>
          <a:xfrm>
            <a:off x="802028" y="924139"/>
            <a:ext cx="11400744" cy="7107279"/>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767644">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Looking back, invite people to ask: </a:t>
            </a:r>
            <a:endParaRPr i="1">
              <a:latin typeface="Verdana"/>
              <a:ea typeface="Verdana"/>
              <a:cs typeface="Verdana"/>
              <a:sym typeface="Verdana"/>
            </a:endParaRPr>
          </a:p>
          <a:p>
            <a:pPr algn="l" defTabSz="767644">
              <a:lnSpc>
                <a:spcPct val="120000"/>
              </a:lnSpc>
              <a:buClr>
                <a:srgbClr val="000000"/>
              </a:buClr>
              <a:buFont typeface="Verdana"/>
              <a:defRPr sz="26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767644">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“When have we done good work in this area? When have we tackled similar challenges successfully?” </a:t>
            </a:r>
            <a:endParaRPr i="1">
              <a:latin typeface="Verdana"/>
              <a:ea typeface="Verdana"/>
              <a:cs typeface="Verdana"/>
              <a:sym typeface="Verdana"/>
            </a:endParaRPr>
          </a:p>
          <a:p>
            <a:pPr algn="l" defTabSz="767644">
              <a:lnSpc>
                <a:spcPct val="120000"/>
              </a:lnSpc>
              <a:buClr>
                <a:srgbClr val="000000"/>
              </a:buClr>
              <a:buFont typeface="Verdana"/>
              <a:defRPr sz="26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767644">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Invite them to do the following things.</a:t>
            </a:r>
            <a:endParaRPr i="1">
              <a:latin typeface="Verdana"/>
              <a:ea typeface="Verdana"/>
              <a:cs typeface="Verdana"/>
              <a:sym typeface="Verdana"/>
            </a:endParaRPr>
          </a:p>
          <a:p>
            <a:pPr algn="l" defTabSz="767644">
              <a:lnSpc>
                <a:spcPct val="120000"/>
              </a:lnSpc>
              <a:buClr>
                <a:srgbClr val="000000"/>
              </a:buClr>
              <a:buFont typeface="Verdana"/>
              <a:defRPr sz="26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767644">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Describe specific situations when they have performed 	well when dealing with similar situations.</a:t>
            </a:r>
          </a:p>
          <a:p>
            <a:pPr algn="l" defTabSz="767644">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767644">
              <a:lnSpc>
                <a:spcPct val="120000"/>
              </a:lnSpc>
              <a:buClr>
                <a:srgbClr val="000000"/>
              </a:buClr>
              <a:buFont typeface="Verdana"/>
              <a:defRPr sz="2600">
                <a:uFill>
                  <a:solidFill>
                    <a:srgbClr val="000000"/>
                  </a:solidFill>
                </a:uFill>
                <a:latin typeface="Calibri"/>
                <a:ea typeface="Calibri"/>
                <a:cs typeface="Calibri"/>
                <a:sym typeface="Calibri"/>
              </a:defRPr>
            </a:pPr>
            <a:r>
              <a:rPr i="1"/>
              <a:t>D</a:t>
            </a:r>
            <a:r>
              <a:rPr i="1">
                <a:latin typeface="Verdana"/>
                <a:ea typeface="Verdana"/>
                <a:cs typeface="Verdana"/>
                <a:sym typeface="Verdana"/>
              </a:rPr>
              <a:t>escribe the specific things they did right - the principles they followed - to do successful work.</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t>Invite people to present their findings back to the whole team. They can do this by using the following framework.</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nvSpPr>
        <p:spPr>
          <a:xfrm>
            <a:off x="799710" y="1654309"/>
            <a:ext cx="11405380" cy="672592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 specific examples </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we focused on were:</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When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When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When …</a:t>
            </a:r>
          </a:p>
        </p:txBody>
      </p:sp>
      <p:sp>
        <p:nvSpPr>
          <p:cNvPr id="243" name="Shape 243"/>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Discovery Presentation</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nvSpPr>
        <p:spPr>
          <a:xfrm>
            <a:off x="799710" y="409535"/>
            <a:ext cx="11405380" cy="893453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 principles people followed - and the specific things </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they did to translate these principles into action - were:</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r>
              <a:t>* </a:t>
            </a:r>
            <a:r>
              <a:rPr i="1">
                <a:latin typeface="Verdana"/>
                <a:ea typeface="Verdana"/>
                <a:cs typeface="Verdana"/>
                <a:sym typeface="Verdana"/>
              </a:rPr>
              <a:t>They …</a:t>
            </a:r>
            <a:endParaRPr i="1">
              <a:latin typeface="Verdana"/>
              <a:ea typeface="Verdana"/>
              <a:cs typeface="Verdana"/>
              <a:sym typeface="Verdana"/>
            </a:endParaRP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For example …</a:t>
            </a: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r>
              <a:t>* </a:t>
            </a:r>
            <a:r>
              <a:rPr i="1">
                <a:latin typeface="Verdana"/>
                <a:ea typeface="Verdana"/>
                <a:cs typeface="Verdana"/>
                <a:sym typeface="Verdana"/>
              </a:rPr>
              <a:t>They …</a:t>
            </a:r>
            <a:endParaRPr i="1">
              <a:latin typeface="Verdana"/>
              <a:ea typeface="Verdana"/>
              <a:cs typeface="Verdana"/>
              <a:sym typeface="Verdana"/>
            </a:endParaRP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r>
              <a:rPr i="1">
                <a:latin typeface="Verdana"/>
                <a:ea typeface="Verdana"/>
                <a:cs typeface="Verdana"/>
                <a:sym typeface="Verdana"/>
              </a:rPr>
              <a:t>  For example …</a:t>
            </a: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r>
              <a:rPr i="1">
                <a:latin typeface="Verdana"/>
                <a:ea typeface="Verdana"/>
                <a:cs typeface="Verdana"/>
                <a:sym typeface="Verdana"/>
              </a:rPr>
              <a:t> </a:t>
            </a:r>
            <a:endParaRPr i="1">
              <a:latin typeface="Verdana"/>
              <a:ea typeface="Verdana"/>
              <a:cs typeface="Verdana"/>
              <a:sym typeface="Verdana"/>
            </a:endParaRP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r>
              <a:t>* </a:t>
            </a:r>
            <a:r>
              <a:rPr i="1">
                <a:latin typeface="Verdana"/>
                <a:ea typeface="Verdana"/>
                <a:cs typeface="Verdana"/>
                <a:sym typeface="Verdana"/>
              </a:rPr>
              <a:t>They …</a:t>
            </a:r>
            <a:endParaRPr i="1">
              <a:latin typeface="Verdana"/>
              <a:ea typeface="Verdana"/>
              <a:cs typeface="Verdana"/>
              <a:sym typeface="Verdana"/>
            </a:endParaRP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647700">
              <a:lnSpc>
                <a:spcPct val="120000"/>
              </a:lnSpc>
              <a:buClr>
                <a:srgbClr val="000000"/>
              </a:buClr>
              <a:buFont typeface="Verdana"/>
              <a:defRPr sz="2800">
                <a:uFill>
                  <a:solidFill>
                    <a:srgbClr val="000000"/>
                  </a:solidFill>
                </a:uFill>
                <a:latin typeface="Calibri"/>
                <a:ea typeface="Calibri"/>
                <a:cs typeface="Calibri"/>
                <a:sym typeface="Calibri"/>
              </a:defRPr>
            </a:pPr>
            <a:r>
              <a:rPr i="1">
                <a:latin typeface="Verdana"/>
                <a:ea typeface="Verdana"/>
                <a:cs typeface="Verdana"/>
                <a:sym typeface="Verdana"/>
              </a:rPr>
              <a:t>  For example …</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nvSpPr>
        <p:spPr>
          <a:xfrm>
            <a:off x="865540" y="2176497"/>
            <a:ext cx="11273720" cy="1708575"/>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p>
            <a:pPr defTabSz="921173">
              <a:buClr>
                <a:srgbClr val="000000"/>
              </a:buClr>
              <a:buFont typeface="Verdana"/>
              <a:defRPr>
                <a:uFill>
                  <a:solidFill>
                    <a:srgbClr val="000000"/>
                  </a:solidFill>
                </a:uFill>
                <a:latin typeface="Calibri"/>
                <a:ea typeface="Calibri"/>
                <a:cs typeface="Calibri"/>
                <a:sym typeface="Calibri"/>
              </a:defRPr>
            </a:pPr>
          </a:p>
          <a:p>
            <a:pPr defTabSz="921173">
              <a:buClr>
                <a:srgbClr val="000000"/>
              </a:buClr>
              <a:buFont typeface="Verdana"/>
              <a:defRPr sz="3400">
                <a:uFill>
                  <a:solidFill>
                    <a:srgbClr val="000000"/>
                  </a:solidFill>
                </a:uFill>
                <a:latin typeface="Calibri"/>
                <a:ea typeface="Calibri"/>
                <a:cs typeface="Calibri"/>
                <a:sym typeface="Calibri"/>
              </a:defRPr>
            </a:pPr>
            <a:r>
              <a:rPr i="1">
                <a:latin typeface="Verdana"/>
                <a:ea typeface="Verdana"/>
                <a:cs typeface="Verdana"/>
                <a:sym typeface="Verdana"/>
              </a:rPr>
              <a:t>Dream</a:t>
            </a:r>
            <a:endParaRPr i="1">
              <a:latin typeface="Verdana"/>
              <a:ea typeface="Verdana"/>
              <a:cs typeface="Verdana"/>
              <a:sym typeface="Verdana"/>
            </a:endParaRP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nvSpPr>
        <p:spPr>
          <a:xfrm>
            <a:off x="2392008" y="5982139"/>
            <a:ext cx="10917967" cy="88646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767644">
              <a:lnSpc>
                <a:spcPct val="120000"/>
              </a:lnSpc>
              <a:buClr>
                <a:srgbClr val="000000"/>
              </a:buClr>
              <a:buFont typeface="Verdana"/>
              <a:defRPr sz="2400">
                <a:uFill>
                  <a:solidFill>
                    <a:srgbClr val="000000"/>
                  </a:solidFill>
                </a:uFill>
                <a:latin typeface="Verdana"/>
                <a:ea typeface="Verdana"/>
                <a:cs typeface="Verdana"/>
                <a:sym typeface="Verdana"/>
              </a:defRPr>
            </a:pPr>
            <a:endParaRPr i="1"/>
          </a:p>
        </p:txBody>
      </p:sp>
      <p:sp>
        <p:nvSpPr>
          <p:cNvPr id="250" name="Shape 250"/>
          <p:cNvSpPr/>
          <p:nvPr/>
        </p:nvSpPr>
        <p:spPr>
          <a:xfrm>
            <a:off x="671029" y="254955"/>
            <a:ext cx="11662742" cy="565575"/>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Introduction</a:t>
            </a:r>
          </a:p>
        </p:txBody>
      </p:sp>
      <p:sp>
        <p:nvSpPr>
          <p:cNvPr id="251" name="Shape 251"/>
          <p:cNvSpPr/>
          <p:nvPr/>
        </p:nvSpPr>
        <p:spPr>
          <a:xfrm>
            <a:off x="802028" y="1423048"/>
            <a:ext cx="11400744" cy="75565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People can focus on how they can follow the principles they believe in - because they know these work - and express these in a dream.</a:t>
            </a: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People can make sure the dream is stimulating and stretching. They can make sure the goals are within the scope of what they can control in the situation.</a:t>
            </a:r>
          </a:p>
          <a:p>
            <a:pPr algn="l" defTabSz="767644">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People can make sure they are serious about achieving the dream. They can clarify the pluses and minuses involved - for all stakeholders - and make sure they are prepared to accept the whole package.</a:t>
            </a: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People can draw a picture or representation of them achieving the dream. They can put this in a place where they can see it each day.</a:t>
            </a: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Here is a framework they can use to present their ideas.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nvSpPr>
        <p:spPr>
          <a:xfrm>
            <a:off x="799710" y="1654309"/>
            <a:ext cx="11405380" cy="672592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 dream we want to achieve </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the picture of success - is:</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To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To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To …</a:t>
            </a:r>
          </a:p>
        </p:txBody>
      </p:sp>
      <p:sp>
        <p:nvSpPr>
          <p:cNvPr id="254" name="Shape 254"/>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Dream Presentation</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nvSpPr>
        <p:spPr>
          <a:xfrm>
            <a:off x="865540" y="2142631"/>
            <a:ext cx="11273720" cy="1708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p>
            <a:pPr defTabSz="921173">
              <a:buClr>
                <a:srgbClr val="000000"/>
              </a:buClr>
              <a:buFont typeface="Verdana"/>
              <a:defRPr>
                <a:uFill>
                  <a:solidFill>
                    <a:srgbClr val="000000"/>
                  </a:solidFill>
                </a:uFill>
                <a:latin typeface="Calibri"/>
                <a:ea typeface="Calibri"/>
                <a:cs typeface="Calibri"/>
                <a:sym typeface="Calibri"/>
              </a:defRPr>
            </a:pPr>
          </a:p>
          <a:p>
            <a:pPr defTabSz="921173">
              <a:buClr>
                <a:srgbClr val="000000"/>
              </a:buClr>
              <a:buFont typeface="Verdana"/>
              <a:defRPr sz="3400">
                <a:uFill>
                  <a:solidFill>
                    <a:srgbClr val="000000"/>
                  </a:solidFill>
                </a:uFill>
                <a:latin typeface="Calibri"/>
                <a:ea typeface="Calibri"/>
                <a:cs typeface="Calibri"/>
                <a:sym typeface="Calibri"/>
              </a:defRPr>
            </a:pPr>
            <a:r>
              <a:rPr i="1">
                <a:latin typeface="Verdana"/>
                <a:ea typeface="Verdana"/>
                <a:cs typeface="Verdana"/>
                <a:sym typeface="Verdana"/>
              </a:rPr>
              <a:t>Design</a:t>
            </a:r>
            <a:endParaRPr i="1">
              <a:latin typeface="Verdana"/>
              <a:ea typeface="Verdana"/>
              <a:cs typeface="Verdana"/>
              <a:sym typeface="Verdana"/>
            </a:endParaRP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nvSpPr>
        <p:spPr>
          <a:xfrm>
            <a:off x="2392008" y="5982139"/>
            <a:ext cx="10917967" cy="88646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767644">
              <a:lnSpc>
                <a:spcPct val="120000"/>
              </a:lnSpc>
              <a:buClr>
                <a:srgbClr val="000000"/>
              </a:buClr>
              <a:buFont typeface="Verdana"/>
              <a:defRPr sz="2400">
                <a:uFill>
                  <a:solidFill>
                    <a:srgbClr val="000000"/>
                  </a:solidFill>
                </a:uFill>
                <a:latin typeface="Verdana"/>
                <a:ea typeface="Verdana"/>
                <a:cs typeface="Verdana"/>
                <a:sym typeface="Verdana"/>
              </a:defRPr>
            </a:pPr>
            <a:endParaRPr i="1"/>
          </a:p>
        </p:txBody>
      </p:sp>
      <p:sp>
        <p:nvSpPr>
          <p:cNvPr id="259" name="Shape 259"/>
          <p:cNvSpPr/>
          <p:nvPr/>
        </p:nvSpPr>
        <p:spPr>
          <a:xfrm>
            <a:off x="671029" y="254955"/>
            <a:ext cx="11662742" cy="565575"/>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Introduction</a:t>
            </a:r>
          </a:p>
        </p:txBody>
      </p:sp>
      <p:sp>
        <p:nvSpPr>
          <p:cNvPr id="260" name="Shape 260"/>
          <p:cNvSpPr/>
          <p:nvPr/>
        </p:nvSpPr>
        <p:spPr>
          <a:xfrm>
            <a:off x="802028" y="1258256"/>
            <a:ext cx="11400744" cy="802894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People will have their own approach to clarifying their strategies for achieving the dream. Here are some of the questions they may ask when creating their plan.</a:t>
            </a: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“What are the key strategies we can follow to give ourselves the greatest chance of success? How can we implement these strategies successfully?</a:t>
            </a: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t>“</a:t>
            </a:r>
            <a:r>
              <a:rPr i="1"/>
              <a:t>What are people’s strengths? How can we co-ordinate these strengths to achieve the goal? How can we compensate for any weaknesses?</a:t>
            </a: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“What is the road map - the specific action plan - for achieving the goal? Who needs to deliver what and by when? What will be happening that will show we have achieved the dream?”</a:t>
            </a: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endParaRPr i="1"/>
          </a:p>
          <a:p>
            <a:pPr algn="l" defTabSz="767644">
              <a:lnSpc>
                <a:spcPct val="120000"/>
              </a:lnSpc>
              <a:buClr>
                <a:srgbClr val="000000"/>
              </a:buClr>
              <a:buFont typeface="Verdana"/>
              <a:defRPr sz="2600">
                <a:uFill>
                  <a:solidFill>
                    <a:srgbClr val="000000"/>
                  </a:solidFill>
                </a:uFill>
                <a:latin typeface="Verdana"/>
                <a:ea typeface="Verdana"/>
                <a:cs typeface="Verdana"/>
                <a:sym typeface="Verdana"/>
              </a:defRPr>
            </a:pPr>
            <a:r>
              <a:rPr i="1"/>
              <a:t>Here is a framework they can use to present their ideas.</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nvSpPr>
        <p:spPr>
          <a:xfrm>
            <a:off x="799710" y="1654309"/>
            <a:ext cx="11405380" cy="672592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 key strategies we can </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follow to achieve the dream are:</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p:txBody>
      </p:sp>
      <p:sp>
        <p:nvSpPr>
          <p:cNvPr id="263" name="Shape 263"/>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Design Presentation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nvSpPr>
        <p:spPr>
          <a:xfrm>
            <a:off x="705580" y="1616999"/>
            <a:ext cx="11662742" cy="6643795"/>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David Cooperrider began developing Appreciative Inquiry in the early 1980s. He was joined by other pioneers, such as Diana Whitney. </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At that time David was completing his doctorate by doing organisational development work at The Cleveland Clinic. He began with traditional change management questions, looking at deficits and gaps in performance.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Then something happened. Impressed by the co-operation and innovation he found, David changed tack. </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He focused more on people’s strengths and professional high points. He became fascinated by studying people, teams and organisations at their best.</a:t>
            </a:r>
          </a:p>
        </p:txBody>
      </p:sp>
      <p:sp>
        <p:nvSpPr>
          <p:cNvPr id="184" name="Shape 184"/>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Background</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nvSpPr>
        <p:spPr>
          <a:xfrm>
            <a:off x="799710" y="1136226"/>
            <a:ext cx="11405380" cy="724408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 specific kinds of support that people </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will need to achieve the dream are:</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nvSpPr>
        <p:spPr>
          <a:xfrm>
            <a:off x="799710" y="1102359"/>
            <a:ext cx="11405380" cy="7244082"/>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 specific action plan- including the key milestones </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along the way - for achieving the dream is:</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nvSpPr>
        <p:spPr>
          <a:xfrm>
            <a:off x="865540" y="2270051"/>
            <a:ext cx="11273720" cy="27499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p>
            <a:pPr defTabSz="921173">
              <a:buClr>
                <a:srgbClr val="000000"/>
              </a:buClr>
              <a:buFont typeface="Verdana"/>
              <a:defRPr>
                <a:uFill>
                  <a:solidFill>
                    <a:srgbClr val="000000"/>
                  </a:solidFill>
                </a:uFill>
                <a:latin typeface="Calibri"/>
                <a:ea typeface="Calibri"/>
                <a:cs typeface="Calibri"/>
                <a:sym typeface="Calibri"/>
              </a:defRPr>
            </a:pPr>
          </a:p>
          <a:p>
            <a:pPr defTabSz="921173">
              <a:buClr>
                <a:srgbClr val="000000"/>
              </a:buClr>
              <a:buFont typeface="Verdana"/>
              <a:defRPr sz="3400">
                <a:uFill>
                  <a:solidFill>
                    <a:srgbClr val="000000"/>
                  </a:solidFill>
                </a:uFill>
                <a:latin typeface="Calibri"/>
                <a:ea typeface="Calibri"/>
                <a:cs typeface="Calibri"/>
                <a:sym typeface="Calibri"/>
              </a:defRPr>
            </a:pPr>
            <a:r>
              <a:rPr i="1">
                <a:latin typeface="Verdana"/>
                <a:ea typeface="Verdana"/>
                <a:cs typeface="Verdana"/>
                <a:sym typeface="Verdana"/>
              </a:rPr>
              <a:t>Delivery </a:t>
            </a:r>
            <a:endParaRPr i="1">
              <a:latin typeface="Verdana"/>
              <a:ea typeface="Verdana"/>
              <a:cs typeface="Verdana"/>
              <a:sym typeface="Verdana"/>
            </a:endParaRPr>
          </a:p>
          <a:p>
            <a:pPr defTabSz="921173">
              <a:buClr>
                <a:srgbClr val="000000"/>
              </a:buClr>
              <a:buFont typeface="Verdana"/>
              <a:defRPr sz="3400">
                <a:uFill>
                  <a:solidFill>
                    <a:srgbClr val="000000"/>
                  </a:solidFill>
                </a:uFill>
                <a:latin typeface="Calibri"/>
                <a:ea typeface="Calibri"/>
                <a:cs typeface="Calibri"/>
                <a:sym typeface="Calibri"/>
              </a:defRPr>
            </a:pPr>
            <a:endParaRPr i="1">
              <a:latin typeface="Verdana"/>
              <a:ea typeface="Verdana"/>
              <a:cs typeface="Verdana"/>
              <a:sym typeface="Verdana"/>
            </a:endParaRPr>
          </a:p>
          <a:p>
            <a:pPr defTabSz="921173">
              <a:buClr>
                <a:srgbClr val="000000"/>
              </a:buClr>
              <a:buFont typeface="Verdana"/>
              <a:defRPr sz="3400">
                <a:uFill>
                  <a:solidFill>
                    <a:srgbClr val="000000"/>
                  </a:solidFill>
                </a:uFill>
                <a:latin typeface="Calibri"/>
                <a:ea typeface="Calibri"/>
                <a:cs typeface="Calibri"/>
                <a:sym typeface="Calibri"/>
              </a:defRPr>
            </a:pPr>
            <a:r>
              <a:rPr i="1">
                <a:latin typeface="Verdana"/>
                <a:ea typeface="Verdana"/>
                <a:cs typeface="Verdana"/>
                <a:sym typeface="Verdana"/>
              </a:rPr>
              <a:t>(Destiny)</a:t>
            </a:r>
            <a:endParaRPr i="1">
              <a:latin typeface="Verdana"/>
              <a:ea typeface="Verdana"/>
              <a:cs typeface="Verdana"/>
              <a:sym typeface="Verdana"/>
            </a:endParaRP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nvSpPr>
        <p:spPr>
          <a:xfrm>
            <a:off x="671029" y="232550"/>
            <a:ext cx="11662742" cy="565575"/>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Introduction</a:t>
            </a:r>
          </a:p>
        </p:txBody>
      </p:sp>
      <p:sp>
        <p:nvSpPr>
          <p:cNvPr id="272" name="Shape 272"/>
          <p:cNvSpPr/>
          <p:nvPr/>
        </p:nvSpPr>
        <p:spPr>
          <a:xfrm>
            <a:off x="802028" y="1114636"/>
            <a:ext cx="11400744" cy="850138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defTabSz="647700">
              <a:lnSpc>
                <a:spcPct val="120000"/>
              </a:lnSpc>
              <a:buClr>
                <a:srgbClr val="000000"/>
              </a:buClr>
              <a:buFont typeface="Verdana"/>
              <a:defRPr i="1" sz="2600">
                <a:uFill>
                  <a:solidFill>
                    <a:srgbClr val="000000"/>
                  </a:solidFill>
                </a:uFill>
                <a:latin typeface="Verdana"/>
                <a:ea typeface="Verdana"/>
                <a:cs typeface="Verdana"/>
                <a:sym typeface="Verdana"/>
              </a:defRPr>
            </a:pPr>
            <a:r>
              <a:t>People can be encouraged to use the following framework for updating others about their contributions towards achieving the dream. They can make the following presentations each month.</a:t>
            </a:r>
          </a:p>
          <a:p>
            <a:pPr algn="l" defTabSz="64770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600">
                <a:uFill>
                  <a:solidFill>
                    <a:srgbClr val="000000"/>
                  </a:solidFill>
                </a:uFill>
                <a:latin typeface="Verdana"/>
                <a:ea typeface="Verdana"/>
                <a:cs typeface="Verdana"/>
                <a:sym typeface="Verdana"/>
              </a:defRPr>
            </a:pPr>
            <a:r>
              <a:t>The specific things we have delivered in the past month towards delivering the dream.</a:t>
            </a:r>
          </a:p>
          <a:p>
            <a:pPr algn="l" defTabSz="64770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600">
                <a:uFill>
                  <a:solidFill>
                    <a:srgbClr val="000000"/>
                  </a:solidFill>
                </a:uFill>
                <a:latin typeface="Verdana"/>
                <a:ea typeface="Verdana"/>
                <a:cs typeface="Verdana"/>
                <a:sym typeface="Verdana"/>
              </a:defRPr>
            </a:pPr>
            <a:r>
              <a:t>The specific things we aim to deliver in the next month towards delivering the dream.</a:t>
            </a:r>
          </a:p>
          <a:p>
            <a:pPr algn="l" defTabSz="64770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600">
                <a:uFill>
                  <a:solidFill>
                    <a:srgbClr val="000000"/>
                  </a:solidFill>
                </a:uFill>
                <a:latin typeface="Verdana"/>
                <a:ea typeface="Verdana"/>
                <a:cs typeface="Verdana"/>
                <a:sym typeface="Verdana"/>
              </a:defRPr>
            </a:pPr>
            <a:r>
              <a:t>The specific challenges we face and our plans for tackling these challenges.</a:t>
            </a:r>
          </a:p>
          <a:p>
            <a:pPr algn="l" defTabSz="64770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600">
                <a:uFill>
                  <a:solidFill>
                    <a:srgbClr val="000000"/>
                  </a:solidFill>
                </a:uFill>
                <a:latin typeface="Verdana"/>
                <a:ea typeface="Verdana"/>
                <a:cs typeface="Verdana"/>
                <a:sym typeface="Verdana"/>
              </a:defRPr>
            </a:pPr>
            <a:r>
              <a:t>The specific kinds of support we would like to help us to deliver the dream. </a:t>
            </a:r>
          </a:p>
          <a:p>
            <a:pPr algn="l" defTabSz="64770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600">
                <a:uFill>
                  <a:solidFill>
                    <a:srgbClr val="000000"/>
                  </a:solidFill>
                </a:uFill>
                <a:latin typeface="Verdana"/>
                <a:ea typeface="Verdana"/>
                <a:cs typeface="Verdana"/>
                <a:sym typeface="Verdana"/>
              </a:defRPr>
            </a:pPr>
            <a:r>
              <a:t>The specific other topics we would like to explore regarding how to deliver the dream.</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nvSpPr>
        <p:spPr>
          <a:xfrm>
            <a:off x="799710" y="1654309"/>
            <a:ext cx="11405380" cy="724408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 specific things we have delivered in the past </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month towards delivering the dream have been:</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p:txBody>
      </p:sp>
      <p:sp>
        <p:nvSpPr>
          <p:cNvPr id="275" name="Shape 275"/>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The Past Month</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nvSpPr>
        <p:spPr>
          <a:xfrm>
            <a:off x="799710" y="1654309"/>
            <a:ext cx="11405380" cy="724408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 specific things we aim to deliver in the </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next month towards delivering the dream are:</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p:txBody>
      </p:sp>
      <p:sp>
        <p:nvSpPr>
          <p:cNvPr id="278" name="Shape 278"/>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The Next Month</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nvSpPr>
        <p:spPr>
          <a:xfrm>
            <a:off x="799710" y="1654309"/>
            <a:ext cx="11405380" cy="724408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 specific challenges we face and our </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plans for tackling these challenges are:</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p:txBody>
      </p:sp>
      <p:sp>
        <p:nvSpPr>
          <p:cNvPr id="281" name="Shape 281"/>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The Challenges</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nvSpPr>
        <p:spPr>
          <a:xfrm>
            <a:off x="799710" y="1654309"/>
            <a:ext cx="11405380" cy="724408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 specific kinds of support we would </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like to help us to deliver the dream are:</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p:txBody>
      </p:sp>
      <p:sp>
        <p:nvSpPr>
          <p:cNvPr id="284" name="Shape 284"/>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The Support</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nvSpPr>
        <p:spPr>
          <a:xfrm>
            <a:off x="799710" y="1654309"/>
            <a:ext cx="11405380" cy="724408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The specific other topics we would like to explore </a:t>
            </a:r>
          </a:p>
          <a:p>
            <a:pPr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regarding how to deliver the dream are:</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p>
          <a:p>
            <a:pPr algn="l" defTabSz="647700">
              <a:lnSpc>
                <a:spcPct val="120000"/>
              </a:lnSpc>
              <a:buClr>
                <a:srgbClr val="000000"/>
              </a:buClr>
              <a:buFont typeface="Verdana"/>
              <a:defRPr i="1" sz="2800">
                <a:uFill>
                  <a:solidFill>
                    <a:srgbClr val="000000"/>
                  </a:solidFill>
                </a:uFill>
                <a:latin typeface="Verdana"/>
                <a:ea typeface="Verdana"/>
                <a:cs typeface="Verdana"/>
                <a:sym typeface="Verdana"/>
              </a:defRPr>
            </a:pPr>
            <a:r>
              <a:t>* </a:t>
            </a:r>
          </a:p>
        </p:txBody>
      </p:sp>
      <p:sp>
        <p:nvSpPr>
          <p:cNvPr id="287" name="Shape 287"/>
          <p:cNvSpPr/>
          <p:nvPr/>
        </p:nvSpPr>
        <p:spPr>
          <a:xfrm>
            <a:off x="671029" y="351084"/>
            <a:ext cx="11662742"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The Other Things</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nvSpPr>
        <p:spPr>
          <a:xfrm>
            <a:off x="758801" y="1768808"/>
            <a:ext cx="11487198" cy="6643795"/>
          </a:xfrm>
          <a:prstGeom prst="rect">
            <a:avLst/>
          </a:prstGeom>
          <a:ln w="12700">
            <a:miter lim="400000"/>
          </a:ln>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t>This pack has provided an introduction to Appreciative Inquiry.</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t>There are, of course, many dimensions to the themes that have been described in this pack. You can discover more about the background and practical tools on the following website.</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rPr u="sng">
                <a:hlinkClick r:id="rId2" invalidUrl="" action="" tgtFrame="" tooltip="" history="1" highlightClick="0" endSnd="0"/>
              </a:rPr>
              <a:t>http://www.thepositiveencourager.global/</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t>There is lots of material on the website. If you want to explore a particular theme further, it may therefore be best to contact me directly. You can reach me at the following address. </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rPr u="sng">
                <a:hlinkClick r:id="rId3" invalidUrl="" action="" tgtFrame="" tooltip="" history="1" highlightClick="0" endSnd="0"/>
              </a:rPr>
              <a:t>mike@thepositiveencourager.global</a:t>
            </a:r>
          </a:p>
        </p:txBody>
      </p:sp>
      <p:sp>
        <p:nvSpPr>
          <p:cNvPr id="290" name="Shape 290"/>
          <p:cNvSpPr/>
          <p:nvPr/>
        </p:nvSpPr>
        <p:spPr>
          <a:xfrm>
            <a:off x="810729" y="317217"/>
            <a:ext cx="11487197" cy="565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lvl1pPr defTabSz="921173">
              <a:buClr>
                <a:srgbClr val="000000"/>
              </a:buClr>
              <a:buFont typeface="Verdana"/>
              <a:defRPr i="1" sz="3000">
                <a:uFill>
                  <a:solidFill>
                    <a:srgbClr val="000000"/>
                  </a:solidFill>
                </a:uFill>
                <a:latin typeface="Verdana"/>
                <a:ea typeface="Verdana"/>
                <a:cs typeface="Verdana"/>
                <a:sym typeface="Verdana"/>
              </a:defRPr>
            </a:lvl1pPr>
          </a:lstStyle>
          <a:p>
            <a:pPr>
              <a:defRPr i="0">
                <a:latin typeface="Calibri"/>
                <a:ea typeface="Calibri"/>
                <a:cs typeface="Calibri"/>
                <a:sym typeface="Calibri"/>
              </a:defRPr>
            </a:pPr>
            <a:r>
              <a:rPr i="1">
                <a:latin typeface="Verdana"/>
                <a:ea typeface="Verdana"/>
                <a:cs typeface="Verdana"/>
                <a:sym typeface="Verdana"/>
              </a:rPr>
              <a:t>Conclusion</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nvSpPr>
        <p:spPr>
          <a:xfrm>
            <a:off x="966726" y="8243203"/>
            <a:ext cx="4696179" cy="546101"/>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lvl1pPr defTabSz="650240">
              <a:buClr>
                <a:srgbClr val="000000"/>
              </a:buClr>
              <a:buFont typeface="Verdana"/>
              <a:defRPr i="1" sz="2800">
                <a:uFill>
                  <a:solidFill>
                    <a:srgbClr val="000000"/>
                  </a:solidFill>
                </a:uFill>
                <a:latin typeface="Verdana"/>
                <a:ea typeface="Verdana"/>
                <a:cs typeface="Verdana"/>
                <a:sym typeface="Verdana"/>
              </a:defRPr>
            </a:lvl1pPr>
          </a:lstStyle>
          <a:p>
            <a:pPr>
              <a:defRPr i="0" sz="2400">
                <a:latin typeface="Calibri"/>
                <a:ea typeface="Calibri"/>
                <a:cs typeface="Calibri"/>
                <a:sym typeface="Calibri"/>
              </a:defRPr>
            </a:pPr>
            <a:r>
              <a:rPr i="1" sz="2800">
                <a:latin typeface="Verdana"/>
                <a:ea typeface="Verdana"/>
                <a:cs typeface="Verdana"/>
                <a:sym typeface="Verdana"/>
              </a:rPr>
              <a:t>David Cooperrider</a:t>
            </a:r>
          </a:p>
        </p:txBody>
      </p:sp>
      <p:sp>
        <p:nvSpPr>
          <p:cNvPr id="187" name="Shape 187"/>
          <p:cNvSpPr/>
          <p:nvPr/>
        </p:nvSpPr>
        <p:spPr>
          <a:xfrm>
            <a:off x="6673891" y="8243203"/>
            <a:ext cx="5472854" cy="546101"/>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lvl1pPr defTabSz="650240">
              <a:buClr>
                <a:srgbClr val="000000"/>
              </a:buClr>
              <a:buFont typeface="Verdana"/>
              <a:defRPr i="1" sz="2800">
                <a:uFill>
                  <a:solidFill>
                    <a:srgbClr val="000000"/>
                  </a:solidFill>
                </a:uFill>
                <a:latin typeface="Verdana"/>
                <a:ea typeface="Verdana"/>
                <a:cs typeface="Verdana"/>
                <a:sym typeface="Verdana"/>
              </a:defRPr>
            </a:lvl1pPr>
          </a:lstStyle>
          <a:p>
            <a:pPr>
              <a:defRPr i="0" sz="2400">
                <a:latin typeface="Calibri"/>
                <a:ea typeface="Calibri"/>
                <a:cs typeface="Calibri"/>
                <a:sym typeface="Calibri"/>
              </a:defRPr>
            </a:pPr>
            <a:r>
              <a:rPr i="1" sz="2800">
                <a:latin typeface="Verdana"/>
                <a:ea typeface="Verdana"/>
                <a:cs typeface="Verdana"/>
                <a:sym typeface="Verdana"/>
              </a:rPr>
              <a:t>Diana Whitney</a:t>
            </a:r>
          </a:p>
        </p:txBody>
      </p:sp>
      <p:pic>
        <p:nvPicPr>
          <p:cNvPr id="188" name="image2.jpg"/>
          <p:cNvPicPr>
            <a:picLocks noChangeAspect="0"/>
          </p:cNvPicPr>
          <p:nvPr/>
        </p:nvPicPr>
        <p:blipFill>
          <a:blip r:embed="rId2">
            <a:extLst/>
          </a:blip>
          <a:stretch>
            <a:fillRect/>
          </a:stretch>
        </p:blipFill>
        <p:spPr>
          <a:xfrm>
            <a:off x="550854" y="699567"/>
            <a:ext cx="5527922" cy="7212313"/>
          </a:xfrm>
          <a:prstGeom prst="rect">
            <a:avLst/>
          </a:prstGeom>
          <a:ln w="12700">
            <a:solidFill>
              <a:srgbClr val="002F73"/>
            </a:solidFill>
          </a:ln>
        </p:spPr>
      </p:pic>
      <p:pic>
        <p:nvPicPr>
          <p:cNvPr id="189" name="Diana_Whitney,_Ph.D._2013.jpg"/>
          <p:cNvPicPr>
            <a:picLocks noChangeAspect="1"/>
          </p:cNvPicPr>
          <p:nvPr/>
        </p:nvPicPr>
        <p:blipFill>
          <a:blip r:embed="rId3">
            <a:extLst/>
          </a:blip>
          <a:stretch>
            <a:fillRect/>
          </a:stretch>
        </p:blipFill>
        <p:spPr>
          <a:xfrm>
            <a:off x="7259784" y="717176"/>
            <a:ext cx="5018946" cy="7177094"/>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nvSpPr>
        <p:spPr>
          <a:xfrm>
            <a:off x="749851" y="702359"/>
            <a:ext cx="11505098" cy="7116235"/>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David asked the Clinic’s Chairman, Dr William Kiser, if he could focus totally on this positive approach and was encouraged to go ahead. David and his project supervisor, Suresh Srivastva,</a:t>
            </a:r>
            <a:r>
              <a:rPr b="1" i="1">
                <a:latin typeface="Verdana"/>
                <a:ea typeface="Verdana"/>
                <a:cs typeface="Verdana"/>
                <a:sym typeface="Verdana"/>
              </a:rPr>
              <a:t> </a:t>
            </a:r>
            <a:r>
              <a:rPr i="1">
                <a:latin typeface="Verdana"/>
                <a:ea typeface="Verdana"/>
                <a:cs typeface="Verdana"/>
                <a:sym typeface="Verdana"/>
              </a:rPr>
              <a:t>would later write:</a:t>
            </a:r>
            <a:r>
              <a:rPr b="1"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b="1" i="1">
                <a:latin typeface="Verdana"/>
                <a:ea typeface="Verdana"/>
                <a:cs typeface="Verdana"/>
                <a:sym typeface="Verdana"/>
              </a:rPr>
              <a:t> </a:t>
            </a: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“Human systems grow in the direction of what people study.”</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Or, as others put it:</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“What we focus on, we become.”</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If we study success, for example, we are more likely to feel optimistic, rather than if we study failure. Certainly we can learn from studying how people overcome setbacks. But that is different from digesting a daily diet of failure.</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nvSpPr>
        <p:spPr>
          <a:xfrm>
            <a:off x="781116" y="774113"/>
            <a:ext cx="11556670" cy="6643794"/>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t>People like the AI approach. They find that revisiting their successes inspires them to build an even better future. </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t>This worked at the Cleveland Clinic. The staff loved learning from their past successes and wanted to follow these principles in the future. People translated these into tackling specific challenges and produced concrete results. </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t>Diana Whitney worked with David on developing AI. They </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t>then</a:t>
            </a:r>
            <a:r>
              <a:t> co-authored the first book on the topic. This was </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t>c</a:t>
            </a:r>
            <a:r>
              <a:t>alled </a:t>
            </a:r>
            <a:r>
              <a:rPr b="1"/>
              <a:t>Appreciative Inquiry: A positive revolution in change</a:t>
            </a:r>
            <a:r>
              <a:t>.</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r>
              <a:t>Since then there have been many other books on the topic. These have often focused on how the approach is translated into action.</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 name="Appreciative-Inquiry-Book.png"/>
          <p:cNvPicPr>
            <a:picLocks noChangeAspect="1"/>
          </p:cNvPicPr>
          <p:nvPr/>
        </p:nvPicPr>
        <p:blipFill>
          <a:blip r:embed="rId2">
            <a:extLst/>
          </a:blip>
          <a:stretch>
            <a:fillRect/>
          </a:stretch>
        </p:blipFill>
        <p:spPr>
          <a:xfrm>
            <a:off x="316739" y="1741543"/>
            <a:ext cx="3778547" cy="6270514"/>
          </a:xfrm>
          <a:prstGeom prst="rect">
            <a:avLst/>
          </a:prstGeom>
          <a:ln w="12700">
            <a:miter lim="400000"/>
          </a:ln>
        </p:spPr>
      </p:pic>
      <p:pic>
        <p:nvPicPr>
          <p:cNvPr id="196" name="221784.jpg"/>
          <p:cNvPicPr>
            <a:picLocks noChangeAspect="1"/>
          </p:cNvPicPr>
          <p:nvPr/>
        </p:nvPicPr>
        <p:blipFill>
          <a:blip r:embed="rId3">
            <a:extLst/>
          </a:blip>
          <a:stretch>
            <a:fillRect/>
          </a:stretch>
        </p:blipFill>
        <p:spPr>
          <a:xfrm>
            <a:off x="4517640" y="1764900"/>
            <a:ext cx="4140466" cy="6223800"/>
          </a:xfrm>
          <a:prstGeom prst="rect">
            <a:avLst/>
          </a:prstGeom>
          <a:ln w="12700">
            <a:miter lim="400000"/>
          </a:ln>
        </p:spPr>
      </p:pic>
      <p:pic>
        <p:nvPicPr>
          <p:cNvPr id="197" name="9780071743204.jpg"/>
          <p:cNvPicPr>
            <a:picLocks noChangeAspect="1"/>
          </p:cNvPicPr>
          <p:nvPr/>
        </p:nvPicPr>
        <p:blipFill>
          <a:blip r:embed="rId4">
            <a:extLst/>
          </a:blip>
          <a:stretch>
            <a:fillRect/>
          </a:stretch>
        </p:blipFill>
        <p:spPr>
          <a:xfrm>
            <a:off x="9080459" y="1764900"/>
            <a:ext cx="3607602" cy="6223800"/>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nvSpPr>
        <p:spPr>
          <a:xfrm>
            <a:off x="821437" y="702359"/>
            <a:ext cx="11478078" cy="7116235"/>
          </a:xfrm>
          <a:prstGeom prst="rect">
            <a:avLst/>
          </a:prstGeom>
          <a:ln w="12700"/>
          <a:extLst>
            <a:ext uri="{C572A759-6A51-4108-AA02-DFA0A04FC94B}">
              <ma14:wrappingTextBoxFlag xmlns:ma14="http://schemas.microsoft.com/office/mac/drawingml/2011/main" val="1"/>
            </a:ext>
          </a:extLst>
        </p:spPr>
        <p:txBody>
          <a:bodyPr lIns="54186" tIns="54186" rIns="54186" bIns="54186">
            <a:spAutoFit/>
          </a:bodyPr>
          <a:lstStyle/>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AI studies humanity at its best. It invites people to clarify when they have performed brilliantly - as individuals, teams and organisations. They can then follow these principles more in the future. </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AI adopts an organic approach. It asks people to develop, rather than to change. Although the outcome may in fact be positive change.</a:t>
            </a:r>
          </a:p>
          <a:p>
            <a:pPr algn="l" defTabSz="650240">
              <a:lnSpc>
                <a:spcPct val="120000"/>
              </a:lnSpc>
              <a:buClr>
                <a:srgbClr val="000000"/>
              </a:buClr>
              <a:buFont typeface="Verdana"/>
              <a:defRPr i="1" sz="2600">
                <a:uFill>
                  <a:solidFill>
                    <a:srgbClr val="000000"/>
                  </a:solidFill>
                </a:uFill>
                <a:latin typeface="Verdana"/>
                <a:ea typeface="Verdana"/>
                <a:cs typeface="Verdana"/>
                <a:sym typeface="Verdana"/>
              </a:defRPr>
            </a:p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People believe in the approach. AI shows that they have already done what works. They simply have to do it more – plus maybe add other elements – in the future. </a:t>
            </a: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endParaRPr i="1">
              <a:latin typeface="Verdana"/>
              <a:ea typeface="Verdana"/>
              <a:cs typeface="Verdana"/>
              <a:sym typeface="Verdana"/>
            </a:endParaRPr>
          </a:p>
          <a:p>
            <a:pPr algn="l" defTabSz="650240">
              <a:lnSpc>
                <a:spcPct val="120000"/>
              </a:lnSpc>
              <a:buClr>
                <a:srgbClr val="000000"/>
              </a:buClr>
              <a:buFont typeface="Verdana"/>
              <a:defRPr sz="2600">
                <a:uFill>
                  <a:solidFill>
                    <a:srgbClr val="000000"/>
                  </a:solidFill>
                </a:uFill>
                <a:latin typeface="Calibri"/>
                <a:ea typeface="Calibri"/>
                <a:cs typeface="Calibri"/>
                <a:sym typeface="Calibri"/>
              </a:defRPr>
            </a:pPr>
            <a:r>
              <a:rPr i="1">
                <a:latin typeface="Verdana"/>
                <a:ea typeface="Verdana"/>
                <a:cs typeface="Verdana"/>
                <a:sym typeface="Verdana"/>
              </a:rPr>
              <a:t>This inspires them to follow the good habits. AI has a track record of delivering success. Let’s look at some of the principles behind AI.</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nvSpPr>
        <p:spPr>
          <a:xfrm>
            <a:off x="865540" y="2261164"/>
            <a:ext cx="11273720" cy="1708574"/>
          </a:xfrm>
          <a:prstGeom prst="rect">
            <a:avLst/>
          </a:prstGeom>
          <a:solidFill>
            <a:srgbClr val="D3E8FF"/>
          </a:solidFill>
          <a:ln w="12700">
            <a:miter lim="400000"/>
          </a:ln>
          <a:extLst>
            <a:ext uri="{C572A759-6A51-4108-AA02-DFA0A04FC94B}">
              <ma14:wrappingTextBoxFlag xmlns:ma14="http://schemas.microsoft.com/office/mac/drawingml/2011/main" val="1"/>
            </a:ext>
          </a:extLst>
        </p:spPr>
        <p:txBody>
          <a:bodyPr lIns="54186" tIns="54186" rIns="54186" bIns="54186">
            <a:spAutoFit/>
          </a:bodyPr>
          <a:lstStyle/>
          <a:p>
            <a:pPr defTabSz="921173">
              <a:buClr>
                <a:srgbClr val="000000"/>
              </a:buClr>
              <a:buFont typeface="Verdana"/>
              <a:defRPr>
                <a:uFill>
                  <a:solidFill>
                    <a:srgbClr val="000000"/>
                  </a:solidFill>
                </a:uFill>
                <a:latin typeface="Calibri"/>
                <a:ea typeface="Calibri"/>
                <a:cs typeface="Calibri"/>
                <a:sym typeface="Calibri"/>
              </a:defRPr>
            </a:pPr>
          </a:p>
          <a:p>
            <a:pPr defTabSz="921173">
              <a:buClr>
                <a:srgbClr val="000000"/>
              </a:buClr>
              <a:buFont typeface="Verdana"/>
              <a:defRPr sz="3400">
                <a:uFill>
                  <a:solidFill>
                    <a:srgbClr val="000000"/>
                  </a:solidFill>
                </a:uFill>
                <a:latin typeface="Calibri"/>
                <a:ea typeface="Calibri"/>
                <a:cs typeface="Calibri"/>
                <a:sym typeface="Calibri"/>
              </a:defRPr>
            </a:pPr>
            <a:r>
              <a:rPr i="1">
                <a:latin typeface="Verdana"/>
                <a:ea typeface="Verdana"/>
                <a:cs typeface="Verdana"/>
                <a:sym typeface="Verdana"/>
              </a:rPr>
              <a:t>Principles</a:t>
            </a:r>
            <a:endParaRPr i="1">
              <a:latin typeface="Verdana"/>
              <a:ea typeface="Verdana"/>
              <a:cs typeface="Verdana"/>
              <a:sym typeface="Verdana"/>
            </a:endParaRP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