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p:nvPr>
            <p:ph type="sldImg"/>
          </p:nvPr>
        </p:nvSpPr>
        <p:spPr>
          <a:xfrm>
            <a:off x="1143000" y="685800"/>
            <a:ext cx="4572000" cy="3429000"/>
          </a:xfrm>
          <a:prstGeom prst="rect">
            <a:avLst/>
          </a:prstGeom>
        </p:spPr>
        <p:txBody>
          <a:bodyPr/>
          <a:lstStyle/>
          <a:p>
            <a:pPr/>
          </a:p>
        </p:txBody>
      </p:sp>
      <p:sp>
        <p:nvSpPr>
          <p:cNvPr id="162" name="Shape 16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17" name="Shape 117"/>
          <p:cNvSpPr/>
          <p:nvPr>
            <p:ph type="title"/>
          </p:nvPr>
        </p:nvSpPr>
        <p:spPr>
          <a:xfrm>
            <a:off x="975359" y="3029937"/>
            <a:ext cx="11054082" cy="2090703"/>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sz="quarter" idx="1"/>
          </p:nvPr>
        </p:nvSpPr>
        <p:spPr>
          <a:xfrm>
            <a:off x="1950719" y="5527040"/>
            <a:ext cx="9103361" cy="2492587"/>
          </a:xfrm>
          <a:prstGeom prst="rect">
            <a:avLst/>
          </a:prstGeom>
          <a:ln>
            <a:round/>
          </a:ln>
        </p:spPr>
        <p:txBody>
          <a:bodyPr lIns="54186" tIns="54186" rIns="54186" bIns="54186" anchor="t">
            <a:noAutofit/>
          </a:bodyPr>
          <a:lstStyle>
            <a:lvl1pPr marL="0" indent="0" algn="ctr" defTabSz="65024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65024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65024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65024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35" name="Shape 135"/>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36" name="Shape 136"/>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hape 137"/>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44" name="Shape 144"/>
          <p:cNvSpPr/>
          <p:nvPr>
            <p:ph type="title"/>
          </p:nvPr>
        </p:nvSpPr>
        <p:spPr>
          <a:xfrm>
            <a:off x="647699" y="390596"/>
            <a:ext cx="11709401" cy="1625601"/>
          </a:xfrm>
          <a:prstGeom prst="rect">
            <a:avLst/>
          </a:prstGeom>
          <a:ln w="3175">
            <a:round/>
          </a:ln>
        </p:spPr>
        <p:txBody>
          <a:bodyPr lIns="38100" tIns="38100" rIns="38100" bIns="38100">
            <a:noAutofit/>
          </a:bodyPr>
          <a:lstStyle>
            <a:lvl1pPr defTabSz="647700">
              <a:defRPr sz="5800">
                <a:uFill>
                  <a:solidFill>
                    <a:srgbClr val="000000"/>
                  </a:solidFill>
                </a:uFill>
                <a:latin typeface="Calibri"/>
                <a:ea typeface="Calibri"/>
                <a:cs typeface="Calibri"/>
                <a:sym typeface="Calibri"/>
              </a:defRPr>
            </a:lvl1pPr>
          </a:lstStyle>
          <a:p>
            <a:pPr/>
            <a:r>
              <a:t>Title Text</a:t>
            </a:r>
          </a:p>
        </p:txBody>
      </p:sp>
      <p:sp>
        <p:nvSpPr>
          <p:cNvPr id="145" name="Shape 145"/>
          <p:cNvSpPr/>
          <p:nvPr>
            <p:ph type="body" idx="1"/>
          </p:nvPr>
        </p:nvSpPr>
        <p:spPr>
          <a:xfrm>
            <a:off x="647699" y="2273300"/>
            <a:ext cx="11709401" cy="6436926"/>
          </a:xfrm>
          <a:prstGeom prst="rect">
            <a:avLst/>
          </a:prstGeom>
          <a:ln w="3175">
            <a:round/>
          </a:ln>
        </p:spPr>
        <p:txBody>
          <a:bodyPr lIns="38100" tIns="38100" rIns="38100" bIns="38100" anchor="t">
            <a:noAutofit/>
          </a:bodyPr>
          <a:lstStyle>
            <a:lvl1pPr marL="327313" indent="-327313" defTabSz="647700">
              <a:spcBef>
                <a:spcPts val="1000"/>
              </a:spcBef>
              <a:buClr>
                <a:srgbClr val="000000"/>
              </a:buClr>
              <a:buSzPct val="100000"/>
              <a:buFont typeface="Arial"/>
              <a:defRPr sz="4200">
                <a:uFill>
                  <a:solidFill>
                    <a:srgbClr val="000000"/>
                  </a:solidFill>
                </a:uFill>
                <a:latin typeface="Calibri"/>
                <a:ea typeface="Calibri"/>
                <a:cs typeface="Calibri"/>
                <a:sym typeface="Calibri"/>
              </a:defRPr>
            </a:lvl1pPr>
            <a:lvl2pPr marL="727910" indent="-270710" defTabSz="647700">
              <a:spcBef>
                <a:spcPts val="900"/>
              </a:spcBef>
              <a:buClr>
                <a:srgbClr val="000000"/>
              </a:buClr>
              <a:buSzPct val="100000"/>
              <a:buFont typeface="Arial"/>
              <a:buChar char="–"/>
              <a:defRPr>
                <a:uFill>
                  <a:solidFill>
                    <a:srgbClr val="000000"/>
                  </a:solidFill>
                </a:uFill>
                <a:latin typeface="Calibri"/>
                <a:ea typeface="Calibri"/>
                <a:cs typeface="Calibri"/>
                <a:sym typeface="Calibri"/>
              </a:defRPr>
            </a:lvl2pPr>
            <a:lvl3pPr marL="1116105" indent="-201705" defTabSz="647700">
              <a:spcBef>
                <a:spcPts val="800"/>
              </a:spcBef>
              <a:buClr>
                <a:srgbClr val="000000"/>
              </a:buClr>
              <a:buSzPct val="100000"/>
              <a:buFont typeface="Arial"/>
              <a:defRPr sz="3000">
                <a:uFill>
                  <a:solidFill>
                    <a:srgbClr val="000000"/>
                  </a:solidFill>
                </a:uFill>
                <a:latin typeface="Calibri"/>
                <a:ea typeface="Calibri"/>
                <a:cs typeface="Calibri"/>
                <a:sym typeface="Calibri"/>
              </a:defRPr>
            </a:lvl3pPr>
            <a:lvl4pPr marL="1567542" indent="-195942" defTabSz="64770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4pPr>
            <a:lvl5pPr marL="2024742" indent="-195942" defTabSz="647700">
              <a:spcBef>
                <a:spcPts val="600"/>
              </a:spcBef>
              <a:buClr>
                <a:srgbClr val="000000"/>
              </a:buClr>
              <a:buSzPct val="100000"/>
              <a:buFont typeface="Arial"/>
              <a:buChar char="»"/>
              <a:defRPr sz="24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Shape 146"/>
          <p:cNvSpPr/>
          <p:nvPr>
            <p:ph type="sldNum" sz="quarter" idx="2"/>
          </p:nvPr>
        </p:nvSpPr>
        <p:spPr>
          <a:xfrm>
            <a:off x="12085430" y="9248986"/>
            <a:ext cx="269132" cy="292101"/>
          </a:xfrm>
          <a:prstGeom prst="rect">
            <a:avLst/>
          </a:prstGeom>
          <a:ln w="3175">
            <a:round/>
          </a:ln>
        </p:spPr>
        <p:txBody>
          <a:bodyPr lIns="38100" tIns="38100" rIns="38100" bIns="38100" anchor="ctr"/>
          <a:lstStyle>
            <a:lvl1pPr algn="r" defTabSz="647700">
              <a:defRPr sz="14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53" name="Shape 153"/>
          <p:cNvSpPr/>
          <p:nvPr>
            <p:ph type="title"/>
          </p:nvPr>
        </p:nvSpPr>
        <p:spPr>
          <a:xfrm>
            <a:off x="650239" y="390596"/>
            <a:ext cx="11704322" cy="1625601"/>
          </a:xfrm>
          <a:prstGeom prst="rect">
            <a:avLst/>
          </a:prstGeom>
          <a:ln>
            <a:round/>
          </a:ln>
        </p:spPr>
        <p:txBody>
          <a:bodyPr lIns="54186" tIns="54186" rIns="54186" bIns="54186">
            <a:noAutofit/>
          </a:bodyPr>
          <a:lstStyle>
            <a:lvl1pPr defTabSz="457200">
              <a:defRPr sz="6200">
                <a:uFill>
                  <a:solidFill>
                    <a:srgbClr val="000000"/>
                  </a:solidFill>
                </a:uFill>
                <a:latin typeface="Calibri"/>
                <a:ea typeface="Calibri"/>
                <a:cs typeface="Calibri"/>
                <a:sym typeface="Calibri"/>
              </a:defRPr>
            </a:lvl1pPr>
          </a:lstStyle>
          <a:p>
            <a:pPr/>
            <a:r>
              <a:t>Title Text</a:t>
            </a:r>
          </a:p>
        </p:txBody>
      </p:sp>
      <p:sp>
        <p:nvSpPr>
          <p:cNvPr id="154" name="Shape 154"/>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457200">
              <a:spcBef>
                <a:spcPts val="7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457200">
              <a:spcBef>
                <a:spcPts val="6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457200">
              <a:spcBef>
                <a:spcPts val="5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55" name="Shape 155"/>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4572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www.thepositiveencourager.global/" TargetMode="External"/><Relationship Id="rId3" Type="http://schemas.openxmlformats.org/officeDocument/2006/relationships/hyperlink" Target="mailto:mike@thepositiveencourager.global"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nvSpPr>
        <p:spPr>
          <a:xfrm>
            <a:off x="785918" y="1932657"/>
            <a:ext cx="11432964"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Coach’s Guide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To Creative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Problem Solving</a:t>
            </a:r>
            <a:endParaRPr i="1">
              <a:latin typeface="Verdana"/>
              <a:ea typeface="Verdana"/>
              <a:cs typeface="Verdana"/>
              <a:sym typeface="Verdana"/>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want to explore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How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How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How to … </a:t>
            </a:r>
          </a:p>
        </p:txBody>
      </p:sp>
      <p:sp>
        <p:nvSpPr>
          <p:cNvPr id="198" name="Shape 198"/>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Challenges</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nvSpPr>
        <p:spPr>
          <a:xfrm>
            <a:off x="722488" y="537250"/>
            <a:ext cx="11559824" cy="863994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first of these specific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challenges that I want to explore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How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is some more information about the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situation and the specific goals I want to achieve: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nvSpPr>
        <p:spPr>
          <a:xfrm>
            <a:off x="722488" y="642196"/>
            <a:ext cx="11559824" cy="887289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Clarity</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Clarify the real ‘What’ before moving on to the ‘How’. A person often starts by presenting their view of ‘How’ they can tackle an issue. But it is useful to clarify the real results they want to achieve and translate these into a clear picture of success.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Sometimes the person may want to achieve lots of things related to this topic. If so, clarify all their goals and list these in order of priority.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person may, for example, have both short and long term aims. You can work to help them to achieve these goals.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Bearing this in mind, start by looking at the first challenge the person wants to tackle. Ask them: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“What are the </a:t>
            </a:r>
            <a:r>
              <a:rPr b="1"/>
              <a:t>real results</a:t>
            </a:r>
            <a:r>
              <a:t> you want to achieve?”</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nvSpPr>
        <p:spPr>
          <a:xfrm>
            <a:off x="722488" y="896196"/>
            <a:ext cx="11559824" cy="858333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Sometimes this process takes a little time, but it is a vital step in creative problem solving.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Here are some examples of how a person’s original topic can change during the process of exploring the real results they wanted to achieve.</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Person A originally said: “How can I get promotion in my company?”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They settled on: “How can I build a satisfying career where I do stimulating work and get a good salary?”</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Person B originally said: “How can I as a leader turnaround difficult people in my organisation?”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They settled on: “How can I build a successful organisation?”</a:t>
            </a:r>
          </a:p>
          <a:p>
            <a:pPr marR="428625" algn="l" defTabSz="457200">
              <a:lnSpc>
                <a:spcPts val="1800"/>
              </a:lnSpc>
              <a:defRPr sz="12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nvSpPr>
        <p:spPr>
          <a:xfrm>
            <a:off x="722488" y="676063"/>
            <a:ext cx="11559824" cy="858333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Person C originally said: “How can I deal with my manager who insists on micro-managing me every day?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They settled on two things: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“How can I deal with the present situation by behaving professionally towards my manager and delivering positive results? How can find a rewarding role where I work with a manager whom I respect?”</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Imagine you are helping a person to tackle a specific challenge. Invite them to do two things.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First, to clarify the real results they want to achieve. If appropriate, brainstorm all these goals.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Second, to list these results in order of priority. </a:t>
            </a:r>
          </a:p>
          <a:p>
            <a:pPr marR="428625" algn="l" defTabSz="457200">
              <a:lnSpc>
                <a:spcPts val="1800"/>
              </a:lnSpc>
              <a:defRPr sz="12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real results I therefore want to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achieve - in order of priority -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209" name="Shape 209"/>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Clarity</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722488" y="742949"/>
            <a:ext cx="11559824" cy="81068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Controllables</a:t>
            </a:r>
          </a:p>
          <a:p>
            <a:pPr marR="428625" algn="l" defTabSz="457200">
              <a:lnSpc>
                <a:spcPct val="120000"/>
              </a:lnSpc>
              <a:defRPr sz="2600">
                <a:latin typeface="Verdana"/>
                <a:ea typeface="Verdana"/>
                <a:cs typeface="Verdana"/>
                <a:sym typeface="Verdana"/>
              </a:defRPr>
            </a:pPr>
            <a:endParaRPr i="1"/>
          </a:p>
          <a:p>
            <a:pPr marR="428625" algn="l" defTabSz="457200">
              <a:lnSpc>
                <a:spcPct val="120000"/>
              </a:lnSpc>
              <a:defRPr sz="2600">
                <a:latin typeface="Verdana"/>
                <a:ea typeface="Verdana"/>
                <a:cs typeface="Verdana"/>
                <a:sym typeface="Verdana"/>
              </a:defRPr>
            </a:pPr>
            <a:r>
              <a:rPr i="1"/>
              <a:t>Let’s assume the person is clear on the results they want to achieve. Before pitching into finding solutions, however, it is good to do a reality check. </a:t>
            </a:r>
            <a:endParaRPr i="1"/>
          </a:p>
          <a:p>
            <a:pPr marR="428625" algn="l" defTabSz="457200">
              <a:lnSpc>
                <a:spcPct val="120000"/>
              </a:lnSpc>
              <a:defRPr sz="2600">
                <a:latin typeface="Verdana"/>
                <a:ea typeface="Verdana"/>
                <a:cs typeface="Verdana"/>
                <a:sym typeface="Verdana"/>
              </a:defRPr>
            </a:pPr>
            <a:endParaRPr i="1"/>
          </a:p>
          <a:p>
            <a:pPr marR="428625" algn="l" defTabSz="457200">
              <a:lnSpc>
                <a:spcPct val="120000"/>
              </a:lnSpc>
              <a:defRPr sz="2600">
                <a:latin typeface="Verdana"/>
                <a:ea typeface="Verdana"/>
                <a:cs typeface="Verdana"/>
                <a:sym typeface="Verdana"/>
              </a:defRPr>
            </a:pPr>
            <a:r>
              <a:rPr i="1"/>
              <a:t>Peak performers control the controllables. They can, for example, control their attitude, professionalism and other things. They can’t necessarily control the outcome of their efforts. They can, however, do their best to influence it. Peak performers build on what they can control and manage what they can’t. </a:t>
            </a:r>
            <a:endParaRPr i="1"/>
          </a:p>
          <a:p>
            <a:pPr marR="428625" algn="l" defTabSz="457200">
              <a:lnSpc>
                <a:spcPct val="120000"/>
              </a:lnSpc>
              <a:defRPr sz="2600">
                <a:latin typeface="Verdana"/>
                <a:ea typeface="Verdana"/>
                <a:cs typeface="Verdana"/>
                <a:sym typeface="Verdana"/>
              </a:defRPr>
            </a:pPr>
            <a:endParaRPr i="1"/>
          </a:p>
          <a:p>
            <a:pPr marR="428625" algn="l" defTabSz="457200">
              <a:lnSpc>
                <a:spcPct val="120000"/>
              </a:lnSpc>
              <a:defRPr sz="2600">
                <a:latin typeface="Verdana"/>
                <a:ea typeface="Verdana"/>
                <a:cs typeface="Verdana"/>
                <a:sym typeface="Verdana"/>
              </a:defRPr>
            </a:pPr>
            <a:r>
              <a:rPr i="1"/>
              <a:t>The same rule applies to your client. Returning to the results they wants to achieve, invite them to describe the things they can control in the situation. </a:t>
            </a:r>
            <a:endParaRPr i="1"/>
          </a:p>
          <a:p>
            <a:pPr marR="428625" algn="l" defTabSz="457200">
              <a:lnSpc>
                <a:spcPct val="120000"/>
              </a:lnSpc>
              <a:defRPr sz="2600">
                <a:latin typeface="Verdana"/>
                <a:ea typeface="Verdana"/>
                <a:cs typeface="Verdana"/>
                <a:sym typeface="Verdana"/>
              </a:defRPr>
            </a:pPr>
            <a:endParaRPr i="1"/>
          </a:p>
          <a:p>
            <a:pPr marR="428625" algn="l" defTabSz="457200">
              <a:lnSpc>
                <a:spcPct val="120000"/>
              </a:lnSpc>
              <a:defRPr sz="2600">
                <a:latin typeface="Verdana"/>
                <a:ea typeface="Verdana"/>
                <a:cs typeface="Verdana"/>
                <a:sym typeface="Verdana"/>
              </a:defRPr>
            </a:pPr>
            <a:r>
              <a:rPr i="1"/>
              <a:t>It will then be time to move on to the next stage.</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3" name="Shape 213"/>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control in the situation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214" name="Shape 21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Controllables</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216"/>
          <p:cNvSpPr/>
          <p:nvPr/>
        </p:nvSpPr>
        <p:spPr>
          <a:xfrm>
            <a:off x="785918" y="1932657"/>
            <a:ext cx="11432964"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Creativity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nvSpPr>
        <p:spPr>
          <a:xfrm>
            <a:off x="722488" y="1675129"/>
            <a:ext cx="11559824" cy="716601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So far the person has clarified the challenge, the results to achieve and the controllables.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It is then time to move on to exploring possible solutions. This will involve going through the following stages.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Choices - the potential options for tackling the challenge.</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Consequences - the pluses and minuses involved in pursuing each option together with the attractiveness of each option.</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Creative Solutions - the other possible creative solutions. </a:t>
            </a:r>
          </a:p>
          <a:p>
            <a:pPr marR="428625" algn="l" defTabSz="457200">
              <a:lnSpc>
                <a:spcPct val="120000"/>
              </a:lnSpc>
              <a:defRPr i="1" sz="2600">
                <a:solidFill>
                  <a:srgbClr val="AB1942"/>
                </a:solidFill>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Let’s consider these stages.</a:t>
            </a:r>
          </a:p>
          <a:p>
            <a:pPr marR="428625" algn="l" defTabSz="457200">
              <a:lnSpc>
                <a:spcPts val="1800"/>
              </a:lnSpc>
              <a:defRPr sz="1200">
                <a:latin typeface="Verdana"/>
                <a:ea typeface="Verdana"/>
                <a:cs typeface="Verdana"/>
                <a:sym typeface="Verdana"/>
              </a:defRPr>
            </a:pPr>
          </a:p>
        </p:txBody>
      </p:sp>
      <p:sp>
        <p:nvSpPr>
          <p:cNvPr id="219" name="Shape 219"/>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nvSpPr>
        <p:spPr>
          <a:xfrm>
            <a:off x="722488" y="1454149"/>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There are many approaches to coaching. This pack explores one aspect. It focuses on how to help people to find solutions to challenges.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There are also many approaches to creative problem solving. This pack focuses on the 3C model. It explores how to help people to find solutions by focusing on clarity, creativity and concrete results.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pack can be used by mentors, coaches, trusted advisors and people in all walks of life. It offers practical tools that can help individuals and teams to achieve their picture of success.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Imagine that you are facilitating such a session. You will start by helping the person or the group of people to feel welcome and at ease. </a:t>
            </a:r>
          </a:p>
        </p:txBody>
      </p:sp>
      <p:sp>
        <p:nvSpPr>
          <p:cNvPr id="167" name="Shape 167"/>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nvSpPr>
        <p:spPr>
          <a:xfrm>
            <a:off x="722488" y="388196"/>
            <a:ext cx="11559824" cy="90517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Choices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Bearing in mind the goals they want to achieve, invite the person to explore all the possible options they can pursue. These can range from the obvious options – such as maintaining the status quo and doing nothing – to the more outlandish ones.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It’s important to list all the options, even the ones they are not going to pursue, to consider the whole picture. This provides the whole context for choosing their way forward. So invite them to outline the following choices.</a:t>
            </a:r>
          </a:p>
          <a:p>
            <a:pPr marR="428625" algn="l" defTabSz="457200">
              <a:lnSpc>
                <a:spcPct val="120000"/>
              </a:lnSpc>
              <a:defRPr i="1" sz="2600">
                <a:latin typeface="Verdana"/>
                <a:ea typeface="Verdana"/>
                <a:cs typeface="Verdana"/>
                <a:sym typeface="Verdana"/>
              </a:defRPr>
            </a:pPr>
          </a:p>
          <a:p>
            <a:pPr marL="457200" marR="428625" indent="-457200" algn="l" defTabSz="457200">
              <a:lnSpc>
                <a:spcPct val="120000"/>
              </a:lnSpc>
              <a:defRPr i="1" sz="2600">
                <a:latin typeface="Verdana"/>
                <a:ea typeface="Verdana"/>
                <a:cs typeface="Verdana"/>
                <a:sym typeface="Verdana"/>
              </a:defRPr>
            </a:pPr>
            <a:r>
              <a:t>Option A is: To …</a:t>
            </a:r>
          </a:p>
          <a:p>
            <a:pPr marL="457200" marR="428625" indent="-457200" algn="l" defTabSz="457200">
              <a:lnSpc>
                <a:spcPct val="120000"/>
              </a:lnSpc>
              <a:defRPr i="1" sz="2600">
                <a:latin typeface="Verdana"/>
                <a:ea typeface="Verdana"/>
                <a:cs typeface="Verdana"/>
                <a:sym typeface="Verdana"/>
              </a:defRPr>
            </a:pPr>
          </a:p>
          <a:p>
            <a:pPr marL="457200" marR="428625" indent="-457200" algn="l" defTabSz="457200">
              <a:lnSpc>
                <a:spcPct val="120000"/>
              </a:lnSpc>
              <a:defRPr i="1" sz="2600">
                <a:latin typeface="Verdana"/>
                <a:ea typeface="Verdana"/>
                <a:cs typeface="Verdana"/>
                <a:sym typeface="Verdana"/>
              </a:defRPr>
            </a:pPr>
            <a:r>
              <a:t>Option B is: To …</a:t>
            </a:r>
          </a:p>
          <a:p>
            <a:pPr marL="457200" marR="428625" indent="-457200" algn="l" defTabSz="457200">
              <a:lnSpc>
                <a:spcPct val="120000"/>
              </a:lnSpc>
              <a:defRPr i="1" sz="2600">
                <a:latin typeface="Verdana"/>
                <a:ea typeface="Verdana"/>
                <a:cs typeface="Verdana"/>
                <a:sym typeface="Verdana"/>
              </a:defRPr>
            </a:pPr>
          </a:p>
          <a:p>
            <a:pPr marL="457200" marR="428625" indent="-457200" algn="l" defTabSz="457200">
              <a:lnSpc>
                <a:spcPct val="120000"/>
              </a:lnSpc>
              <a:defRPr i="1" sz="2600">
                <a:latin typeface="Verdana"/>
                <a:ea typeface="Verdana"/>
                <a:cs typeface="Verdana"/>
                <a:sym typeface="Verdana"/>
              </a:defRPr>
            </a:pPr>
            <a:r>
              <a:t>Option C is: To …</a:t>
            </a:r>
          </a:p>
          <a:p>
            <a:pPr marL="457200" marR="428625" indent="-457200" algn="l" defTabSz="457200">
              <a:lnSpc>
                <a:spcPct val="120000"/>
              </a:lnSpc>
              <a:defRPr i="1" sz="2600">
                <a:latin typeface="Verdana"/>
                <a:ea typeface="Verdana"/>
                <a:cs typeface="Verdana"/>
                <a:sym typeface="Verdana"/>
              </a:defRPr>
            </a:pPr>
          </a:p>
          <a:p>
            <a:pPr marL="457200" marR="428625" indent="-457200" algn="l" defTabSz="457200">
              <a:lnSpc>
                <a:spcPct val="120000"/>
              </a:lnSpc>
              <a:defRPr i="1" sz="2600">
                <a:latin typeface="Verdana"/>
                <a:ea typeface="Verdana"/>
                <a:cs typeface="Verdana"/>
                <a:sym typeface="Verdana"/>
              </a:defRPr>
            </a:pPr>
            <a:r>
              <a:t>Etc.</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nvSpPr>
        <p:spPr>
          <a:xfrm>
            <a:off x="722488" y="388196"/>
            <a:ext cx="11559824" cy="92422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Consequences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Looking at each option in turn, invite the person to consider what they see as the pluses and minuses of each route.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Great decision makers often base their decisions on the consequences of each option, rather than the options themselves. They then build on the pluses and minimise the minuses.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Bearing this in mind, invite the person to outline the various options. They can then rate the attractiveness of each option on a scale 0 – 10.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overview of the potential options may look something like the illustration on the next page.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pages that follow the illustration provide a framework that the person can use to describe these options in more detail.</a:t>
            </a:r>
          </a:p>
          <a:p>
            <a:pPr marL="457200" marR="427990" indent="-457200" algn="l" defTabSz="457200">
              <a:defRPr i="1" sz="1200">
                <a:solidFill>
                  <a:srgbClr val="AB19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25"/>
          <p:cNvSpPr/>
          <p:nvPr/>
        </p:nvSpPr>
        <p:spPr>
          <a:xfrm>
            <a:off x="2128300" y="2626425"/>
            <a:ext cx="8760920" cy="1130"/>
          </a:xfrm>
          <a:prstGeom prst="line">
            <a:avLst/>
          </a:prstGeom>
          <a:ln w="76200">
            <a:solidFill>
              <a:srgbClr val="257124"/>
            </a:solidFill>
          </a:ln>
        </p:spPr>
        <p:txBody>
          <a:bodyPr lIns="0" tIns="0" rIns="0" bIns="0"/>
          <a:lstStyle/>
          <a:p>
            <a:pPr algn="l" defTabSz="457200">
              <a:defRPr sz="1600">
                <a:latin typeface="Helvetica"/>
                <a:ea typeface="Helvetica"/>
                <a:cs typeface="Helvetica"/>
                <a:sym typeface="Helvetica"/>
              </a:defRPr>
            </a:pPr>
          </a:p>
        </p:txBody>
      </p:sp>
      <p:sp>
        <p:nvSpPr>
          <p:cNvPr id="226" name="Shape 226"/>
          <p:cNvSpPr/>
          <p:nvPr/>
        </p:nvSpPr>
        <p:spPr>
          <a:xfrm>
            <a:off x="712212" y="6252158"/>
            <a:ext cx="2655147"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227" name="Shape 227"/>
          <p:cNvSpPr/>
          <p:nvPr/>
        </p:nvSpPr>
        <p:spPr>
          <a:xfrm>
            <a:off x="1175221" y="8034574"/>
            <a:ext cx="10584464" cy="596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457200">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attractiveness of each option is:</a:t>
            </a:r>
          </a:p>
        </p:txBody>
      </p:sp>
      <p:sp>
        <p:nvSpPr>
          <p:cNvPr id="228" name="Shape 228"/>
          <p:cNvSpPr/>
          <p:nvPr/>
        </p:nvSpPr>
        <p:spPr>
          <a:xfrm>
            <a:off x="5139879" y="6284471"/>
            <a:ext cx="2655148"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229" name="Shape 229"/>
          <p:cNvSpPr/>
          <p:nvPr/>
        </p:nvSpPr>
        <p:spPr>
          <a:xfrm>
            <a:off x="9422330" y="6252158"/>
            <a:ext cx="2655147"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230" name="Shape 230"/>
          <p:cNvSpPr/>
          <p:nvPr/>
        </p:nvSpPr>
        <p:spPr>
          <a:xfrm>
            <a:off x="538918" y="301757"/>
            <a:ext cx="11939684" cy="548879"/>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26789" tIns="26789" rIns="26789" bIns="26789">
            <a:spAutoFit/>
          </a:bodyPr>
          <a:lstStyle>
            <a:lvl1pPr defTabSz="455414">
              <a:buClr>
                <a:srgbClr val="000000"/>
              </a:buClr>
              <a:buFont typeface="Verdana"/>
              <a:defRPr i="1" sz="3200">
                <a:uFill>
                  <a:solidFill>
                    <a:srgbClr val="000000"/>
                  </a:solidFill>
                </a:uFill>
                <a:latin typeface="Verdana"/>
                <a:ea typeface="Verdana"/>
                <a:cs typeface="Verdana"/>
                <a:sym typeface="Verdana"/>
              </a:defRPr>
            </a:lvl1pPr>
          </a:lstStyle>
          <a:p>
            <a:pPr/>
            <a:r>
              <a:t>Choices and Consequences</a:t>
            </a:r>
          </a:p>
        </p:txBody>
      </p:sp>
      <p:sp>
        <p:nvSpPr>
          <p:cNvPr id="231" name="Shape 231"/>
          <p:cNvSpPr/>
          <p:nvPr/>
        </p:nvSpPr>
        <p:spPr>
          <a:xfrm flipH="1">
            <a:off x="6430226" y="2003126"/>
            <a:ext cx="1" cy="3759160"/>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232" name="Shape 232"/>
          <p:cNvSpPr/>
          <p:nvPr/>
        </p:nvSpPr>
        <p:spPr>
          <a:xfrm>
            <a:off x="5016817" y="3226145"/>
            <a:ext cx="2853832" cy="1955801"/>
          </a:xfrm>
          <a:prstGeom prst="rect">
            <a:avLst/>
          </a:prstGeom>
          <a:solidFill>
            <a:srgbClr val="FEC906"/>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uFill>
                  <a:solidFill>
                    <a:srgbClr val="000000"/>
                  </a:solidFill>
                </a:uFill>
                <a:latin typeface="Calibri"/>
                <a:ea typeface="Calibri"/>
                <a:cs typeface="Calibri"/>
                <a:sym typeface="Calibri"/>
              </a:defRPr>
            </a:pPr>
            <a:r>
              <a:rPr i="1">
                <a:latin typeface="Verdana"/>
                <a:ea typeface="Verdana"/>
                <a:cs typeface="Verdana"/>
                <a:sym typeface="Verdana"/>
              </a:rPr>
              <a:t>B</a:t>
            </a:r>
          </a:p>
          <a:p>
            <a:pPr defTabSz="457200">
              <a:lnSpc>
                <a:spcPts val="2800"/>
              </a:lnSpc>
              <a:buClr>
                <a:srgbClr val="000000"/>
              </a:buClr>
              <a:buFont typeface="Verdana"/>
              <a:defRPr b="1" sz="2400">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 To</a:t>
            </a:r>
            <a:r>
              <a:rPr i="1">
                <a:latin typeface="Verdana"/>
                <a:ea typeface="Verdana"/>
                <a:cs typeface="Verdana"/>
                <a:sym typeface="Verdana"/>
              </a:rPr>
              <a:t> </a:t>
            </a:r>
            <a:r>
              <a:rPr b="1" i="1">
                <a:latin typeface="Verdana"/>
                <a:ea typeface="Verdana"/>
                <a:cs typeface="Verdana"/>
                <a:sym typeface="Verdana"/>
              </a:rPr>
              <a:t>…</a:t>
            </a:r>
            <a:endParaRPr i="1">
              <a:latin typeface="Verdana"/>
              <a:ea typeface="Verdana"/>
              <a:cs typeface="Verdana"/>
              <a:sym typeface="Verdana"/>
            </a:endParaRPr>
          </a:p>
        </p:txBody>
      </p:sp>
      <p:sp>
        <p:nvSpPr>
          <p:cNvPr id="233" name="Shape 233"/>
          <p:cNvSpPr/>
          <p:nvPr/>
        </p:nvSpPr>
        <p:spPr>
          <a:xfrm>
            <a:off x="10869802" y="2645805"/>
            <a:ext cx="1" cy="3116481"/>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234" name="Shape 234"/>
          <p:cNvSpPr/>
          <p:nvPr/>
        </p:nvSpPr>
        <p:spPr>
          <a:xfrm>
            <a:off x="9398772" y="3226145"/>
            <a:ext cx="2853832" cy="1955801"/>
          </a:xfrm>
          <a:prstGeom prst="rect">
            <a:avLst/>
          </a:prstGeom>
          <a:solidFill>
            <a:srgbClr val="FF3E1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solidFill>
                  <a:srgbClr val="FBFBFB"/>
                </a:solidFill>
                <a:uFill>
                  <a:solidFill>
                    <a:srgbClr val="000000"/>
                  </a:solidFill>
                </a:uFill>
                <a:latin typeface="Calibri"/>
                <a:ea typeface="Calibri"/>
                <a:cs typeface="Calibri"/>
                <a:sym typeface="Calibri"/>
              </a:defRPr>
            </a:pPr>
            <a:r>
              <a:rPr i="1">
                <a:latin typeface="Verdana"/>
                <a:ea typeface="Verdana"/>
                <a:cs typeface="Verdana"/>
                <a:sym typeface="Verdana"/>
              </a:rPr>
              <a:t>C</a:t>
            </a:r>
          </a:p>
          <a:p>
            <a:pPr defTabSz="457200">
              <a:lnSpc>
                <a:spcPts val="2800"/>
              </a:lnSpc>
              <a:buClr>
                <a:srgbClr val="000000"/>
              </a:buClr>
              <a:buFont typeface="Verdana"/>
              <a:defRPr b="1" sz="2400">
                <a:solidFill>
                  <a:srgbClr val="FBFBFB"/>
                </a:solidFill>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b="1" sz="2400">
                <a:solidFill>
                  <a:srgbClr val="FBFBFB"/>
                </a:solidFill>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p:txBody>
      </p:sp>
      <p:sp>
        <p:nvSpPr>
          <p:cNvPr id="235" name="Shape 235"/>
          <p:cNvSpPr/>
          <p:nvPr/>
        </p:nvSpPr>
        <p:spPr>
          <a:xfrm flipH="1">
            <a:off x="2115568" y="2588325"/>
            <a:ext cx="1" cy="3270675"/>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236" name="Shape 236"/>
          <p:cNvSpPr/>
          <p:nvPr/>
        </p:nvSpPr>
        <p:spPr>
          <a:xfrm>
            <a:off x="688652" y="3226145"/>
            <a:ext cx="2853832" cy="1955801"/>
          </a:xfrm>
          <a:prstGeom prst="rect">
            <a:avLst/>
          </a:prstGeom>
          <a:solidFill>
            <a:srgbClr val="AFD9FD"/>
          </a:solidFill>
          <a:ln w="12700">
            <a:solidFill>
              <a:srgbClr val="D2E6FF"/>
            </a:solidFill>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b="1"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uFill>
                  <a:solidFill>
                    <a:srgbClr val="000000"/>
                  </a:solidFill>
                </a:uFill>
                <a:latin typeface="Calibri"/>
                <a:ea typeface="Calibri"/>
                <a:cs typeface="Calibri"/>
                <a:sym typeface="Calibri"/>
              </a:defRPr>
            </a:pPr>
            <a:r>
              <a:rPr i="1">
                <a:latin typeface="Verdana"/>
                <a:ea typeface="Verdana"/>
                <a:cs typeface="Verdana"/>
                <a:sym typeface="Verdana"/>
              </a:rPr>
              <a:t>A</a:t>
            </a:r>
          </a:p>
          <a:p>
            <a:pPr defTabSz="457200">
              <a:lnSpc>
                <a:spcPts val="2800"/>
              </a:lnSpc>
              <a:buClr>
                <a:srgbClr val="000000"/>
              </a:buClr>
              <a:buFont typeface="Verdana"/>
              <a:defRPr b="1" sz="2400">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b="1" sz="2400">
                <a:uFill>
                  <a:solidFill>
                    <a:srgbClr val="000000"/>
                  </a:solidFill>
                </a:uFill>
                <a:latin typeface="Calibri"/>
                <a:ea typeface="Calibri"/>
                <a:cs typeface="Calibri"/>
                <a:sym typeface="Calibri"/>
              </a:defRPr>
            </a:pPr>
            <a:r>
              <a:rPr i="1">
                <a:latin typeface="Verdana"/>
                <a:ea typeface="Verdana"/>
                <a:cs typeface="Verdana"/>
                <a:sym typeface="Verdana"/>
              </a:rPr>
              <a:t>* To … </a:t>
            </a:r>
            <a:endParaRPr i="1">
              <a:latin typeface="Verdana"/>
              <a:ea typeface="Verdana"/>
              <a:cs typeface="Verdana"/>
              <a:sym typeface="Verdana"/>
            </a:endParaRPr>
          </a:p>
        </p:txBody>
      </p:sp>
      <p:sp>
        <p:nvSpPr>
          <p:cNvPr id="237" name="Shape 237"/>
          <p:cNvSpPr/>
          <p:nvPr/>
        </p:nvSpPr>
        <p:spPr>
          <a:xfrm>
            <a:off x="574718" y="1188544"/>
            <a:ext cx="11785470" cy="5401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457200">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possible options are:</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Shape 239"/>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240" name="Shape 240"/>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A Is:</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Shape 242"/>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243" name="Shape 243"/>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B Is:</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Shape 245"/>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246" name="Shape 246"/>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C Is:</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nvSpPr>
        <p:spPr>
          <a:xfrm>
            <a:off x="722488" y="388196"/>
            <a:ext cx="11559824" cy="96994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Creative Solutions</a:t>
            </a:r>
          </a:p>
          <a:p>
            <a:pPr marR="428625" algn="l" defTabSz="457200">
              <a:lnSpc>
                <a:spcPts val="1800"/>
              </a:lnSpc>
              <a:defRPr i="1" sz="1200">
                <a:solidFill>
                  <a:srgbClr val="941100"/>
                </a:solidFill>
                <a:latin typeface="Verdana"/>
                <a:ea typeface="Verdana"/>
                <a:cs typeface="Verdana"/>
                <a:sym typeface="Verdana"/>
              </a:defRPr>
            </a:pPr>
          </a:p>
          <a:p>
            <a:pPr marR="428625" algn="l" defTabSz="457200">
              <a:lnSpc>
                <a:spcPts val="1800"/>
              </a:lnSpc>
              <a:defRPr i="1" sz="1200">
                <a:solidFill>
                  <a:srgbClr val="941100"/>
                </a:solidFill>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Looking at the goals the person wants to achieve, are there any other possible creative solutions?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This is where trusted advisors earn their corn. They pass on knowledge in a way the client can accept and use.</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You may want to begin by recapping what has been covered so far in the session.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When appropriate, however, you can ask the person: “Is it okay for me to share some ideas?” They will probably say: “Yes.”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Let’s assume the person would welcome your ideas. It can be important to move from the concept to the concrete and offer practical tools that work. You can share these in a way the person can use in their daily life and work. Look for the suggestions that resonate. </a:t>
            </a:r>
          </a:p>
          <a:p>
            <a:pPr marL="457200" marR="427990" indent="-457200" algn="l" defTabSz="457200">
              <a:defRPr i="1" sz="1200">
                <a:solidFill>
                  <a:srgbClr val="AB19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0" name="Shape 250"/>
          <p:cNvSpPr/>
          <p:nvPr/>
        </p:nvSpPr>
        <p:spPr>
          <a:xfrm>
            <a:off x="722488" y="642196"/>
            <a:ext cx="11559824" cy="85335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algn="l" defTabSz="457200">
              <a:lnSpc>
                <a:spcPct val="120000"/>
              </a:lnSpc>
              <a:defRPr i="1" sz="2600">
                <a:latin typeface="Verdana"/>
                <a:ea typeface="Verdana"/>
                <a:cs typeface="Verdana"/>
                <a:sym typeface="Verdana"/>
              </a:defRPr>
            </a:pPr>
            <a:r>
              <a:t>Imagine you are helping a person to explore their potential options. You may say something like the following in your own way. </a:t>
            </a:r>
          </a:p>
          <a:p>
            <a:pPr marR="42799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“Let’s start by re-establishing your goals. What are the real results you want to achieve?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“Let’s look at the different options you have outlined. Which is the most attractive option? How could you build on the pluses and minimise the minuses?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“Looking at the various options, is it possible to take the best parts of each route and create a new road?</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“Sometimes it can be useful to learn from our own successes. </a:t>
            </a:r>
          </a:p>
          <a:p>
            <a:pPr marR="457200" algn="l" defTabSz="457200">
              <a:lnSpc>
                <a:spcPct val="120000"/>
              </a:lnSpc>
              <a:defRPr i="1" sz="2600">
                <a:latin typeface="Verdana"/>
                <a:ea typeface="Verdana"/>
                <a:cs typeface="Verdana"/>
                <a:sym typeface="Verdana"/>
              </a:defRPr>
            </a:pPr>
            <a:r>
              <a:t>Looking back, have you ever been in a similar situation before and managed it successfully? What did you do right then? Is it possible to follow any of these principles to achieve the goals?</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2" name="Shape 252"/>
          <p:cNvSpPr/>
          <p:nvPr/>
        </p:nvSpPr>
        <p:spPr>
          <a:xfrm>
            <a:off x="722488" y="846243"/>
            <a:ext cx="11559824" cy="80611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latin typeface="Verdana"/>
                <a:ea typeface="Verdana"/>
                <a:cs typeface="Verdana"/>
                <a:sym typeface="Verdana"/>
              </a:defRPr>
            </a:pPr>
            <a:r>
              <a:t>“Sometimes it can be useful to learn from how other people have succeeded. Are there any other people, teams or organisations that have tackled this kind of issue successfully? What did they do right? How can you follow these principles in your own way?</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“Is it okay for me to share some ideas? If so, looking at the goals you want to achieve, here are some options you may wish to consider:</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“Option D could be to: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“Option E could be to: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“Looking at all the options, which are the ones that make sense? Which of these would you like to explore further? Looking at your chosen options, let’s consider how these might look in practice.</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hape 254"/>
          <p:cNvSpPr/>
          <p:nvPr/>
        </p:nvSpPr>
        <p:spPr>
          <a:xfrm>
            <a:off x="722488" y="709929"/>
            <a:ext cx="11559824" cy="79696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20000"/>
              </a:lnSpc>
              <a:defRPr i="1" sz="2600">
                <a:latin typeface="Verdana"/>
                <a:ea typeface="Verdana"/>
                <a:cs typeface="Verdana"/>
                <a:sym typeface="Verdana"/>
              </a:defRPr>
            </a:pPr>
            <a:r>
              <a:t>“Looking at all the things we have explored, let’s summarise things before moving on to the next stage.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“Looking at the goals you want to achieve, let’s consider the following question.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“What do you believe are the three things you can do to give yourself the greatest chance of success?”</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Keep going until the client feels they have explored all the possible options. </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If appropriate, they can complete the following page. It will then be time to move on the next stage. </a:t>
            </a:r>
          </a:p>
          <a:p>
            <a:pPr marR="457200" algn="l" defTabSz="457200">
              <a:defRPr sz="12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p>
          <a:p>
            <a:pPr marL="457200" marR="427990" indent="-457200" algn="l" defTabSz="457200">
              <a:defRPr i="1" sz="1200">
                <a:solidFill>
                  <a:srgbClr val="AB1942"/>
                </a:solidFill>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nvSpPr>
        <p:spPr>
          <a:xfrm>
            <a:off x="552450" y="1345954"/>
            <a:ext cx="11899900" cy="141478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20000"/>
              </a:lnSpc>
              <a:buClr>
                <a:srgbClr val="000000"/>
              </a:buClr>
              <a:buFont typeface="Verdana"/>
              <a:defRPr i="1" sz="2600">
                <a:uFill>
                  <a:solidFill>
                    <a:srgbClr val="000000"/>
                  </a:solidFill>
                </a:uFill>
                <a:latin typeface="Verdana"/>
                <a:ea typeface="Verdana"/>
                <a:cs typeface="Verdana"/>
                <a:sym typeface="Verdana"/>
              </a:defRPr>
            </a:pPr>
            <a:r>
              <a:t>There are many models for creative problem solving. One approach is to</a:t>
            </a:r>
            <a:r>
              <a:t> focus on clarity, creativity and concrete results. You can then work through the stages that are described on the following page.</a:t>
            </a:r>
          </a:p>
        </p:txBody>
      </p:sp>
      <p:sp>
        <p:nvSpPr>
          <p:cNvPr id="170" name="Shape 170"/>
          <p:cNvSpPr/>
          <p:nvPr/>
        </p:nvSpPr>
        <p:spPr>
          <a:xfrm>
            <a:off x="2528428" y="4059766"/>
            <a:ext cx="7988301" cy="4813301"/>
          </a:xfrm>
          <a:prstGeom prst="ellipse">
            <a:avLst/>
          </a:prstGeom>
          <a:solidFill>
            <a:srgbClr val="FFFFFF"/>
          </a:solidFill>
          <a:ln w="63500">
            <a:solidFill>
              <a:srgbClr val="4F7A28"/>
            </a:solidFill>
            <a:miter lim="400000"/>
          </a:ln>
        </p:spPr>
        <p:txBody>
          <a:bodyPr lIns="38100" tIns="38100" rIns="38100" bIns="38100"/>
          <a:lstStyle/>
          <a:p>
            <a:pPr defTabSz="825500">
              <a:lnSpc>
                <a:spcPct val="710000"/>
              </a:lnSpc>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171" name="Shape 171"/>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Creative Problem Solving</a:t>
            </a:r>
          </a:p>
        </p:txBody>
      </p:sp>
      <p:sp>
        <p:nvSpPr>
          <p:cNvPr id="172" name="Shape 172"/>
          <p:cNvSpPr/>
          <p:nvPr/>
        </p:nvSpPr>
        <p:spPr>
          <a:xfrm>
            <a:off x="4249344" y="3215655"/>
            <a:ext cx="4546469" cy="2335677"/>
          </a:xfrm>
          <a:prstGeom prst="ellipse">
            <a:avLst/>
          </a:prstGeom>
          <a:solidFill>
            <a:srgbClr val="C1E1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Clarity</a:t>
            </a:r>
          </a:p>
        </p:txBody>
      </p:sp>
      <p:sp>
        <p:nvSpPr>
          <p:cNvPr id="173" name="Shape 173"/>
          <p:cNvSpPr/>
          <p:nvPr/>
        </p:nvSpPr>
        <p:spPr>
          <a:xfrm>
            <a:off x="7864610" y="6054228"/>
            <a:ext cx="4546469" cy="2335677"/>
          </a:xfrm>
          <a:prstGeom prst="ellipse">
            <a:avLst/>
          </a:prstGeom>
          <a:solidFill>
            <a:srgbClr val="FFB232"/>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Creativity</a:t>
            </a:r>
          </a:p>
        </p:txBody>
      </p:sp>
      <p:sp>
        <p:nvSpPr>
          <p:cNvPr id="174" name="Shape 174"/>
          <p:cNvSpPr/>
          <p:nvPr/>
        </p:nvSpPr>
        <p:spPr>
          <a:xfrm>
            <a:off x="710277" y="6054228"/>
            <a:ext cx="4546469" cy="2335677"/>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120000"/>
              </a:lnSpc>
              <a:defRPr b="1" i="1" sz="3000">
                <a:solidFill>
                  <a:srgbClr val="FFFFFF"/>
                </a:solidFill>
                <a:latin typeface="Verdana"/>
                <a:ea typeface="Verdana"/>
                <a:cs typeface="Verdana"/>
                <a:sym typeface="Verdana"/>
              </a:defRPr>
            </a:pPr>
            <a:r>
              <a:t>Concrete </a:t>
            </a:r>
          </a:p>
          <a:p>
            <a:pPr>
              <a:lnSpc>
                <a:spcPct val="120000"/>
              </a:lnSpc>
              <a:defRPr b="1" i="1" sz="3000">
                <a:solidFill>
                  <a:srgbClr val="FFFFFF"/>
                </a:solidFill>
                <a:latin typeface="Verdana"/>
                <a:ea typeface="Verdana"/>
                <a:cs typeface="Verdana"/>
                <a:sym typeface="Verdana"/>
              </a:defRPr>
            </a:pPr>
            <a:r>
              <a:t>Results</a:t>
            </a: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722488" y="1536317"/>
            <a:ext cx="11559824" cy="722262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other possible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creative solutions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257" name="Shape 25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Creative Solutions</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Shape 259"/>
          <p:cNvSpPr/>
          <p:nvPr/>
        </p:nvSpPr>
        <p:spPr>
          <a:xfrm>
            <a:off x="785918" y="1932657"/>
            <a:ext cx="11432964"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Concrete Results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1" name="Shape 261"/>
          <p:cNvSpPr/>
          <p:nvPr/>
        </p:nvSpPr>
        <p:spPr>
          <a:xfrm>
            <a:off x="722488" y="1675129"/>
            <a:ext cx="11559824" cy="716601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algn="l" defTabSz="457200">
              <a:lnSpc>
                <a:spcPct val="120000"/>
              </a:lnSpc>
              <a:defRPr i="1" sz="2600">
                <a:latin typeface="Verdana"/>
                <a:ea typeface="Verdana"/>
                <a:cs typeface="Verdana"/>
                <a:sym typeface="Verdana"/>
              </a:defRPr>
            </a:pPr>
            <a:r>
              <a:t>It is then time to translate the ideas in action. The person can do this by going through the following stages.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Conclusions - the specific route they want to follow to do their best to achieve the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Contracts - the specific contracts they may need to make with people to do the work involved on the way to achieving the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Concrete Action Plans - the specific action plans for achieving the results.</a:t>
            </a:r>
          </a:p>
          <a:p>
            <a:pPr marR="428625" algn="l" defTabSz="457200">
              <a:lnSpc>
                <a:spcPct val="120000"/>
              </a:lnSpc>
              <a:defRPr i="1" sz="2600">
                <a:solidFill>
                  <a:srgbClr val="AB1942"/>
                </a:solidFill>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Let’s consider these stages.</a:t>
            </a:r>
          </a:p>
          <a:p>
            <a:pPr marR="428625" algn="l" defTabSz="457200">
              <a:lnSpc>
                <a:spcPts val="1800"/>
              </a:lnSpc>
              <a:defRPr sz="1200">
                <a:latin typeface="Verdana"/>
                <a:ea typeface="Verdana"/>
                <a:cs typeface="Verdana"/>
                <a:sym typeface="Verdana"/>
              </a:defRPr>
            </a:pPr>
          </a:p>
        </p:txBody>
      </p:sp>
      <p:sp>
        <p:nvSpPr>
          <p:cNvPr id="262" name="Shape 262"/>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4" name="Shape 264"/>
          <p:cNvSpPr/>
          <p:nvPr/>
        </p:nvSpPr>
        <p:spPr>
          <a:xfrm>
            <a:off x="722488" y="798494"/>
            <a:ext cx="11559824" cy="980253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defTabSz="457200">
              <a:lnSpc>
                <a:spcPct val="120000"/>
              </a:lnSpc>
              <a:defRPr i="1" sz="2800">
                <a:latin typeface="Verdana"/>
                <a:ea typeface="Verdana"/>
                <a:cs typeface="Verdana"/>
                <a:sym typeface="Verdana"/>
              </a:defRPr>
            </a:pPr>
            <a:r>
              <a:t>Conclusions</a:t>
            </a:r>
          </a:p>
          <a:p>
            <a:pPr marR="428625"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Sometimes it can be useful for a person to take time out to reflect before settling on the way forward. Sometimes they may also need to cross over an emotional threshold before committing to their chosen way forwards.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Imagine that the person is ready to take this step. Looking at the various ways forward, they can settle on the route they want to follow. Sometimes they will choose to pursue one main option; sometimes they will want to pursue multiple options.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Imagine they have settled on their chosen route. What will be the pluses and minuses involved? How can they build on the pluses and minimise the minuses?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Looking at the results they want to achieve, invite them to complete the following sentence.</a:t>
            </a:r>
          </a:p>
          <a:p>
            <a:pPr marR="427990" algn="l" defTabSz="457200">
              <a:lnSpc>
                <a:spcPts val="1800"/>
              </a:lnSpc>
              <a:defRPr sz="12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p>
          <a:p>
            <a:pPr marR="428625" algn="l" defTabSz="457200">
              <a:lnSpc>
                <a:spcPts val="1800"/>
              </a:lnSpc>
              <a:defRPr sz="12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6" name="Shape 266"/>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route – or combination of routes – I want to follow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tackling the challenge and achieving the results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267" name="Shape 26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Conclusions</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9" name="Shape 269"/>
          <p:cNvSpPr/>
          <p:nvPr/>
        </p:nvSpPr>
        <p:spPr>
          <a:xfrm>
            <a:off x="722488" y="638850"/>
            <a:ext cx="11559824" cy="911238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of following this route will be: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of following this route will be: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build on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and minimise the minuses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1" name="Shape 271"/>
          <p:cNvSpPr/>
          <p:nvPr/>
        </p:nvSpPr>
        <p:spPr>
          <a:xfrm>
            <a:off x="722488" y="392094"/>
            <a:ext cx="11559824" cy="934533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defTabSz="457200">
              <a:lnSpc>
                <a:spcPct val="120000"/>
              </a:lnSpc>
              <a:defRPr i="1" sz="2800">
                <a:latin typeface="Verdana"/>
                <a:ea typeface="Verdana"/>
                <a:cs typeface="Verdana"/>
                <a:sym typeface="Verdana"/>
              </a:defRPr>
            </a:pPr>
            <a:r>
              <a:t>Contracts</a:t>
            </a:r>
          </a:p>
          <a:p>
            <a:pPr marR="428625"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Looking at the road ahead, invite the person to consider if they need to make any contracts with people.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Their main contract, of course, is with themselves. Looking at the whole package – the pluses and minuses involved – do they want to make the commitment to achieving the goals?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They may also need to make clear working contracts with other people who can help them to reach the goals. If so, it is important to consider the following themes.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How can they make sure everybody is clear on the picture of success? How can they make sure people have the required support? How can they ensure people will proactively keep them informed about their progress toward achieving the agreed goals?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Invite them to complete the following sentence.</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3" name="Shape 273"/>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make clear contracts with people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274" name="Shape 27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Contracting</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6" name="Shape 276"/>
          <p:cNvSpPr/>
          <p:nvPr/>
        </p:nvSpPr>
        <p:spPr>
          <a:xfrm>
            <a:off x="722488" y="392094"/>
            <a:ext cx="11559824" cy="90517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defTabSz="457200">
              <a:lnSpc>
                <a:spcPct val="120000"/>
              </a:lnSpc>
              <a:defRPr i="1" sz="2800">
                <a:latin typeface="Verdana"/>
                <a:ea typeface="Verdana"/>
                <a:cs typeface="Verdana"/>
                <a:sym typeface="Verdana"/>
              </a:defRPr>
            </a:pPr>
            <a:r>
              <a:t>Concrete Results</a:t>
            </a:r>
          </a:p>
          <a:p>
            <a:pPr marR="428625"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person can then make a clear action plan and build in some early successes. Different people make action plans in different ways. Some people focus on the following themes.</a:t>
            </a:r>
          </a:p>
          <a:p>
            <a:pPr marR="427990" algn="l" defTabSz="457200">
              <a:lnSpc>
                <a:spcPct val="120000"/>
              </a:lnSpc>
              <a:defRPr i="1" sz="2600">
                <a:latin typeface="Verdana"/>
                <a:ea typeface="Verdana"/>
                <a:cs typeface="Verdana"/>
                <a:sym typeface="Verdana"/>
              </a:defRPr>
            </a:pPr>
          </a:p>
          <a:p>
            <a:pPr marR="427990" defTabSz="457200">
              <a:lnSpc>
                <a:spcPct val="120000"/>
              </a:lnSpc>
              <a:defRPr i="1" sz="2600">
                <a:latin typeface="Verdana"/>
                <a:ea typeface="Verdana"/>
                <a:cs typeface="Verdana"/>
                <a:sym typeface="Verdana"/>
              </a:defRPr>
            </a:pPr>
            <a:r>
              <a:t>Who will be responsible for </a:t>
            </a:r>
            <a:br/>
            <a:r>
              <a:t>delivering certain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What - what they will actually deliver in terms of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How - how they will aim to deliver the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When - when they will actually deliver the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Each person will, however, have their approach to action planning. Bearing this in mind, invite the person to complete the following step. </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8" name="Shape 278"/>
          <p:cNvSpPr/>
          <p:nvPr/>
        </p:nvSpPr>
        <p:spPr>
          <a:xfrm>
            <a:off x="722488" y="392094"/>
            <a:ext cx="11559824" cy="90517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defTabSz="457200">
              <a:lnSpc>
                <a:spcPct val="120000"/>
              </a:lnSpc>
              <a:defRPr i="1" sz="2800">
                <a:latin typeface="Verdana"/>
                <a:ea typeface="Verdana"/>
                <a:cs typeface="Verdana"/>
                <a:sym typeface="Verdana"/>
              </a:defRPr>
            </a:pPr>
            <a:r>
              <a:t>Concrete Results</a:t>
            </a:r>
          </a:p>
          <a:p>
            <a:pPr marR="428625"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person can then make a clear action plan. It is also good if they build in some early successes. Different people make action plans in different ways, but many focus on the following themes.</a:t>
            </a:r>
          </a:p>
          <a:p>
            <a:pPr marR="427990" algn="l" defTabSz="457200">
              <a:lnSpc>
                <a:spcPct val="120000"/>
              </a:lnSpc>
              <a:defRPr i="1" sz="2600">
                <a:latin typeface="Verdana"/>
                <a:ea typeface="Verdana"/>
                <a:cs typeface="Verdana"/>
                <a:sym typeface="Verdana"/>
              </a:defRPr>
            </a:pPr>
          </a:p>
          <a:p>
            <a:pPr marR="427990" defTabSz="457200">
              <a:lnSpc>
                <a:spcPct val="120000"/>
              </a:lnSpc>
              <a:defRPr i="1" sz="2600">
                <a:latin typeface="Verdana"/>
                <a:ea typeface="Verdana"/>
                <a:cs typeface="Verdana"/>
                <a:sym typeface="Verdana"/>
              </a:defRPr>
            </a:pPr>
            <a:r>
              <a:t>Who will be responsible for </a:t>
            </a:r>
            <a:br/>
            <a:r>
              <a:t>delivering the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What - The specific results they will aim to deliver.</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How - The strategies they will follow to deliver the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When - The specific times when they will deliver each of the specific results.</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If appropriate, you can invite the person to follow their preferred style of doing their action plan.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6" name="Shape 176"/>
          <p:cNvSpPr/>
          <p:nvPr/>
        </p:nvSpPr>
        <p:spPr>
          <a:xfrm>
            <a:off x="6507783" y="1545371"/>
            <a:ext cx="1" cy="939801"/>
          </a:xfrm>
          <a:prstGeom prst="line">
            <a:avLst/>
          </a:prstGeom>
          <a:ln w="254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177" name="Shape 177"/>
          <p:cNvSpPr/>
          <p:nvPr/>
        </p:nvSpPr>
        <p:spPr>
          <a:xfrm>
            <a:off x="323372" y="562575"/>
            <a:ext cx="12358056" cy="2539713"/>
          </a:xfrm>
          <a:prstGeom prst="roundRect">
            <a:avLst>
              <a:gd name="adj" fmla="val 8994"/>
            </a:avLst>
          </a:prstGeom>
          <a:solidFill>
            <a:srgbClr val="CDE5FF"/>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178" name="Shape 178"/>
          <p:cNvSpPr/>
          <p:nvPr/>
        </p:nvSpPr>
        <p:spPr>
          <a:xfrm>
            <a:off x="436991" y="733881"/>
            <a:ext cx="12098590"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Clarity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Challenges. The specific challenge I want to tackle is: ‘How to …?’</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Clarity. The real results I want to achieve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Controllables. The specific things I can control in the situation are:</a:t>
            </a:r>
          </a:p>
        </p:txBody>
      </p:sp>
      <p:sp>
        <p:nvSpPr>
          <p:cNvPr id="179" name="Shape 179"/>
          <p:cNvSpPr/>
          <p:nvPr/>
        </p:nvSpPr>
        <p:spPr>
          <a:xfrm>
            <a:off x="323372" y="3606944"/>
            <a:ext cx="12358056" cy="2539713"/>
          </a:xfrm>
          <a:prstGeom prst="roundRect">
            <a:avLst>
              <a:gd name="adj" fmla="val 9150"/>
            </a:avLst>
          </a:prstGeom>
          <a:solidFill>
            <a:srgbClr val="FFC817"/>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180" name="Shape 180"/>
          <p:cNvSpPr/>
          <p:nvPr/>
        </p:nvSpPr>
        <p:spPr>
          <a:xfrm>
            <a:off x="410550" y="3794617"/>
            <a:ext cx="12034008"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Creativity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Choices. The possible options for achieving the results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Consequences. The pluses and minuses of each option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Creative Solutions. The other possible creative solutions are:</a:t>
            </a:r>
          </a:p>
        </p:txBody>
      </p:sp>
      <p:sp>
        <p:nvSpPr>
          <p:cNvPr id="181" name="Shape 181"/>
          <p:cNvSpPr/>
          <p:nvPr/>
        </p:nvSpPr>
        <p:spPr>
          <a:xfrm>
            <a:off x="323372" y="6684047"/>
            <a:ext cx="12358056" cy="2539713"/>
          </a:xfrm>
          <a:prstGeom prst="roundRect">
            <a:avLst>
              <a:gd name="adj" fmla="val 9150"/>
            </a:avLst>
          </a:prstGeom>
          <a:solidFill>
            <a:srgbClr val="D81F01"/>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182" name="Shape 182"/>
          <p:cNvSpPr/>
          <p:nvPr/>
        </p:nvSpPr>
        <p:spPr>
          <a:xfrm>
            <a:off x="453170" y="6855353"/>
            <a:ext cx="12243559"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Conclusions. The specific route I want to follow is: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Contracts. The contracts I need to make to achieve the results are:</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 The specific action plan for achieving the results is:</a:t>
            </a:r>
          </a:p>
        </p:txBody>
      </p:sp>
      <p:sp>
        <p:nvSpPr>
          <p:cNvPr id="183" name="Shape 183"/>
          <p:cNvSpPr/>
          <p:nvPr/>
        </p:nvSpPr>
        <p:spPr>
          <a:xfrm>
            <a:off x="6485944" y="318079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184" name="Shape 184"/>
          <p:cNvSpPr/>
          <p:nvPr/>
        </p:nvSpPr>
        <p:spPr>
          <a:xfrm>
            <a:off x="6427212" y="620498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hape 280"/>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My specific action plan for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delivering the results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281" name="Shape 281"/>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Concrete Results</a:t>
            </a: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722488" y="2305560"/>
            <a:ext cx="11559824" cy="68997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7990" algn="l" defTabSz="457200">
              <a:lnSpc>
                <a:spcPct val="120000"/>
              </a:lnSpc>
              <a:defRPr i="1" sz="2600">
                <a:latin typeface="Verdana"/>
                <a:ea typeface="Verdana"/>
                <a:cs typeface="Verdana"/>
                <a:sym typeface="Verdana"/>
              </a:defRPr>
            </a:pPr>
            <a:r>
              <a:t>This section has looked at how you can use the creative problem solving model when working with individuals.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As mentioned earlier, this approach can also be adapted to work with teams. </a:t>
            </a:r>
          </a:p>
          <a:p>
            <a:pPr marR="427990" algn="l" defTabSz="457200">
              <a:lnSpc>
                <a:spcPct val="120000"/>
              </a:lnSpc>
              <a:defRPr i="1" sz="2600">
                <a:latin typeface="Verdana"/>
                <a:ea typeface="Verdana"/>
                <a:cs typeface="Verdana"/>
                <a:sym typeface="Verdana"/>
              </a:defRPr>
            </a:pPr>
          </a:p>
          <a:p>
            <a:pPr marR="427990" algn="l" defTabSz="457200">
              <a:lnSpc>
                <a:spcPct val="120000"/>
              </a:lnSpc>
              <a:defRPr i="1" sz="2600">
                <a:latin typeface="Verdana"/>
                <a:ea typeface="Verdana"/>
                <a:cs typeface="Verdana"/>
                <a:sym typeface="Verdana"/>
              </a:defRPr>
            </a:pPr>
            <a:r>
              <a:t>The following section provides a framework you can use when helping teams to find solutions to challenges.</a:t>
            </a:r>
          </a:p>
          <a:p>
            <a:pPr marR="427990" algn="l" defTabSz="457200">
              <a:lnSpc>
                <a:spcPct val="120000"/>
              </a:lnSpc>
              <a:defRPr i="1" sz="2600">
                <a:latin typeface="Verdana"/>
                <a:ea typeface="Verdana"/>
                <a:cs typeface="Verdana"/>
                <a:sym typeface="Verdana"/>
              </a:defRPr>
            </a:pPr>
          </a:p>
        </p:txBody>
      </p:sp>
      <p:sp>
        <p:nvSpPr>
          <p:cNvPr id="284" name="Shape 284"/>
          <p:cNvSpPr/>
          <p:nvPr/>
        </p:nvSpPr>
        <p:spPr>
          <a:xfrm>
            <a:off x="605930" y="384950"/>
            <a:ext cx="11792940"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Conclusion To This Section On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Creative Problem Solving With Individuals</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6" name="Shape 286"/>
          <p:cNvSpPr/>
          <p:nvPr/>
        </p:nvSpPr>
        <p:spPr>
          <a:xfrm>
            <a:off x="785918" y="1932657"/>
            <a:ext cx="11432964" cy="2927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Creative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Problem Solving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With Teams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8" name="Shape 288"/>
          <p:cNvSpPr/>
          <p:nvPr/>
        </p:nvSpPr>
        <p:spPr>
          <a:xfrm>
            <a:off x="722488" y="1265383"/>
            <a:ext cx="11559824" cy="8061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Imagine that a team has asked you to help them to find solutions to several challenges. The following pages provide a framework you can use to make this happen.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During the session people will form small groups to tackle the various challenges. They will work on the respective challenges and then present back their suggestions to the whole team.</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this in mind, before the session you can prepare several sets of Flip Charts. There should be one set per small group. For example, if you expect the team to want to tackle three challenges, there should be three sets of Flip Charts. These should replicate the pages described later in this pack that cover the stages of Clarity, Creativity and Concrete Results.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a lot of work, but it will make it easier for people to work through the stages.</a:t>
            </a:r>
          </a:p>
        </p:txBody>
      </p:sp>
      <p:sp>
        <p:nvSpPr>
          <p:cNvPr id="289" name="Shape 289"/>
          <p:cNvSpPr/>
          <p:nvPr/>
        </p:nvSpPr>
        <p:spPr>
          <a:xfrm>
            <a:off x="605930" y="317217"/>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1" name="Shape 291"/>
          <p:cNvSpPr/>
          <p:nvPr/>
        </p:nvSpPr>
        <p:spPr>
          <a:xfrm>
            <a:off x="722488" y="631613"/>
            <a:ext cx="11559824" cy="85208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Imagine that the whole team is gathered together at the start of the session.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start by explaining the 3C Model. Give examples of how this works by talking people through the stages of Clarity, Creativity and Concrete Results.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wish to underline the importance of establishing clarity - the real results to achieve - before going on to explore solutions. If possible, give relevant examples to bring the model to life. You can then go through the following stages.</a:t>
            </a:r>
            <a:endParaRPr i="1">
              <a:latin typeface="Verdana"/>
              <a:ea typeface="Verdana"/>
              <a:cs typeface="Verdana"/>
              <a:sym typeface="Verdana"/>
            </a:endParaR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First, you can invite people to brainstorm the challenges they want to tackle.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Second, you can then invite people to settle on the challenges they want to explore.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3" name="Shape 293"/>
          <p:cNvSpPr/>
          <p:nvPr/>
        </p:nvSpPr>
        <p:spPr>
          <a:xfrm>
            <a:off x="552450" y="1770418"/>
            <a:ext cx="11899900" cy="94234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20000"/>
              </a:lnSpc>
              <a:buClr>
                <a:srgbClr val="000000"/>
              </a:buClr>
              <a:buFont typeface="Verdana"/>
              <a:defRPr i="1" sz="2600">
                <a:uFill>
                  <a:solidFill>
                    <a:srgbClr val="000000"/>
                  </a:solidFill>
                </a:uFill>
                <a:latin typeface="Verdana"/>
                <a:ea typeface="Verdana"/>
                <a:cs typeface="Verdana"/>
                <a:sym typeface="Verdana"/>
              </a:defRPr>
            </a:pPr>
            <a:r>
              <a:t>People can</a:t>
            </a:r>
            <a:r>
              <a:t> work through the stages that are described on the following page.</a:t>
            </a:r>
          </a:p>
        </p:txBody>
      </p:sp>
      <p:sp>
        <p:nvSpPr>
          <p:cNvPr id="294" name="Shape 294"/>
          <p:cNvSpPr/>
          <p:nvPr/>
        </p:nvSpPr>
        <p:spPr>
          <a:xfrm>
            <a:off x="2528428" y="4059766"/>
            <a:ext cx="7988301" cy="4813301"/>
          </a:xfrm>
          <a:prstGeom prst="ellipse">
            <a:avLst/>
          </a:prstGeom>
          <a:solidFill>
            <a:srgbClr val="FFFFFF"/>
          </a:solidFill>
          <a:ln w="63500">
            <a:solidFill>
              <a:srgbClr val="4F7A28"/>
            </a:solidFill>
            <a:miter lim="400000"/>
          </a:ln>
        </p:spPr>
        <p:txBody>
          <a:bodyPr lIns="38100" tIns="38100" rIns="38100" bIns="38100"/>
          <a:lstStyle/>
          <a:p>
            <a:pPr defTabSz="825500">
              <a:lnSpc>
                <a:spcPct val="710000"/>
              </a:lnSpc>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295" name="Shape 295"/>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Creative Problem Solving In Teams</a:t>
            </a:r>
          </a:p>
        </p:txBody>
      </p:sp>
      <p:sp>
        <p:nvSpPr>
          <p:cNvPr id="296" name="Shape 296"/>
          <p:cNvSpPr/>
          <p:nvPr/>
        </p:nvSpPr>
        <p:spPr>
          <a:xfrm>
            <a:off x="4249344" y="3215655"/>
            <a:ext cx="4546469" cy="2335677"/>
          </a:xfrm>
          <a:prstGeom prst="ellipse">
            <a:avLst/>
          </a:prstGeom>
          <a:solidFill>
            <a:srgbClr val="C1E1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Clarity</a:t>
            </a:r>
          </a:p>
        </p:txBody>
      </p:sp>
      <p:sp>
        <p:nvSpPr>
          <p:cNvPr id="297" name="Shape 297"/>
          <p:cNvSpPr/>
          <p:nvPr/>
        </p:nvSpPr>
        <p:spPr>
          <a:xfrm>
            <a:off x="7864610" y="6054228"/>
            <a:ext cx="4546469" cy="2335677"/>
          </a:xfrm>
          <a:prstGeom prst="ellipse">
            <a:avLst/>
          </a:prstGeom>
          <a:solidFill>
            <a:srgbClr val="FFB232"/>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lnSpc>
                <a:spcPct val="120000"/>
              </a:lnSpc>
              <a:defRPr b="1" i="1" sz="3000">
                <a:latin typeface="Verdana"/>
                <a:ea typeface="Verdana"/>
                <a:cs typeface="Verdana"/>
                <a:sym typeface="Verdana"/>
              </a:defRPr>
            </a:lvl1pPr>
          </a:lstStyle>
          <a:p>
            <a:pPr/>
            <a:r>
              <a:t>Creativity</a:t>
            </a:r>
          </a:p>
        </p:txBody>
      </p:sp>
      <p:sp>
        <p:nvSpPr>
          <p:cNvPr id="298" name="Shape 298"/>
          <p:cNvSpPr/>
          <p:nvPr/>
        </p:nvSpPr>
        <p:spPr>
          <a:xfrm>
            <a:off x="710277" y="6054228"/>
            <a:ext cx="4546469" cy="2335677"/>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120000"/>
              </a:lnSpc>
              <a:defRPr b="1" i="1" sz="3000">
                <a:solidFill>
                  <a:srgbClr val="FFFFFF"/>
                </a:solidFill>
                <a:latin typeface="Verdana"/>
                <a:ea typeface="Verdana"/>
                <a:cs typeface="Verdana"/>
                <a:sym typeface="Verdana"/>
              </a:defRPr>
            </a:pPr>
            <a:r>
              <a:t>Concrete </a:t>
            </a:r>
          </a:p>
          <a:p>
            <a:pPr>
              <a:lnSpc>
                <a:spcPct val="120000"/>
              </a:lnSpc>
              <a:defRPr b="1" i="1" sz="3000">
                <a:solidFill>
                  <a:srgbClr val="FFFFFF"/>
                </a:solidFill>
                <a:latin typeface="Verdana"/>
                <a:ea typeface="Verdana"/>
                <a:cs typeface="Verdana"/>
                <a:sym typeface="Verdana"/>
              </a:defRPr>
            </a:pPr>
            <a:r>
              <a:t>Results</a:t>
            </a: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0" name="Shape 300"/>
          <p:cNvSpPr/>
          <p:nvPr/>
        </p:nvSpPr>
        <p:spPr>
          <a:xfrm>
            <a:off x="6507783" y="1545371"/>
            <a:ext cx="1" cy="939801"/>
          </a:xfrm>
          <a:prstGeom prst="line">
            <a:avLst/>
          </a:prstGeom>
          <a:ln w="254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301" name="Shape 301"/>
          <p:cNvSpPr/>
          <p:nvPr/>
        </p:nvSpPr>
        <p:spPr>
          <a:xfrm>
            <a:off x="323372" y="562575"/>
            <a:ext cx="12358056" cy="2539713"/>
          </a:xfrm>
          <a:prstGeom prst="roundRect">
            <a:avLst>
              <a:gd name="adj" fmla="val 8994"/>
            </a:avLst>
          </a:prstGeom>
          <a:solidFill>
            <a:srgbClr val="CDE5FF"/>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302" name="Shape 302"/>
          <p:cNvSpPr/>
          <p:nvPr/>
        </p:nvSpPr>
        <p:spPr>
          <a:xfrm>
            <a:off x="436991" y="733881"/>
            <a:ext cx="12098590"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Clarity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Challenges. The specific challenge we want to tackle is: ‘How to …?’</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Clarity. The real results we want to achieve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Controllables. The specific things we can control in the situation are:</a:t>
            </a:r>
          </a:p>
        </p:txBody>
      </p:sp>
      <p:sp>
        <p:nvSpPr>
          <p:cNvPr id="303" name="Shape 303"/>
          <p:cNvSpPr/>
          <p:nvPr/>
        </p:nvSpPr>
        <p:spPr>
          <a:xfrm>
            <a:off x="323372" y="3606944"/>
            <a:ext cx="12358056" cy="2539713"/>
          </a:xfrm>
          <a:prstGeom prst="roundRect">
            <a:avLst>
              <a:gd name="adj" fmla="val 9150"/>
            </a:avLst>
          </a:prstGeom>
          <a:solidFill>
            <a:srgbClr val="FFC817"/>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304" name="Shape 304"/>
          <p:cNvSpPr/>
          <p:nvPr/>
        </p:nvSpPr>
        <p:spPr>
          <a:xfrm>
            <a:off x="410550" y="3794617"/>
            <a:ext cx="12034008"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uFill>
                  <a:solidFill>
                    <a:srgbClr val="000000"/>
                  </a:solidFill>
                </a:uFill>
                <a:latin typeface="Calibri"/>
                <a:ea typeface="Calibri"/>
                <a:cs typeface="Calibri"/>
                <a:sym typeface="Calibri"/>
              </a:defRPr>
            </a:pPr>
            <a:r>
              <a:rPr b="1" i="1">
                <a:latin typeface="Verdana"/>
                <a:ea typeface="Verdana"/>
                <a:cs typeface="Verdana"/>
                <a:sym typeface="Verdana"/>
              </a:rPr>
              <a:t>Creativity</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Choices. The possible options for achieving the results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Consequences. The pluses and minuses of each option are:</a:t>
            </a:r>
          </a:p>
          <a:p>
            <a:pPr marL="641208" indent="-523804" algn="l" defTabSz="647700">
              <a:lnSpc>
                <a:spcPct val="1500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Creative Solutions. The other possible creative solutions are:</a:t>
            </a:r>
          </a:p>
        </p:txBody>
      </p:sp>
      <p:sp>
        <p:nvSpPr>
          <p:cNvPr id="305" name="Shape 305"/>
          <p:cNvSpPr/>
          <p:nvPr/>
        </p:nvSpPr>
        <p:spPr>
          <a:xfrm>
            <a:off x="323372" y="6684047"/>
            <a:ext cx="12358056" cy="2539713"/>
          </a:xfrm>
          <a:prstGeom prst="roundRect">
            <a:avLst>
              <a:gd name="adj" fmla="val 9150"/>
            </a:avLst>
          </a:prstGeom>
          <a:solidFill>
            <a:srgbClr val="D81F01"/>
          </a:solidFill>
          <a:ln w="12700">
            <a:miter lim="400000"/>
          </a:ln>
        </p:spPr>
        <p:txBody>
          <a:bodyPr lIns="0" tIns="0" rIns="0" bIns="0"/>
          <a:lstStyle/>
          <a:p>
            <a:pPr algn="l" defTabSz="647700">
              <a:defRPr sz="1400">
                <a:latin typeface="Helvetica"/>
                <a:ea typeface="Helvetica"/>
                <a:cs typeface="Helvetica"/>
                <a:sym typeface="Helvetica"/>
              </a:defRPr>
            </a:pPr>
          </a:p>
        </p:txBody>
      </p:sp>
      <p:sp>
        <p:nvSpPr>
          <p:cNvPr id="306" name="Shape 306"/>
          <p:cNvSpPr/>
          <p:nvPr/>
        </p:nvSpPr>
        <p:spPr>
          <a:xfrm>
            <a:off x="453170" y="6855353"/>
            <a:ext cx="12243559" cy="219710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50000"/>
              </a:lnSpc>
              <a:buClr>
                <a:srgbClr val="000000"/>
              </a:buClr>
              <a:buFont typeface="Verdana"/>
              <a:defRPr sz="28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Conclusions. The specific route we want to follow is:</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Contracts. The contracts we need to make to achieve the results are:</a:t>
            </a:r>
          </a:p>
          <a:p>
            <a:pPr marL="641208" indent="-523804" algn="l" defTabSz="647700">
              <a:lnSpc>
                <a:spcPct val="1500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b="1" i="1">
                <a:latin typeface="Verdana"/>
                <a:ea typeface="Verdana"/>
                <a:cs typeface="Verdana"/>
                <a:sym typeface="Verdana"/>
              </a:rPr>
              <a:t>Concrete Results. The specific action plan for achieving the results is:</a:t>
            </a:r>
          </a:p>
        </p:txBody>
      </p:sp>
      <p:sp>
        <p:nvSpPr>
          <p:cNvPr id="307" name="Shape 307"/>
          <p:cNvSpPr/>
          <p:nvPr/>
        </p:nvSpPr>
        <p:spPr>
          <a:xfrm>
            <a:off x="6485944" y="318079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
        <p:nvSpPr>
          <p:cNvPr id="308" name="Shape 308"/>
          <p:cNvSpPr/>
          <p:nvPr/>
        </p:nvSpPr>
        <p:spPr>
          <a:xfrm>
            <a:off x="6427212" y="6204980"/>
            <a:ext cx="919" cy="347752"/>
          </a:xfrm>
          <a:prstGeom prst="line">
            <a:avLst/>
          </a:prstGeom>
          <a:ln w="76200">
            <a:solidFill>
              <a:srgbClr val="008D0A"/>
            </a:solidFill>
            <a:tailEnd type="triangle"/>
          </a:ln>
        </p:spPr>
        <p:txBody>
          <a:bodyPr lIns="0" tIns="0" rIns="0" bIns="0"/>
          <a:lstStyle/>
          <a:p>
            <a:pPr algn="l" defTabSz="647700">
              <a:defRPr sz="14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0" name="Shape 310"/>
          <p:cNvSpPr/>
          <p:nvPr/>
        </p:nvSpPr>
        <p:spPr>
          <a:xfrm>
            <a:off x="722488" y="710380"/>
            <a:ext cx="11559824" cy="91761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Third, you can invite people to form small groups. Each group is to be made up of people who want to tackle that particular challenge.</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Fourth, you can then give the following instructions to the small groups.</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One person in each group is to act as a facilitator. This person can also share their own ideas for tackling the challenge, but their main role is to guide the team through the process.</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Fifth, you can explain that each team can then go through the following steps.</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308680" indent="-308680" algn="l" defTabSz="650240">
              <a:lnSpc>
                <a:spcPct val="120000"/>
              </a:lnSpc>
              <a:buSzPct val="75000"/>
              <a:buChar char="-"/>
              <a:defRPr sz="2500">
                <a:uFill>
                  <a:solidFill>
                    <a:srgbClr val="000000"/>
                  </a:solidFill>
                </a:uFill>
                <a:latin typeface="Calibri"/>
                <a:ea typeface="Calibri"/>
                <a:cs typeface="Calibri"/>
                <a:sym typeface="Calibri"/>
              </a:defRPr>
            </a:pPr>
            <a:r>
              <a:rPr i="1">
                <a:latin typeface="Verdana"/>
                <a:ea typeface="Verdana"/>
                <a:cs typeface="Verdana"/>
                <a:sym typeface="Verdana"/>
              </a:rPr>
              <a:t>They can focus on the challenge they want to tackle and work through the stages of clarity, creativity and concrete results.</a:t>
            </a:r>
            <a:endParaRPr i="1">
              <a:latin typeface="Verdana"/>
              <a:ea typeface="Verdana"/>
              <a:cs typeface="Verdana"/>
              <a:sym typeface="Verdana"/>
            </a:endParaRPr>
          </a:p>
          <a:p>
            <a:pPr marL="308680" indent="-308680" algn="l" defTabSz="650240">
              <a:lnSpc>
                <a:spcPct val="120000"/>
              </a:lnSpc>
              <a:buSzPct val="75000"/>
              <a:buChar char="-"/>
              <a:defRPr sz="2500">
                <a:uFill>
                  <a:solidFill>
                    <a:srgbClr val="000000"/>
                  </a:solidFill>
                </a:uFill>
                <a:latin typeface="Calibri"/>
                <a:ea typeface="Calibri"/>
                <a:cs typeface="Calibri"/>
                <a:sym typeface="Calibri"/>
              </a:defRPr>
            </a:pPr>
            <a:r>
              <a:rPr i="1">
                <a:latin typeface="Verdana"/>
                <a:ea typeface="Verdana"/>
                <a:cs typeface="Verdana"/>
                <a:sym typeface="Verdana"/>
              </a:rPr>
              <a:t>They can use the pre-prepared flip charts for making this happen.</a:t>
            </a:r>
            <a:endParaRPr i="1">
              <a:latin typeface="Verdana"/>
              <a:ea typeface="Verdana"/>
              <a:cs typeface="Verdana"/>
              <a:sym typeface="Verdana"/>
            </a:endParaRPr>
          </a:p>
          <a:p>
            <a:pPr algn="l" defTabSz="650240">
              <a:lnSpc>
                <a:spcPct val="120000"/>
              </a:lnSpc>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defRPr sz="2500">
                <a:uFill>
                  <a:solidFill>
                    <a:srgbClr val="000000"/>
                  </a:solidFill>
                </a:uFill>
                <a:latin typeface="Calibri"/>
                <a:ea typeface="Calibri"/>
                <a:cs typeface="Calibri"/>
                <a:sym typeface="Calibri"/>
              </a:defRPr>
            </a:pPr>
            <a:r>
              <a:rPr i="1">
                <a:latin typeface="Verdana"/>
                <a:ea typeface="Verdana"/>
                <a:cs typeface="Verdana"/>
                <a:sym typeface="Verdana"/>
              </a:rPr>
              <a:t>This process may seem laborious, but it can be good practice for internalising the model and applying it more quickly in the future.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2" name="Shape 312"/>
          <p:cNvSpPr/>
          <p:nvPr/>
        </p:nvSpPr>
        <p:spPr>
          <a:xfrm>
            <a:off x="722488" y="520317"/>
            <a:ext cx="11559824" cy="88993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Finally, you can invite each group to present back to the whole group their suggestions for tackling the challenges. </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When making these presentations, people are to present a summary of the following things.</a:t>
            </a:r>
            <a:endParaRPr i="1">
              <a:latin typeface="Verdana"/>
              <a:ea typeface="Verdana"/>
              <a:cs typeface="Verdana"/>
              <a:sym typeface="Verdana"/>
            </a:endParaRPr>
          </a:p>
          <a:p>
            <a:pPr algn="l" defTabSz="650240">
              <a:lnSpc>
                <a:spcPct val="120000"/>
              </a:lnSpc>
              <a:buClr>
                <a:srgbClr val="000000"/>
              </a:buClr>
              <a:buFont typeface="Verdana"/>
              <a:defRPr sz="25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20000"/>
              </a:lnSpc>
              <a:buClr>
                <a:srgbClr val="000000"/>
              </a:buClr>
              <a:buFont typeface="Verdana"/>
              <a:defRPr sz="2500">
                <a:uFill>
                  <a:solidFill>
                    <a:srgbClr val="000000"/>
                  </a:solidFill>
                </a:uFill>
                <a:latin typeface="Calibri"/>
                <a:ea typeface="Calibri"/>
                <a:cs typeface="Calibri"/>
                <a:sym typeface="Calibri"/>
              </a:defRPr>
            </a:pPr>
            <a:r>
              <a:rPr i="1">
                <a:latin typeface="Verdana"/>
                <a:ea typeface="Verdana"/>
                <a:cs typeface="Verdana"/>
                <a:sym typeface="Verdana"/>
              </a:rPr>
              <a:t>Clarity</a:t>
            </a:r>
            <a:endParaRPr i="1">
              <a:latin typeface="Verdana"/>
              <a:ea typeface="Verdana"/>
              <a:cs typeface="Verdana"/>
              <a:sym typeface="Verdana"/>
            </a:endParaRPr>
          </a:p>
          <a:p>
            <a:pPr marL="776675" indent="-776675"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29350" indent="-2935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 they chose to tackle and the real results they finally decided they wanted to achieve.</a:t>
            </a:r>
          </a:p>
          <a:p>
            <a:pPr marL="776675" indent="-776675"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9350" indent="-2935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Creativity</a:t>
            </a:r>
            <a:endParaRPr i="1">
              <a:latin typeface="Verdana"/>
              <a:ea typeface="Verdana"/>
              <a:cs typeface="Verdana"/>
              <a:sym typeface="Verdana"/>
            </a:endParaRPr>
          </a:p>
          <a:p>
            <a:pPr marL="776675" indent="-776675"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29350" indent="-2935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 of the potential options they considered. </a:t>
            </a:r>
          </a:p>
          <a:p>
            <a:pPr marL="776675" indent="-776675"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9350" indent="-2935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Concrete Results </a:t>
            </a:r>
            <a:endParaRPr i="1">
              <a:latin typeface="Verdana"/>
              <a:ea typeface="Verdana"/>
              <a:cs typeface="Verdana"/>
              <a:sym typeface="Verdana"/>
            </a:endParaRPr>
          </a:p>
          <a:p>
            <a:pPr marL="776675" indent="-776675"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29350" indent="-2935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Their suggested action plan for moving forward and delivering the required results.</a:t>
            </a:r>
          </a:p>
        </p:txBody>
      </p:sp>
    </p:spTree>
  </p:cSld>
  <p:clrMapOvr>
    <a:masterClrMapping/>
  </p:clrMapOvr>
  <p:transition xmlns:p14="http://schemas.microsoft.com/office/powerpoint/2010/main" spd="med" advClick="1" p14:dur="1000"/>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4" name="Shape 314"/>
          <p:cNvSpPr/>
          <p:nvPr/>
        </p:nvSpPr>
        <p:spPr>
          <a:xfrm>
            <a:off x="722488" y="655783"/>
            <a:ext cx="11559824" cy="812024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exercise can take up to 2 hours to do properly. This includes time for presenting back. But the exercise provides people with a tool for life. </a:t>
            </a:r>
            <a:r>
              <a:rPr i="1">
                <a:latin typeface="Verdana"/>
                <a:ea typeface="Verdana"/>
                <a:cs typeface="Verdana"/>
                <a:sym typeface="Verdana"/>
              </a:rPr>
              <a:t>People can use this approach:</a:t>
            </a:r>
          </a:p>
          <a:p>
            <a:pPr marL="2258" indent="-225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To be even more self managing.</a:t>
            </a:r>
          </a:p>
          <a:p>
            <a:pPr marL="2258" indent="-225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make good decisions.</a:t>
            </a:r>
          </a:p>
          <a:p>
            <a:pPr marL="2258" indent="-225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t>- </a:t>
            </a:r>
            <a:r>
              <a:rPr i="1">
                <a:latin typeface="Verdana"/>
                <a:ea typeface="Verdana"/>
                <a:cs typeface="Verdana"/>
                <a:sym typeface="Verdana"/>
              </a:rPr>
              <a:t>To find creative solutions to challenges.</a:t>
            </a:r>
          </a:p>
          <a:p>
            <a:pPr marL="2258" indent="-2258"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can then continue to develop both as individuals and as a team in the future.</a:t>
            </a:r>
            <a:endParaRPr i="1">
              <a:latin typeface="Verdana"/>
              <a:ea typeface="Verdana"/>
              <a:cs typeface="Verdana"/>
              <a:sym typeface="Verdana"/>
            </a:endParaR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2258" indent="-2258"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are the Flip Charts that you can prepare before the session. There should be one set per group. People can then work through these before making their presentations.</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nvSpPr>
        <p:spPr>
          <a:xfrm>
            <a:off x="722488" y="540596"/>
            <a:ext cx="11559824" cy="90059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The next step will be to invite them to describe the challenges or themes they want to explore.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Different people will want to explore different questions. </a:t>
            </a:r>
            <a:r>
              <a:t>Here are some of the questions that individuals and teams have asked explored when I have been facilitating such sessions.</a:t>
            </a:r>
          </a:p>
          <a:p>
            <a:pPr marR="428625" algn="l" defTabSz="457200">
              <a:lnSpc>
                <a:spcPct val="120000"/>
              </a:lnSpc>
              <a:defRPr sz="2600">
                <a:latin typeface="Verdana"/>
                <a:ea typeface="Verdana"/>
                <a:cs typeface="Verdana"/>
                <a:sym typeface="Verdana"/>
              </a:defRPr>
            </a:pPr>
            <a:endParaRPr i="1"/>
          </a:p>
          <a:p>
            <a:pPr marR="428625" algn="l" defTabSz="457200">
              <a:lnSpc>
                <a:spcPct val="120000"/>
              </a:lnSpc>
              <a:defRPr i="1" sz="2600">
                <a:latin typeface="Verdana"/>
                <a:ea typeface="Verdana"/>
                <a:cs typeface="Verdana"/>
                <a:sym typeface="Verdana"/>
              </a:defRPr>
            </a:pPr>
            <a:r>
              <a:t>“How can I take the next step in my career? </a:t>
            </a:r>
            <a:r>
              <a:t>How can I feel more in control of my life and work? </a:t>
            </a:r>
            <a:r>
              <a:t>How can I get on better with my manager?”</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a:t>
            </a:r>
            <a:r>
              <a:t>How can I deal with a specific illness? How can I help my son to deal with school, even though his interests lie elsewhere? How can I set up and run my own business?”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“How can we turn around a difficult team? </a:t>
            </a:r>
            <a:r>
              <a:t>How can we get our people to take more responsibility? How can we introduce a new approach across the business?”</a:t>
            </a:r>
          </a:p>
        </p:txBody>
      </p:sp>
    </p:spTree>
  </p:cSld>
  <p:clrMapOvr>
    <a:masterClrMapping/>
  </p:clrMapOvr>
  <p:transition xmlns:p14="http://schemas.microsoft.com/office/powerpoint/2010/main" spd="med" advClick="1" p14:dur="1000"/>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Shape 316"/>
          <p:cNvSpPr/>
          <p:nvPr/>
        </p:nvSpPr>
        <p:spPr>
          <a:xfrm>
            <a:off x="785918" y="1932657"/>
            <a:ext cx="11432964" cy="33798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lnSpc>
                <a:spcPct val="120000"/>
              </a:lnSpc>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Team Flip Charts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For Doing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Creative Problem Solving</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8" name="Shape 318"/>
          <p:cNvSpPr/>
          <p:nvPr/>
        </p:nvSpPr>
        <p:spPr>
          <a:xfrm>
            <a:off x="785918" y="1932657"/>
            <a:ext cx="11432964" cy="2038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lnSpc>
                <a:spcPct val="120000"/>
              </a:lnSpc>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Clarity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Shape 320"/>
          <p:cNvSpPr/>
          <p:nvPr/>
        </p:nvSpPr>
        <p:spPr>
          <a:xfrm>
            <a:off x="722488" y="1620983"/>
            <a:ext cx="11559824" cy="75886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 that we have chosen to explore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How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Here is some more information about the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situation and the specific goals we want to achieve: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21" name="Shape 321"/>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Challenge</a:t>
            </a:r>
          </a:p>
        </p:txBody>
      </p:sp>
    </p:spTree>
  </p:cSld>
  <p:clrMapOvr>
    <a:masterClrMapping/>
  </p:clrMapOvr>
  <p:transition xmlns:p14="http://schemas.microsoft.com/office/powerpoint/2010/main" spd="med" advClick="1" p14:dur="1000"/>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3" name="Shape 323"/>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real results we therefore want to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achieve - in order of priority -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324" name="Shape 324"/>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Clarity</a:t>
            </a:r>
          </a:p>
        </p:txBody>
      </p:sp>
    </p:spTree>
  </p:cSld>
  <p:clrMapOvr>
    <a:masterClrMapping/>
  </p:clrMapOvr>
  <p:transition xmlns:p14="http://schemas.microsoft.com/office/powerpoint/2010/main" spd="med" advClick="1" p14:dur="1000"/>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6" name="Shape 326"/>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control in the situation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327" name="Shape 327"/>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Controllables</a:t>
            </a:r>
          </a:p>
        </p:txBody>
      </p:sp>
    </p:spTree>
  </p:cSld>
  <p:clrMapOvr>
    <a:masterClrMapping/>
  </p:clrMapOvr>
  <p:transition xmlns:p14="http://schemas.microsoft.com/office/powerpoint/2010/main" spd="med" advClick="1" p14:dur="1000"/>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9" name="Shape 329"/>
          <p:cNvSpPr/>
          <p:nvPr/>
        </p:nvSpPr>
        <p:spPr>
          <a:xfrm>
            <a:off x="785918" y="1932657"/>
            <a:ext cx="11432964" cy="2038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lnSpc>
                <a:spcPct val="120000"/>
              </a:lnSpc>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Creativity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1" name="Shape 331"/>
          <p:cNvSpPr/>
          <p:nvPr/>
        </p:nvSpPr>
        <p:spPr>
          <a:xfrm>
            <a:off x="2128300" y="2626425"/>
            <a:ext cx="8760920" cy="1130"/>
          </a:xfrm>
          <a:prstGeom prst="line">
            <a:avLst/>
          </a:prstGeom>
          <a:ln w="76200">
            <a:solidFill>
              <a:srgbClr val="257124"/>
            </a:solidFill>
          </a:ln>
        </p:spPr>
        <p:txBody>
          <a:bodyPr lIns="0" tIns="0" rIns="0" bIns="0"/>
          <a:lstStyle/>
          <a:p>
            <a:pPr algn="l" defTabSz="457200">
              <a:defRPr sz="1600">
                <a:latin typeface="Helvetica"/>
                <a:ea typeface="Helvetica"/>
                <a:cs typeface="Helvetica"/>
                <a:sym typeface="Helvetica"/>
              </a:defRPr>
            </a:pPr>
          </a:p>
        </p:txBody>
      </p:sp>
      <p:sp>
        <p:nvSpPr>
          <p:cNvPr id="332" name="Shape 332"/>
          <p:cNvSpPr/>
          <p:nvPr/>
        </p:nvSpPr>
        <p:spPr>
          <a:xfrm>
            <a:off x="712212" y="6252158"/>
            <a:ext cx="2655147"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333" name="Shape 333"/>
          <p:cNvSpPr/>
          <p:nvPr/>
        </p:nvSpPr>
        <p:spPr>
          <a:xfrm>
            <a:off x="1175221" y="8034574"/>
            <a:ext cx="10584464" cy="596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457200">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attractiveness of each option is:</a:t>
            </a:r>
          </a:p>
        </p:txBody>
      </p:sp>
      <p:sp>
        <p:nvSpPr>
          <p:cNvPr id="334" name="Shape 334"/>
          <p:cNvSpPr/>
          <p:nvPr/>
        </p:nvSpPr>
        <p:spPr>
          <a:xfrm>
            <a:off x="5139879" y="6284471"/>
            <a:ext cx="2655148"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335" name="Shape 335"/>
          <p:cNvSpPr/>
          <p:nvPr/>
        </p:nvSpPr>
        <p:spPr>
          <a:xfrm>
            <a:off x="9422330" y="6252158"/>
            <a:ext cx="2655147" cy="32706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457200">
              <a:buClr>
                <a:srgbClr val="000000"/>
              </a:buClr>
              <a:buFont typeface="Verdana"/>
              <a:defRPr i="1" sz="2600">
                <a:uFill>
                  <a:solidFill>
                    <a:srgbClr val="000000"/>
                  </a:solidFill>
                </a:uFill>
                <a:latin typeface="Verdana"/>
                <a:ea typeface="Verdana"/>
                <a:cs typeface="Verdana"/>
                <a:sym typeface="Verdana"/>
              </a:defRPr>
            </a:pPr>
          </a:p>
          <a:p>
            <a:pPr algn="l"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 …</a:t>
            </a:r>
            <a:endParaRPr i="1">
              <a:latin typeface="Verdana"/>
              <a:ea typeface="Verdana"/>
              <a:cs typeface="Verdana"/>
              <a:sym typeface="Verdana"/>
            </a:endParaRPr>
          </a:p>
          <a:p>
            <a:pPr algn="l" defTabSz="457200">
              <a:buClr>
                <a:srgbClr val="000000"/>
              </a:buClr>
              <a:buFont typeface="Verdana"/>
              <a:defRPr sz="2600">
                <a:uFill>
                  <a:solidFill>
                    <a:srgbClr val="000000"/>
                  </a:solidFill>
                </a:uFill>
                <a:latin typeface="Calibri"/>
                <a:ea typeface="Calibri"/>
                <a:cs typeface="Calibri"/>
                <a:sym typeface="Calibri"/>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45720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4572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____  / 10</a:t>
            </a:r>
          </a:p>
        </p:txBody>
      </p:sp>
      <p:sp>
        <p:nvSpPr>
          <p:cNvPr id="336" name="Shape 336"/>
          <p:cNvSpPr/>
          <p:nvPr/>
        </p:nvSpPr>
        <p:spPr>
          <a:xfrm>
            <a:off x="538918" y="301757"/>
            <a:ext cx="11939684" cy="548879"/>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26789" tIns="26789" rIns="26789" bIns="26789">
            <a:spAutoFit/>
          </a:bodyPr>
          <a:lstStyle>
            <a:lvl1pPr defTabSz="455414">
              <a:buClr>
                <a:srgbClr val="000000"/>
              </a:buClr>
              <a:buFont typeface="Verdana"/>
              <a:defRPr i="1" sz="3200">
                <a:uFill>
                  <a:solidFill>
                    <a:srgbClr val="000000"/>
                  </a:solidFill>
                </a:uFill>
                <a:latin typeface="Verdana"/>
                <a:ea typeface="Verdana"/>
                <a:cs typeface="Verdana"/>
                <a:sym typeface="Verdana"/>
              </a:defRPr>
            </a:lvl1pPr>
          </a:lstStyle>
          <a:p>
            <a:pPr/>
            <a:r>
              <a:t>Choices and Consequences</a:t>
            </a:r>
          </a:p>
        </p:txBody>
      </p:sp>
      <p:sp>
        <p:nvSpPr>
          <p:cNvPr id="337" name="Shape 337"/>
          <p:cNvSpPr/>
          <p:nvPr/>
        </p:nvSpPr>
        <p:spPr>
          <a:xfrm flipH="1">
            <a:off x="6430226" y="2003126"/>
            <a:ext cx="1" cy="3759160"/>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338" name="Shape 338"/>
          <p:cNvSpPr/>
          <p:nvPr/>
        </p:nvSpPr>
        <p:spPr>
          <a:xfrm>
            <a:off x="5016817" y="3226145"/>
            <a:ext cx="2853832" cy="1955801"/>
          </a:xfrm>
          <a:prstGeom prst="rect">
            <a:avLst/>
          </a:prstGeom>
          <a:solidFill>
            <a:srgbClr val="FEC906"/>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uFill>
                  <a:solidFill>
                    <a:srgbClr val="000000"/>
                  </a:solidFill>
                </a:uFill>
                <a:latin typeface="Calibri"/>
                <a:ea typeface="Calibri"/>
                <a:cs typeface="Calibri"/>
                <a:sym typeface="Calibri"/>
              </a:defRPr>
            </a:pPr>
            <a:r>
              <a:rPr i="1">
                <a:latin typeface="Verdana"/>
                <a:ea typeface="Verdana"/>
                <a:cs typeface="Verdana"/>
                <a:sym typeface="Verdana"/>
              </a:rPr>
              <a:t>B</a:t>
            </a:r>
          </a:p>
          <a:p>
            <a:pPr defTabSz="457200">
              <a:lnSpc>
                <a:spcPts val="2800"/>
              </a:lnSpc>
              <a:buClr>
                <a:srgbClr val="000000"/>
              </a:buClr>
              <a:buFont typeface="Verdana"/>
              <a:defRPr b="1" sz="2400">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sz="2400">
                <a:uFill>
                  <a:solidFill>
                    <a:srgbClr val="000000"/>
                  </a:solidFill>
                </a:uFill>
                <a:latin typeface="Calibri"/>
                <a:ea typeface="Calibri"/>
                <a:cs typeface="Calibri"/>
                <a:sym typeface="Calibri"/>
              </a:defRPr>
            </a:pPr>
            <a:r>
              <a:rPr b="1" i="1">
                <a:latin typeface="Verdana"/>
                <a:ea typeface="Verdana"/>
                <a:cs typeface="Verdana"/>
                <a:sym typeface="Verdana"/>
              </a:rPr>
              <a:t>* To</a:t>
            </a:r>
            <a:r>
              <a:rPr i="1">
                <a:latin typeface="Verdana"/>
                <a:ea typeface="Verdana"/>
                <a:cs typeface="Verdana"/>
                <a:sym typeface="Verdana"/>
              </a:rPr>
              <a:t> </a:t>
            </a:r>
            <a:r>
              <a:rPr b="1" i="1">
                <a:latin typeface="Verdana"/>
                <a:ea typeface="Verdana"/>
                <a:cs typeface="Verdana"/>
                <a:sym typeface="Verdana"/>
              </a:rPr>
              <a:t>…</a:t>
            </a:r>
            <a:endParaRPr i="1">
              <a:latin typeface="Verdana"/>
              <a:ea typeface="Verdana"/>
              <a:cs typeface="Verdana"/>
              <a:sym typeface="Verdana"/>
            </a:endParaRPr>
          </a:p>
        </p:txBody>
      </p:sp>
      <p:sp>
        <p:nvSpPr>
          <p:cNvPr id="339" name="Shape 339"/>
          <p:cNvSpPr/>
          <p:nvPr/>
        </p:nvSpPr>
        <p:spPr>
          <a:xfrm>
            <a:off x="10869802" y="2645805"/>
            <a:ext cx="1" cy="3116481"/>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340" name="Shape 340"/>
          <p:cNvSpPr/>
          <p:nvPr/>
        </p:nvSpPr>
        <p:spPr>
          <a:xfrm>
            <a:off x="9398772" y="3226145"/>
            <a:ext cx="2853832" cy="1955801"/>
          </a:xfrm>
          <a:prstGeom prst="rect">
            <a:avLst/>
          </a:prstGeom>
          <a:solidFill>
            <a:srgbClr val="FF3E11"/>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solidFill>
                  <a:srgbClr val="FBFBFB"/>
                </a:solidFill>
                <a:uFill>
                  <a:solidFill>
                    <a:srgbClr val="000000"/>
                  </a:solidFill>
                </a:uFill>
                <a:latin typeface="Calibri"/>
                <a:ea typeface="Calibri"/>
                <a:cs typeface="Calibri"/>
                <a:sym typeface="Calibri"/>
              </a:defRPr>
            </a:pPr>
            <a:r>
              <a:rPr i="1">
                <a:latin typeface="Verdana"/>
                <a:ea typeface="Verdana"/>
                <a:cs typeface="Verdana"/>
                <a:sym typeface="Verdana"/>
              </a:rPr>
              <a:t>C</a:t>
            </a:r>
          </a:p>
          <a:p>
            <a:pPr defTabSz="457200">
              <a:lnSpc>
                <a:spcPts val="2800"/>
              </a:lnSpc>
              <a:buClr>
                <a:srgbClr val="000000"/>
              </a:buClr>
              <a:buFont typeface="Verdana"/>
              <a:defRPr b="1" sz="2400">
                <a:solidFill>
                  <a:srgbClr val="FBFBFB"/>
                </a:solidFill>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b="1" sz="2400">
                <a:solidFill>
                  <a:srgbClr val="FBFBFB"/>
                </a:solidFill>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p:txBody>
      </p:sp>
      <p:sp>
        <p:nvSpPr>
          <p:cNvPr id="341" name="Shape 341"/>
          <p:cNvSpPr/>
          <p:nvPr/>
        </p:nvSpPr>
        <p:spPr>
          <a:xfrm flipH="1">
            <a:off x="2115568" y="2588325"/>
            <a:ext cx="1" cy="3270675"/>
          </a:xfrm>
          <a:prstGeom prst="line">
            <a:avLst/>
          </a:prstGeom>
          <a:ln w="76200">
            <a:solidFill>
              <a:srgbClr val="00932F"/>
            </a:solidFill>
            <a:miter lim="400000"/>
            <a:tailEnd type="triangle"/>
          </a:ln>
        </p:spPr>
        <p:txBody>
          <a:bodyPr lIns="50800" tIns="50800" rIns="50800" bIns="50800" anchor="ctr"/>
          <a:lstStyle/>
          <a:p>
            <a:pPr>
              <a:defRPr sz="2400"/>
            </a:pPr>
          </a:p>
        </p:txBody>
      </p:sp>
      <p:sp>
        <p:nvSpPr>
          <p:cNvPr id="342" name="Shape 342"/>
          <p:cNvSpPr/>
          <p:nvPr/>
        </p:nvSpPr>
        <p:spPr>
          <a:xfrm>
            <a:off x="688652" y="3226145"/>
            <a:ext cx="2853832" cy="1955801"/>
          </a:xfrm>
          <a:prstGeom prst="rect">
            <a:avLst/>
          </a:prstGeom>
          <a:solidFill>
            <a:srgbClr val="AFD9FD"/>
          </a:solidFill>
          <a:ln w="12700">
            <a:solidFill>
              <a:srgbClr val="D2E6FF"/>
            </a:solidFill>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2800"/>
              </a:lnSpc>
              <a:buClr>
                <a:srgbClr val="FFFFFF"/>
              </a:buClr>
              <a:buFont typeface="Verdana"/>
              <a:defRPr b="1" i="1" sz="3400">
                <a:solidFill>
                  <a:srgbClr val="FFFFFF"/>
                </a:solidFill>
                <a:uFill>
                  <a:solidFill>
                    <a:srgbClr val="FFFFFF"/>
                  </a:solidFill>
                </a:uFill>
                <a:latin typeface="Verdana"/>
                <a:ea typeface="Verdana"/>
                <a:cs typeface="Verdana"/>
                <a:sym typeface="Verdana"/>
              </a:defRPr>
            </a:pPr>
          </a:p>
          <a:p>
            <a:pPr defTabSz="457200">
              <a:lnSpc>
                <a:spcPts val="2800"/>
              </a:lnSpc>
              <a:buClr>
                <a:srgbClr val="000000"/>
              </a:buClr>
              <a:buFont typeface="Verdana"/>
              <a:defRPr b="1" sz="3400">
                <a:uFill>
                  <a:solidFill>
                    <a:srgbClr val="000000"/>
                  </a:solidFill>
                </a:uFill>
                <a:latin typeface="Calibri"/>
                <a:ea typeface="Calibri"/>
                <a:cs typeface="Calibri"/>
                <a:sym typeface="Calibri"/>
              </a:defRPr>
            </a:pPr>
            <a:r>
              <a:rPr i="1">
                <a:latin typeface="Verdana"/>
                <a:ea typeface="Verdana"/>
                <a:cs typeface="Verdana"/>
                <a:sym typeface="Verdana"/>
              </a:rPr>
              <a:t>A</a:t>
            </a:r>
          </a:p>
          <a:p>
            <a:pPr defTabSz="457200">
              <a:lnSpc>
                <a:spcPts val="2800"/>
              </a:lnSpc>
              <a:buClr>
                <a:srgbClr val="000000"/>
              </a:buClr>
              <a:buFont typeface="Verdana"/>
              <a:defRPr b="1" sz="2400">
                <a:uFill>
                  <a:solidFill>
                    <a:srgbClr val="000000"/>
                  </a:solidFill>
                </a:uFill>
                <a:latin typeface="Verdana"/>
                <a:ea typeface="Verdana"/>
                <a:cs typeface="Verdana"/>
                <a:sym typeface="Verdana"/>
              </a:defRPr>
            </a:pPr>
          </a:p>
          <a:p>
            <a:pPr algn="l" defTabSz="457200">
              <a:lnSpc>
                <a:spcPts val="2800"/>
              </a:lnSpc>
              <a:buClr>
                <a:srgbClr val="000000"/>
              </a:buClr>
              <a:buFont typeface="Verdana"/>
              <a:defRPr b="1" sz="2400">
                <a:uFill>
                  <a:solidFill>
                    <a:srgbClr val="000000"/>
                  </a:solidFill>
                </a:uFill>
                <a:latin typeface="Calibri"/>
                <a:ea typeface="Calibri"/>
                <a:cs typeface="Calibri"/>
                <a:sym typeface="Calibri"/>
              </a:defRPr>
            </a:pPr>
            <a:r>
              <a:rPr i="1">
                <a:latin typeface="Verdana"/>
                <a:ea typeface="Verdana"/>
                <a:cs typeface="Verdana"/>
                <a:sym typeface="Verdana"/>
              </a:rPr>
              <a:t>* To … </a:t>
            </a:r>
            <a:endParaRPr i="1">
              <a:latin typeface="Verdana"/>
              <a:ea typeface="Verdana"/>
              <a:cs typeface="Verdana"/>
              <a:sym typeface="Verdana"/>
            </a:endParaRPr>
          </a:p>
        </p:txBody>
      </p:sp>
      <p:sp>
        <p:nvSpPr>
          <p:cNvPr id="343" name="Shape 343"/>
          <p:cNvSpPr/>
          <p:nvPr/>
        </p:nvSpPr>
        <p:spPr>
          <a:xfrm>
            <a:off x="574718" y="1188544"/>
            <a:ext cx="11785470" cy="5401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457200">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possible options are:</a:t>
            </a:r>
          </a:p>
        </p:txBody>
      </p:sp>
    </p:spTree>
  </p:cSld>
  <p:clrMapOvr>
    <a:masterClrMapping/>
  </p:clrMapOvr>
  <p:transition xmlns:p14="http://schemas.microsoft.com/office/powerpoint/2010/main" spd="med" advClick="1" p14:dur="1000"/>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Shape 345"/>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346" name="Shape 346"/>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A Is:</a:t>
            </a:r>
          </a:p>
        </p:txBody>
      </p:sp>
    </p:spTree>
  </p:cSld>
  <p:clrMapOvr>
    <a:masterClrMapping/>
  </p:clrMapOvr>
  <p:transition xmlns:p14="http://schemas.microsoft.com/office/powerpoint/2010/main" spd="med" advClick="1" p14:dur="1000"/>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8" name="Shape 348"/>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349" name="Shape 349"/>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B Is:</a:t>
            </a:r>
          </a:p>
        </p:txBody>
      </p:sp>
    </p:spTree>
  </p:cSld>
  <p:clrMapOvr>
    <a:masterClrMapping/>
  </p:clrMapOvr>
  <p:transition xmlns:p14="http://schemas.microsoft.com/office/powerpoint/2010/main" spd="med" advClick="1" p14:dur="1000"/>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1" name="Shape 351"/>
          <p:cNvSpPr/>
          <p:nvPr/>
        </p:nvSpPr>
        <p:spPr>
          <a:xfrm>
            <a:off x="722488" y="1620983"/>
            <a:ext cx="11559824" cy="82287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algn="l" defTabSz="650240">
              <a:lnSpc>
                <a:spcPct val="1300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are:</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3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3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of this option is: ____ / 10</a:t>
            </a:r>
            <a:endParaRPr i="1">
              <a:latin typeface="Verdana"/>
              <a:ea typeface="Verdana"/>
              <a:cs typeface="Verdana"/>
              <a:sym typeface="Verdana"/>
            </a:endParaRPr>
          </a:p>
        </p:txBody>
      </p:sp>
      <p:sp>
        <p:nvSpPr>
          <p:cNvPr id="352" name="Shape 352"/>
          <p:cNvSpPr/>
          <p:nvPr/>
        </p:nvSpPr>
        <p:spPr>
          <a:xfrm>
            <a:off x="605930" y="300284"/>
            <a:ext cx="1179294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C Is:</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8" name="Shape 188"/>
          <p:cNvSpPr/>
          <p:nvPr/>
        </p:nvSpPr>
        <p:spPr>
          <a:xfrm>
            <a:off x="722488" y="821354"/>
            <a:ext cx="11559824" cy="811089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“How can we manage our head office so we can get on with our jobs? How can we build a values driven organisation? How can we continue to be pacesetters and stay ahead of the game?”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Imagine that a person has asked for your help to tackle a particular challenge. They may want to do satisfying work, build a successful team, shift an organisation’s culture or whatever.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following pages show how it is possible to help them by focusing on clarity, creativity and concrete results. Each person will, of course, adapt the model in their own way.</a:t>
            </a:r>
          </a:p>
          <a:p>
            <a:pPr marR="457200" algn="l" defTabSz="457200">
              <a:lnSpc>
                <a:spcPct val="120000"/>
              </a:lnSpc>
              <a:defRPr i="1" sz="2600">
                <a:latin typeface="Verdana"/>
                <a:ea typeface="Verdana"/>
                <a:cs typeface="Verdana"/>
                <a:sym typeface="Verdana"/>
              </a:defRPr>
            </a:pPr>
          </a:p>
          <a:p>
            <a:pPr marR="457200" algn="l" defTabSz="457200">
              <a:lnSpc>
                <a:spcPct val="120000"/>
              </a:lnSpc>
              <a:defRPr i="1" sz="2600">
                <a:latin typeface="Verdana"/>
                <a:ea typeface="Verdana"/>
                <a:cs typeface="Verdana"/>
                <a:sym typeface="Verdana"/>
              </a:defRPr>
            </a:pPr>
            <a:r>
              <a:t>The 3C approach can be used with individuals, teams and organisations. When helping teams, for example, the word ‘I’ is simply changed to ‘We’. You can then encourage people to channel their ideas towards achieving the picture of success.</a:t>
            </a:r>
          </a:p>
          <a:p>
            <a:pPr marR="428625" algn="l" defTabSz="457200">
              <a:lnSpc>
                <a:spcPts val="1800"/>
              </a:lnSpc>
              <a:defRPr sz="1200">
                <a:latin typeface="Verdana"/>
                <a:ea typeface="Verdana"/>
                <a:cs typeface="Verdana"/>
                <a:sym typeface="Verdana"/>
              </a:defRPr>
            </a:pPr>
          </a:p>
        </p:txBody>
      </p:sp>
    </p:spTree>
  </p:cSld>
  <p:clrMapOvr>
    <a:masterClrMapping/>
  </p:clrMapOvr>
  <p:transition xmlns:p14="http://schemas.microsoft.com/office/powerpoint/2010/main" spd="med" advClick="1" p14:dur="1000"/>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nvSpPr>
        <p:spPr>
          <a:xfrm>
            <a:off x="722488" y="1536317"/>
            <a:ext cx="11559824" cy="722262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other possible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creative solutions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355" name="Shape 355"/>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Creative Solutions</a:t>
            </a:r>
          </a:p>
        </p:txBody>
      </p:sp>
    </p:spTree>
  </p:cSld>
  <p:clrMapOvr>
    <a:masterClrMapping/>
  </p:clrMapOvr>
  <p:transition xmlns:p14="http://schemas.microsoft.com/office/powerpoint/2010/main" spd="med" advClick="1" p14:dur="1000"/>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7" name="Shape 357"/>
          <p:cNvSpPr/>
          <p:nvPr/>
        </p:nvSpPr>
        <p:spPr>
          <a:xfrm>
            <a:off x="785918" y="1932657"/>
            <a:ext cx="11432964" cy="2038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lnSpc>
                <a:spcPct val="120000"/>
              </a:lnSpc>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Conclusions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9" name="Shape 359"/>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route – or combination of routes – we want to follow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tackling the challenge and achieving the results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360" name="Shape 360"/>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Conclusions</a:t>
            </a:r>
          </a:p>
        </p:txBody>
      </p:sp>
    </p:spTree>
  </p:cSld>
  <p:clrMapOvr>
    <a:masterClrMapping/>
  </p:clrMapOvr>
  <p:transition xmlns:p14="http://schemas.microsoft.com/office/powerpoint/2010/main" spd="med" advClick="1" p14:dur="1000"/>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2" name="Shape 362"/>
          <p:cNvSpPr/>
          <p:nvPr/>
        </p:nvSpPr>
        <p:spPr>
          <a:xfrm>
            <a:off x="722488" y="638850"/>
            <a:ext cx="11559824" cy="911238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of following this route will be: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minuses of following this route will be: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do to build on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and minimise the minuses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4" name="Shape 364"/>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we can do to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make clear contracts with people are:</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365" name="Shape 365"/>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Contracting</a:t>
            </a:r>
          </a:p>
        </p:txBody>
      </p:sp>
    </p:spTree>
  </p:cSld>
  <p:clrMapOvr>
    <a:masterClrMapping/>
  </p:clrMapOvr>
  <p:transition xmlns:p14="http://schemas.microsoft.com/office/powerpoint/2010/main" spd="med" advClick="1" p14:dur="1000"/>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7" name="Shape 367"/>
          <p:cNvSpPr/>
          <p:nvPr/>
        </p:nvSpPr>
        <p:spPr>
          <a:xfrm>
            <a:off x="722488" y="1536317"/>
            <a:ext cx="11559824" cy="689976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action plan for </a:t>
            </a:r>
            <a:endParaRPr i="1">
              <a:latin typeface="Verdana"/>
              <a:ea typeface="Verdana"/>
              <a:cs typeface="Verdana"/>
              <a:sym typeface="Verdana"/>
            </a:endParaRPr>
          </a:p>
          <a:p>
            <a:pPr indent="-487680"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delivering the results is:</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indent="-487680"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 </a:t>
            </a:r>
          </a:p>
        </p:txBody>
      </p:sp>
      <p:sp>
        <p:nvSpPr>
          <p:cNvPr id="368" name="Shape 368"/>
          <p:cNvSpPr/>
          <p:nvPr/>
        </p:nvSpPr>
        <p:spPr>
          <a:xfrm>
            <a:off x="605930" y="384950"/>
            <a:ext cx="1179294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Concrete Results</a:t>
            </a:r>
          </a:p>
        </p:txBody>
      </p:sp>
    </p:spTree>
  </p:cSld>
  <p:clrMapOvr>
    <a:masterClrMapping/>
  </p:clrMapOvr>
  <p:transition xmlns:p14="http://schemas.microsoft.com/office/powerpoint/2010/main" spd="med" advClick="1" p14:dur="1000"/>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Shape 370"/>
          <p:cNvSpPr/>
          <p:nvPr/>
        </p:nvSpPr>
        <p:spPr>
          <a:xfrm>
            <a:off x="758801" y="1904275"/>
            <a:ext cx="11487198" cy="71162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This pack has described one approach to helping individuals and teams to find creative solutions to challenges.</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are, of course, many dimensions to the themes that have been described in this pack. You can discover more about the background and practical tools on the following website.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rPr u="sng">
                <a:hlinkClick r:id="rId2" invalidUrl="" action="" tgtFrame="" tooltip="" history="1" highlightClick="0" endSnd="0"/>
              </a:rPr>
              <a:t>http://www.thepositiveencourager.global/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There is lots of material on the website. If you want to explore a particular theme further, it may therefore be best to contact me directly. You can reach me at the following address. </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rPr u="sng">
                <a:hlinkClick r:id="rId3" invalidUrl="" action="" tgtFrame="" tooltip="" history="1" highlightClick="0" endSnd="0"/>
              </a:rPr>
              <a:t>mike@thepositiveencourager.global</a:t>
            </a:r>
          </a:p>
        </p:txBody>
      </p:sp>
      <p:sp>
        <p:nvSpPr>
          <p:cNvPr id="371" name="Shape 371"/>
          <p:cNvSpPr/>
          <p:nvPr/>
        </p:nvSpPr>
        <p:spPr>
          <a:xfrm>
            <a:off x="810729" y="317217"/>
            <a:ext cx="11487197"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nvSpPr>
        <p:spPr>
          <a:xfrm>
            <a:off x="785918" y="1932657"/>
            <a:ext cx="11432964"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Clarity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nvSpPr>
        <p:spPr>
          <a:xfrm>
            <a:off x="722488" y="1590463"/>
            <a:ext cx="11559824" cy="788229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algn="l" defTabSz="457200">
              <a:lnSpc>
                <a:spcPct val="120000"/>
              </a:lnSpc>
              <a:defRPr i="1" sz="2600">
                <a:latin typeface="Verdana"/>
                <a:ea typeface="Verdana"/>
                <a:cs typeface="Verdana"/>
                <a:sym typeface="Verdana"/>
              </a:defRPr>
            </a:pPr>
            <a:r>
              <a:t>Clarity is crucial. Peak performers clarify the real results they want to achieve – the real ‘What’ – before moving on to the ‘How’. Dare to spend a long time on this stage.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You can go through the following steps to help a person establish their goals.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Challenges - the specific challenges they want to explore before settling on the first challenge they want to tackle.</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Clarity - the real results they want to achieve and the picture of success.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Controllable - the specific things they can control in the situation.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Let’s explore each of these stages.</a:t>
            </a:r>
          </a:p>
        </p:txBody>
      </p:sp>
      <p:sp>
        <p:nvSpPr>
          <p:cNvPr id="193" name="Shape 193"/>
          <p:cNvSpPr/>
          <p:nvPr/>
        </p:nvSpPr>
        <p:spPr>
          <a:xfrm>
            <a:off x="654050" y="418977"/>
            <a:ext cx="11709401"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Shape 195"/>
          <p:cNvSpPr/>
          <p:nvPr/>
        </p:nvSpPr>
        <p:spPr>
          <a:xfrm>
            <a:off x="722488" y="405129"/>
            <a:ext cx="11559824" cy="934533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R="428625" defTabSz="457200">
              <a:lnSpc>
                <a:spcPct val="120000"/>
              </a:lnSpc>
              <a:defRPr i="1" sz="2800">
                <a:latin typeface="Verdana"/>
                <a:ea typeface="Verdana"/>
                <a:cs typeface="Verdana"/>
                <a:sym typeface="Verdana"/>
              </a:defRPr>
            </a:pPr>
            <a:r>
              <a:t>Challenges</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Invite the person to start by listing the various challenges or themes they may want to explore. You can then focus on the first topic they want to tackle.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Invite them to frame the challenge in positive terms. For example: “How to stay healthy?” rather than “How to stop smoking?”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It can also be useful to frame the challenge in terms of “How to …?” or ‘How can I …?” For example: “How can I do fulfilling work?” rather than “I want to change my career.”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The “How to …?” phrase also encourages them to begin using their imagination to generate solutions. </a:t>
            </a:r>
          </a:p>
          <a:p>
            <a:pPr marR="428625" algn="l" defTabSz="457200">
              <a:lnSpc>
                <a:spcPct val="120000"/>
              </a:lnSpc>
              <a:defRPr i="1" sz="2600">
                <a:latin typeface="Verdana"/>
                <a:ea typeface="Verdana"/>
                <a:cs typeface="Verdana"/>
                <a:sym typeface="Verdana"/>
              </a:defRPr>
            </a:pPr>
          </a:p>
          <a:p>
            <a:pPr marR="428625" algn="l" defTabSz="457200">
              <a:lnSpc>
                <a:spcPct val="120000"/>
              </a:lnSpc>
              <a:defRPr i="1" sz="2600">
                <a:latin typeface="Verdana"/>
                <a:ea typeface="Verdana"/>
                <a:cs typeface="Verdana"/>
                <a:sym typeface="Verdana"/>
              </a:defRPr>
            </a:pPr>
            <a:r>
              <a:t>You can also invite the person to give more background about the situation. Invite them to complete the following sentences. </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