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p:nvPr>
            <p:ph type="sldImg"/>
          </p:nvPr>
        </p:nvSpPr>
        <p:spPr>
          <a:xfrm>
            <a:off x="1143000" y="685800"/>
            <a:ext cx="4572000" cy="3429000"/>
          </a:xfrm>
          <a:prstGeom prst="rect">
            <a:avLst/>
          </a:prstGeom>
        </p:spPr>
        <p:txBody>
          <a:bodyPr/>
          <a:lstStyle/>
          <a:p>
            <a:pPr/>
          </a:p>
        </p:txBody>
      </p:sp>
      <p:sp>
        <p:nvSpPr>
          <p:cNvPr id="153" name="Shape 15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p:spTree>
      <p:nvGrpSpPr>
        <p:cNvPr id="1" name=""/>
        <p:cNvGrpSpPr/>
        <p:nvPr/>
      </p:nvGrpSpPr>
      <p:grpSpPr>
        <a:xfrm>
          <a:off x="0" y="0"/>
          <a:ext cx="0" cy="0"/>
          <a:chOff x="0" y="0"/>
          <a:chExt cx="0" cy="0"/>
        </a:xfrm>
      </p:grpSpPr>
      <p:sp>
        <p:nvSpPr>
          <p:cNvPr id="117" name="Shape 117"/>
          <p:cNvSpPr/>
          <p:nvPr>
            <p:ph type="title"/>
          </p:nvPr>
        </p:nvSpPr>
        <p:spPr>
          <a:xfrm>
            <a:off x="975359" y="3029937"/>
            <a:ext cx="11054081" cy="2090704"/>
          </a:xfrm>
          <a:prstGeom prst="rect">
            <a:avLst/>
          </a:prstGeom>
          <a:ln w="3175">
            <a:round/>
          </a:ln>
        </p:spPr>
        <p:txBody>
          <a:bodyPr lIns="54186" tIns="54186" rIns="54186" bIns="54186">
            <a:noAutofit/>
          </a:bodyPr>
          <a:lstStyle>
            <a:lvl1pPr defTabSz="650240">
              <a:defRPr sz="5800">
                <a:uFill>
                  <a:solidFill>
                    <a:srgbClr val="000000"/>
                  </a:solidFill>
                </a:uFill>
                <a:latin typeface="Calibri"/>
                <a:ea typeface="Calibri"/>
                <a:cs typeface="Calibri"/>
                <a:sym typeface="Calibri"/>
              </a:defRPr>
            </a:lvl1pPr>
          </a:lstStyle>
          <a:p>
            <a:pPr/>
            <a:r>
              <a:t>Title Text</a:t>
            </a:r>
          </a:p>
        </p:txBody>
      </p:sp>
      <p:sp>
        <p:nvSpPr>
          <p:cNvPr id="118" name="Shape 118"/>
          <p:cNvSpPr/>
          <p:nvPr>
            <p:ph type="body" sz="quarter" idx="1"/>
          </p:nvPr>
        </p:nvSpPr>
        <p:spPr>
          <a:xfrm>
            <a:off x="1950719" y="5527040"/>
            <a:ext cx="9103361" cy="2492588"/>
          </a:xfrm>
          <a:prstGeom prst="rect">
            <a:avLst/>
          </a:prstGeom>
          <a:ln w="3175">
            <a:round/>
          </a:ln>
        </p:spPr>
        <p:txBody>
          <a:bodyPr lIns="54186" tIns="54186" rIns="54186" bIns="54186" anchor="t">
            <a:noAutofit/>
          </a:bodyPr>
          <a:lstStyle>
            <a:lvl1pPr marL="0" indent="0" algn="ctr" defTabSz="650240">
              <a:spcBef>
                <a:spcPts val="1000"/>
              </a:spcBef>
              <a:buClr>
                <a:srgbClr val="9A9A9A"/>
              </a:buClr>
              <a:buSzTx/>
              <a:buNone/>
              <a:defRPr sz="4200">
                <a:solidFill>
                  <a:srgbClr val="9A9A9A"/>
                </a:solidFill>
                <a:uFill>
                  <a:solidFill>
                    <a:srgbClr val="9A9A9A"/>
                  </a:solidFill>
                </a:uFill>
                <a:latin typeface="Calibri"/>
                <a:ea typeface="Calibri"/>
                <a:cs typeface="Calibri"/>
                <a:sym typeface="Calibri"/>
              </a:defRPr>
            </a:lvl1pPr>
            <a:lvl2pPr marL="650240" indent="0" algn="ctr" defTabSz="650240">
              <a:spcBef>
                <a:spcPts val="900"/>
              </a:spcBef>
              <a:buClr>
                <a:srgbClr val="9A9A9A"/>
              </a:buClr>
              <a:buSzTx/>
              <a:buNone/>
              <a:defRPr>
                <a:solidFill>
                  <a:srgbClr val="9A9A9A"/>
                </a:solidFill>
                <a:uFill>
                  <a:solidFill>
                    <a:srgbClr val="9A9A9A"/>
                  </a:solidFill>
                </a:uFill>
                <a:latin typeface="Calibri"/>
                <a:ea typeface="Calibri"/>
                <a:cs typeface="Calibri"/>
                <a:sym typeface="Calibri"/>
              </a:defRPr>
            </a:lvl2pPr>
            <a:lvl3pPr marL="1300480" indent="0" algn="ctr" defTabSz="650240">
              <a:spcBef>
                <a:spcPts val="800"/>
              </a:spcBef>
              <a:buClr>
                <a:srgbClr val="9A9A9A"/>
              </a:buClr>
              <a:buSzTx/>
              <a:buNone/>
              <a:defRPr sz="3000">
                <a:solidFill>
                  <a:srgbClr val="9A9A9A"/>
                </a:solidFill>
                <a:uFill>
                  <a:solidFill>
                    <a:srgbClr val="9A9A9A"/>
                  </a:solidFill>
                </a:uFill>
                <a:latin typeface="Calibri"/>
                <a:ea typeface="Calibri"/>
                <a:cs typeface="Calibri"/>
                <a:sym typeface="Calibri"/>
              </a:defRPr>
            </a:lvl3pPr>
            <a:lvl4pPr marL="1950720" indent="0" algn="ctr" defTabSz="650240">
              <a:spcBef>
                <a:spcPts val="600"/>
              </a:spcBef>
              <a:buClr>
                <a:srgbClr val="9A9A9A"/>
              </a:buClr>
              <a:buSzTx/>
              <a:buNone/>
              <a:defRPr sz="2400">
                <a:solidFill>
                  <a:srgbClr val="9A9A9A"/>
                </a:solidFill>
                <a:uFill>
                  <a:solidFill>
                    <a:srgbClr val="9A9A9A"/>
                  </a:solidFill>
                </a:uFill>
                <a:latin typeface="Calibri"/>
                <a:ea typeface="Calibri"/>
                <a:cs typeface="Calibri"/>
                <a:sym typeface="Calibri"/>
              </a:defRPr>
            </a:lvl4pPr>
            <a:lvl5pPr marL="2600960" indent="0" algn="ctr" defTabSz="650240">
              <a:spcBef>
                <a:spcPts val="600"/>
              </a:spcBef>
              <a:buClr>
                <a:srgbClr val="9A9A9A"/>
              </a:buClr>
              <a:buSzTx/>
              <a:buNone/>
              <a:defRPr sz="24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9" name="Shape 119"/>
          <p:cNvSpPr/>
          <p:nvPr>
            <p:ph type="sldNum" sz="quarter" idx="2"/>
          </p:nvPr>
        </p:nvSpPr>
        <p:spPr>
          <a:xfrm>
            <a:off x="12053255" y="9216672"/>
            <a:ext cx="301306" cy="324274"/>
          </a:xfrm>
          <a:prstGeom prst="rect">
            <a:avLst/>
          </a:prstGeom>
          <a:ln w="3175">
            <a:round/>
          </a:ln>
        </p:spPr>
        <p:txBody>
          <a:bodyPr lIns="54186" tIns="54186" rIns="54186" bIns="54186" anchor="ctr"/>
          <a:lstStyle>
            <a:lvl1pPr algn="r" defTabSz="650240">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26" name="Shape 126"/>
          <p:cNvSpPr/>
          <p:nvPr>
            <p:ph type="title"/>
          </p:nvPr>
        </p:nvSpPr>
        <p:spPr>
          <a:xfrm>
            <a:off x="650239" y="390596"/>
            <a:ext cx="11704322" cy="1625601"/>
          </a:xfrm>
          <a:prstGeom prst="rect">
            <a:avLst/>
          </a:prstGeom>
          <a:ln w="3175">
            <a:round/>
          </a:ln>
        </p:spPr>
        <p:txBody>
          <a:bodyPr lIns="54186" tIns="54186" rIns="54186" bIns="54186">
            <a:noAutofit/>
          </a:bodyPr>
          <a:lstStyle>
            <a:lvl1pPr defTabSz="650240">
              <a:defRPr sz="5800">
                <a:uFill>
                  <a:solidFill>
                    <a:srgbClr val="000000"/>
                  </a:solidFill>
                </a:uFill>
                <a:latin typeface="Calibri"/>
                <a:ea typeface="Calibri"/>
                <a:cs typeface="Calibri"/>
                <a:sym typeface="Calibri"/>
              </a:defRPr>
            </a:lvl1pPr>
          </a:lstStyle>
          <a:p>
            <a:pPr/>
            <a:r>
              <a:t>Title Text</a:t>
            </a:r>
          </a:p>
        </p:txBody>
      </p:sp>
      <p:sp>
        <p:nvSpPr>
          <p:cNvPr id="127" name="Shape 127"/>
          <p:cNvSpPr/>
          <p:nvPr>
            <p:ph type="body" idx="1"/>
          </p:nvPr>
        </p:nvSpPr>
        <p:spPr>
          <a:xfrm>
            <a:off x="650239" y="2275839"/>
            <a:ext cx="11704322" cy="6436927"/>
          </a:xfrm>
          <a:prstGeom prst="rect">
            <a:avLst/>
          </a:prstGeom>
          <a:ln w="3175">
            <a:round/>
          </a:ln>
        </p:spPr>
        <p:txBody>
          <a:bodyPr lIns="54186" tIns="54186" rIns="54186" bIns="54186" anchor="t">
            <a:noAutofit/>
          </a:bodyPr>
          <a:lstStyle>
            <a:lvl1pPr marL="450056" indent="-450056" defTabSz="650240">
              <a:spcBef>
                <a:spcPts val="1000"/>
              </a:spcBef>
              <a:buClr>
                <a:srgbClr val="000000"/>
              </a:buClr>
              <a:buSzPct val="100000"/>
              <a:buFont typeface="Arial"/>
              <a:defRPr sz="4200">
                <a:uFill>
                  <a:solidFill>
                    <a:srgbClr val="000000"/>
                  </a:solidFill>
                </a:uFill>
                <a:latin typeface="Calibri"/>
                <a:ea typeface="Calibri"/>
                <a:cs typeface="Calibri"/>
                <a:sym typeface="Calibri"/>
              </a:defRPr>
            </a:lvl1pPr>
            <a:lvl2pPr marL="824592" indent="-367392" defTabSz="650240">
              <a:spcBef>
                <a:spcPts val="900"/>
              </a:spcBef>
              <a:buClr>
                <a:srgbClr val="000000"/>
              </a:buClr>
              <a:buSzPct val="100000"/>
              <a:buFont typeface="Arial"/>
              <a:buChar char="–"/>
              <a:defRPr>
                <a:uFill>
                  <a:solidFill>
                    <a:srgbClr val="000000"/>
                  </a:solidFill>
                </a:uFill>
                <a:latin typeface="Calibri"/>
                <a:ea typeface="Calibri"/>
                <a:cs typeface="Calibri"/>
                <a:sym typeface="Calibri"/>
              </a:defRPr>
            </a:lvl2pPr>
            <a:lvl3pPr marL="1200150" indent="-285750" defTabSz="650240">
              <a:spcBef>
                <a:spcPts val="800"/>
              </a:spcBef>
              <a:buClr>
                <a:srgbClr val="000000"/>
              </a:buClr>
              <a:buSzPct val="100000"/>
              <a:buFont typeface="Arial"/>
              <a:defRPr sz="3000">
                <a:uFill>
                  <a:solidFill>
                    <a:srgbClr val="000000"/>
                  </a:solidFill>
                </a:uFill>
                <a:latin typeface="Calibri"/>
                <a:ea typeface="Calibri"/>
                <a:cs typeface="Calibri"/>
                <a:sym typeface="Calibri"/>
              </a:defRPr>
            </a:lvl3pPr>
            <a:lvl4pPr marL="1645920" indent="-274320" defTabSz="65024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4pPr>
            <a:lvl5pPr marL="2103120" indent="-274320" defTabSz="65024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28" name="Shape 128"/>
          <p:cNvSpPr/>
          <p:nvPr>
            <p:ph type="sldNum" sz="quarter" idx="2"/>
          </p:nvPr>
        </p:nvSpPr>
        <p:spPr>
          <a:xfrm>
            <a:off x="12053255" y="9216672"/>
            <a:ext cx="301306" cy="324274"/>
          </a:xfrm>
          <a:prstGeom prst="rect">
            <a:avLst/>
          </a:prstGeom>
          <a:ln w="3175">
            <a:round/>
          </a:ln>
        </p:spPr>
        <p:txBody>
          <a:bodyPr lIns="54186" tIns="54186" rIns="54186" bIns="54186" anchor="ctr"/>
          <a:lstStyle>
            <a:lvl1pPr algn="r" defTabSz="650240">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p:spTree>
      <p:nvGrpSpPr>
        <p:cNvPr id="1" name=""/>
        <p:cNvGrpSpPr/>
        <p:nvPr/>
      </p:nvGrpSpPr>
      <p:grpSpPr>
        <a:xfrm>
          <a:off x="0" y="0"/>
          <a:ext cx="0" cy="0"/>
          <a:chOff x="0" y="0"/>
          <a:chExt cx="0" cy="0"/>
        </a:xfrm>
      </p:grpSpPr>
      <p:sp>
        <p:nvSpPr>
          <p:cNvPr id="135" name="Shape 135"/>
          <p:cNvSpPr/>
          <p:nvPr>
            <p:ph type="title"/>
          </p:nvPr>
        </p:nvSpPr>
        <p:spPr>
          <a:xfrm>
            <a:off x="975359" y="3029937"/>
            <a:ext cx="11054082" cy="2090703"/>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36" name="Shape 136"/>
          <p:cNvSpPr/>
          <p:nvPr>
            <p:ph type="body" sz="quarter" idx="1"/>
          </p:nvPr>
        </p:nvSpPr>
        <p:spPr>
          <a:xfrm>
            <a:off x="1950719" y="5527040"/>
            <a:ext cx="9103361" cy="2492587"/>
          </a:xfrm>
          <a:prstGeom prst="rect">
            <a:avLst/>
          </a:prstGeom>
          <a:ln>
            <a:round/>
          </a:ln>
        </p:spPr>
        <p:txBody>
          <a:bodyPr lIns="54186" tIns="54186" rIns="54186" bIns="54186" anchor="t">
            <a:noAutofit/>
          </a:bodyPr>
          <a:lstStyle>
            <a:lvl1pPr marL="0" indent="0" algn="ctr" defTabSz="650240">
              <a:spcBef>
                <a:spcPts val="1000"/>
              </a:spcBef>
              <a:buClr>
                <a:srgbClr val="9A9A9A"/>
              </a:buClr>
              <a:buSzTx/>
              <a:buNone/>
              <a:defRPr sz="4400">
                <a:solidFill>
                  <a:srgbClr val="9A9A9A"/>
                </a:solidFill>
                <a:uFill>
                  <a:solidFill>
                    <a:srgbClr val="9A9A9A"/>
                  </a:solidFill>
                </a:uFill>
                <a:latin typeface="Calibri"/>
                <a:ea typeface="Calibri"/>
                <a:cs typeface="Calibri"/>
                <a:sym typeface="Calibri"/>
              </a:defRPr>
            </a:lvl1pPr>
            <a:lvl2pPr marL="650240" indent="0" algn="ctr" defTabSz="650240">
              <a:spcBef>
                <a:spcPts val="900"/>
              </a:spcBef>
              <a:buClr>
                <a:srgbClr val="9A9A9A"/>
              </a:buClr>
              <a:buSzTx/>
              <a:buNone/>
              <a:defRPr sz="3800">
                <a:solidFill>
                  <a:srgbClr val="9A9A9A"/>
                </a:solidFill>
                <a:uFill>
                  <a:solidFill>
                    <a:srgbClr val="9A9A9A"/>
                  </a:solidFill>
                </a:uFill>
                <a:latin typeface="Calibri"/>
                <a:ea typeface="Calibri"/>
                <a:cs typeface="Calibri"/>
                <a:sym typeface="Calibri"/>
              </a:defRPr>
            </a:lvl2pPr>
            <a:lvl3pPr marL="1300480" indent="0" algn="ctr" defTabSz="650240">
              <a:spcBef>
                <a:spcPts val="800"/>
              </a:spcBef>
              <a:buClr>
                <a:srgbClr val="9A9A9A"/>
              </a:buClr>
              <a:buSzTx/>
              <a:buNone/>
              <a:defRPr sz="3400">
                <a:solidFill>
                  <a:srgbClr val="9A9A9A"/>
                </a:solidFill>
                <a:uFill>
                  <a:solidFill>
                    <a:srgbClr val="9A9A9A"/>
                  </a:solidFill>
                </a:uFill>
                <a:latin typeface="Calibri"/>
                <a:ea typeface="Calibri"/>
                <a:cs typeface="Calibri"/>
                <a:sym typeface="Calibri"/>
              </a:defRPr>
            </a:lvl3pPr>
            <a:lvl4pPr marL="195072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4pPr>
            <a:lvl5pPr marL="260096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37" name="Shape 137"/>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44" name="Shape 144"/>
          <p:cNvSpPr/>
          <p:nvPr>
            <p:ph type="title"/>
          </p:nvPr>
        </p:nvSpPr>
        <p:spPr>
          <a:xfrm>
            <a:off x="650239" y="390596"/>
            <a:ext cx="11704322" cy="1625601"/>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45" name="Shape 145"/>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65024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65024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65024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46" name="Shape 146"/>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155"/>
          <p:cNvSpPr/>
          <p:nvPr/>
        </p:nvSpPr>
        <p:spPr>
          <a:xfrm>
            <a:off x="785918" y="1932657"/>
            <a:ext cx="11432964" cy="326305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Leader’s Pack For </a:t>
            </a:r>
          </a:p>
          <a:p>
            <a:pPr defTabSz="457200">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Meeting Individuals </a:t>
            </a:r>
          </a:p>
          <a:p>
            <a:pPr defTabSz="457200">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When Taking Over A Team</a:t>
            </a:r>
            <a:endParaRPr i="1">
              <a:latin typeface="Verdana"/>
              <a:ea typeface="Verdana"/>
              <a:cs typeface="Verdana"/>
              <a:sym typeface="Verdana"/>
            </a:endParaR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6" name="Shape 176"/>
          <p:cNvSpPr/>
          <p:nvPr/>
        </p:nvSpPr>
        <p:spPr>
          <a:xfrm>
            <a:off x="722488" y="1454149"/>
            <a:ext cx="11559824" cy="7634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 believe the team’s top </a:t>
            </a:r>
            <a:endParaRPr i="1">
              <a:latin typeface="Verdana"/>
              <a:ea typeface="Verdana"/>
              <a:cs typeface="Verdana"/>
              <a:sym typeface="Verdana"/>
            </a:endParaR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three goals should be:</a:t>
            </a:r>
          </a:p>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To</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177" name="Shape 177"/>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Team’s Goals</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Shape 179"/>
          <p:cNvSpPr/>
          <p:nvPr/>
        </p:nvSpPr>
        <p:spPr>
          <a:xfrm>
            <a:off x="722488" y="1403349"/>
            <a:ext cx="11559824" cy="71467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2</a:t>
            </a:r>
            <a:r>
              <a:t>) To</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1" name="Shape 181"/>
          <p:cNvSpPr/>
          <p:nvPr/>
        </p:nvSpPr>
        <p:spPr>
          <a:xfrm>
            <a:off x="722488" y="1454149"/>
            <a:ext cx="11559824" cy="71467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3</a:t>
            </a:r>
            <a:r>
              <a:t>) To</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nvSpPr>
        <p:spPr>
          <a:xfrm>
            <a:off x="785918" y="1627857"/>
            <a:ext cx="11432964" cy="23765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My View Of The </a:t>
            </a:r>
            <a:endParaRPr i="1">
              <a:latin typeface="Verdana"/>
              <a:ea typeface="Verdana"/>
              <a:cs typeface="Verdana"/>
              <a:sym typeface="Verdana"/>
            </a:endParaR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Team’s Strategies</a:t>
            </a:r>
            <a:endParaRPr i="1">
              <a:latin typeface="Verdana"/>
              <a:ea typeface="Verdana"/>
              <a:cs typeface="Verdana"/>
              <a:sym typeface="Verdana"/>
            </a:endParaRPr>
          </a:p>
        </p:txBody>
      </p:sp>
      <p:sp>
        <p:nvSpPr>
          <p:cNvPr id="184" name="Shape 184"/>
          <p:cNvSpPr/>
          <p:nvPr/>
        </p:nvSpPr>
        <p:spPr>
          <a:xfrm>
            <a:off x="878073" y="5748443"/>
            <a:ext cx="11127541" cy="14401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following pages invite you to describe what you believe should be the team’s three key strategies for working towards achieving the goals.</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nvSpPr>
        <p:spPr>
          <a:xfrm>
            <a:off x="722488" y="1454149"/>
            <a:ext cx="11559824" cy="7634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 believe the team’s top three strategies </a:t>
            </a:r>
            <a:endParaRPr i="1">
              <a:latin typeface="Verdana"/>
              <a:ea typeface="Verdana"/>
              <a:cs typeface="Verdana"/>
              <a:sym typeface="Verdana"/>
            </a:endParaR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achieving the goals should be:</a:t>
            </a:r>
          </a:p>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To</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187" name="Shape 187"/>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Team’s Strategies</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nvSpPr>
        <p:spPr>
          <a:xfrm>
            <a:off x="722488" y="1454149"/>
            <a:ext cx="11559824" cy="71467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2</a:t>
            </a:r>
            <a:r>
              <a:t>) To</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nvSpPr>
        <p:spPr>
          <a:xfrm>
            <a:off x="722488" y="1454149"/>
            <a:ext cx="11559824" cy="71467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3</a:t>
            </a:r>
            <a:r>
              <a:t>) To</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nvSpPr>
        <p:spPr>
          <a:xfrm>
            <a:off x="785918" y="1627857"/>
            <a:ext cx="11432964" cy="23765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My View Of The </a:t>
            </a:r>
            <a:endParaRPr i="1">
              <a:latin typeface="Verdana"/>
              <a:ea typeface="Verdana"/>
              <a:cs typeface="Verdana"/>
              <a:sym typeface="Verdana"/>
            </a:endParaR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Team’s Challenges</a:t>
            </a:r>
            <a:endParaRPr i="1">
              <a:latin typeface="Verdana"/>
              <a:ea typeface="Verdana"/>
              <a:cs typeface="Verdana"/>
              <a:sym typeface="Verdana"/>
            </a:endParaRPr>
          </a:p>
        </p:txBody>
      </p:sp>
      <p:sp>
        <p:nvSpPr>
          <p:cNvPr id="194" name="Shape 194"/>
          <p:cNvSpPr/>
          <p:nvPr/>
        </p:nvSpPr>
        <p:spPr>
          <a:xfrm>
            <a:off x="878073" y="5748443"/>
            <a:ext cx="11127541" cy="14401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following pages invite you to describe what you believe are the team’s top three challenges and the specific things it can do to tackle these challenges successfully. </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nvSpPr>
        <p:spPr>
          <a:xfrm>
            <a:off x="722488" y="1454149"/>
            <a:ext cx="11559824" cy="7634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 believe the team’s top three challenges are:</a:t>
            </a:r>
          </a:p>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The specific things we can do to </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tackle this challenge successfully are:</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197" name="Shape 197"/>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Team’s Challenges</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nvSpPr>
        <p:spPr>
          <a:xfrm>
            <a:off x="722488" y="819394"/>
            <a:ext cx="11559824" cy="80915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2</a:t>
            </a:r>
            <a:r>
              <a:t>) </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The specific things we can do to </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tackle this challenge successfully are:</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nvSpPr>
        <p:spPr>
          <a:xfrm>
            <a:off x="722488" y="1454149"/>
            <a:ext cx="11559824" cy="81093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Imagine you are taking over a team and have already taken the following steps. </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will have done your research and know what must be done to lead the team to success.</a:t>
            </a: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will have made clear contracts with the key stakeholders - your employer and other key people - about the picture of success.</a:t>
            </a: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will have a clear mandate from these stakeholders to do whatever is necessary to guide the team to success.</a:t>
            </a: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will created a provisional picture of success. At the same time, however, you think it may be useful to have meetings with people in the team you are taking over.</a:t>
            </a:r>
          </a:p>
          <a:p>
            <a:pPr algn="l" defTabSz="457200">
              <a:buClr>
                <a:srgbClr val="000000"/>
              </a:buClr>
              <a:buFont typeface="Verdana"/>
              <a:defRPr sz="3000">
                <a:uFill>
                  <a:solidFill>
                    <a:srgbClr val="000000"/>
                  </a:solidFill>
                </a:uFill>
                <a:latin typeface="Verdana"/>
                <a:ea typeface="Verdana"/>
                <a:cs typeface="Verdana"/>
                <a:sym typeface="Verdana"/>
              </a:defRPr>
            </a:pPr>
          </a:p>
        </p:txBody>
      </p:sp>
      <p:sp>
        <p:nvSpPr>
          <p:cNvPr id="158" name="Shape 158"/>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Shape 201"/>
          <p:cNvSpPr/>
          <p:nvPr/>
        </p:nvSpPr>
        <p:spPr>
          <a:xfrm>
            <a:off x="722488" y="819394"/>
            <a:ext cx="11559824" cy="80915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3</a:t>
            </a:r>
            <a:r>
              <a:t>) </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The specific things we can do to </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tackle this challenge successfully are:</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nvSpPr>
        <p:spPr>
          <a:xfrm>
            <a:off x="785918" y="2355991"/>
            <a:ext cx="11432964" cy="178223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My Strengths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5" name="Shape 205"/>
          <p:cNvSpPr/>
          <p:nvPr/>
        </p:nvSpPr>
        <p:spPr>
          <a:xfrm>
            <a:off x="722488" y="1386416"/>
            <a:ext cx="11559824" cy="80611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47700">
              <a:lnSpc>
                <a:spcPct val="120000"/>
              </a:lnSpc>
              <a:buFont typeface="Verdana"/>
              <a:defRPr i="1" sz="2600">
                <a:uFill>
                  <a:solidFill>
                    <a:srgbClr val="000000"/>
                  </a:solidFill>
                </a:uFill>
                <a:latin typeface="Verdana"/>
                <a:ea typeface="Verdana"/>
                <a:cs typeface="Verdana"/>
                <a:sym typeface="Verdana"/>
              </a:defRPr>
            </a:pPr>
            <a:r>
              <a:t>This exercise invites you to describe your strengths. It invites you to do the following things. Try to be as honest as possible when doing the exercise.</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 Describe the deeply satisfying activities in which you deliver As.</a:t>
            </a:r>
          </a:p>
          <a:p>
            <a:pPr marL="452437" indent="-452437" algn="l" defTabSz="457200">
              <a:lnSpc>
                <a:spcPct val="120000"/>
              </a:lnSpc>
              <a:buClr>
                <a:srgbClr val="000000"/>
              </a:buClr>
              <a:buSzPct val="100000"/>
              <a:buFont typeface="Verdana"/>
              <a:buChar char="•"/>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These may be particular kinds of projects, tasks or other activities. Try to give concrete examples.</a:t>
            </a:r>
          </a:p>
          <a:p>
            <a:pPr marL="452437" indent="-452437" algn="l" defTabSz="457200">
              <a:lnSpc>
                <a:spcPct val="12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 Describe the activities in which you deliver Bs and Cs.</a:t>
            </a:r>
          </a:p>
          <a:p>
            <a:pPr marL="452437" indent="-45243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indent="40886"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B activities are probably those that you can do reasonably well.</a:t>
            </a:r>
            <a:endParaRPr i="1">
              <a:latin typeface="Verdana"/>
              <a:ea typeface="Verdana"/>
              <a:cs typeface="Verdana"/>
              <a:sym typeface="Verdana"/>
            </a:endParaRPr>
          </a:p>
          <a:p>
            <a:pPr indent="40886"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are not your As, however, or maybe they were once but now</a:t>
            </a:r>
            <a:endParaRPr i="1">
              <a:latin typeface="Verdana"/>
              <a:ea typeface="Verdana"/>
              <a:cs typeface="Verdana"/>
              <a:sym typeface="Verdana"/>
            </a:endParaRPr>
          </a:p>
          <a:p>
            <a:pPr indent="40886"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get bored doing them. </a:t>
            </a:r>
            <a:endParaRPr i="1">
              <a:latin typeface="Verdana"/>
              <a:ea typeface="Verdana"/>
              <a:cs typeface="Verdana"/>
              <a:sym typeface="Verdana"/>
            </a:endParaRPr>
          </a:p>
          <a:p>
            <a:pPr marL="452437" indent="-45243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0886"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C activities are those in which you have little aptitude or desire</a:t>
            </a:r>
            <a:endParaRPr i="1">
              <a:latin typeface="Verdana"/>
              <a:ea typeface="Verdana"/>
              <a:cs typeface="Verdana"/>
              <a:sym typeface="Verdana"/>
            </a:endParaRPr>
          </a:p>
          <a:p>
            <a:pPr indent="40886"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learn.</a:t>
            </a:r>
          </a:p>
        </p:txBody>
      </p:sp>
      <p:sp>
        <p:nvSpPr>
          <p:cNvPr id="206" name="Shape 206"/>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208"/>
          <p:cNvSpPr/>
          <p:nvPr/>
        </p:nvSpPr>
        <p:spPr>
          <a:xfrm>
            <a:off x="662803" y="1388533"/>
            <a:ext cx="11679194" cy="76191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The deeply satisfying activities, projects or other tasks in </a:t>
            </a:r>
            <a:endParaRPr i="1">
              <a:latin typeface="Verdana"/>
              <a:ea typeface="Verdana"/>
              <a:cs typeface="Verdana"/>
              <a:sym typeface="Verdana"/>
            </a:endParaR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which I deliver – or have the potential to deliver - As are:</a:t>
            </a:r>
          </a:p>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09" name="Shape 209"/>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A Strengths</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nvSpPr>
        <p:spPr>
          <a:xfrm>
            <a:off x="643753" y="632177"/>
            <a:ext cx="11717294" cy="76191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2</a:t>
            </a:r>
            <a:r>
              <a:t>)</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3" name="Shape 213"/>
          <p:cNvSpPr/>
          <p:nvPr/>
        </p:nvSpPr>
        <p:spPr>
          <a:xfrm>
            <a:off x="645869" y="632177"/>
            <a:ext cx="11713061" cy="76191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3</a:t>
            </a:r>
            <a:r>
              <a:t>)</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Shape 215"/>
          <p:cNvSpPr/>
          <p:nvPr/>
        </p:nvSpPr>
        <p:spPr>
          <a:xfrm>
            <a:off x="605084" y="1499164"/>
            <a:ext cx="11812694" cy="79654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Bs. The activities in which I deliver Bs are:</a:t>
            </a:r>
          </a:p>
          <a:p>
            <a:pPr defTabSz="650240">
              <a:buClr>
                <a:srgbClr val="000000"/>
              </a:buClr>
              <a:defRPr sz="2600">
                <a:uFill>
                  <a:solidFill>
                    <a:srgbClr val="000000"/>
                  </a:solidFill>
                </a:uFill>
                <a:latin typeface="Calibri"/>
                <a:ea typeface="Calibri"/>
                <a:cs typeface="Calibri"/>
                <a:sym typeface="Calibri"/>
              </a:defRPr>
            </a:pPr>
          </a:p>
          <a:p>
            <a:pPr defTabSz="650240">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a:t>
            </a:r>
            <a:r>
              <a:rPr i="1">
                <a:latin typeface="Verdana"/>
                <a:ea typeface="Verdana"/>
                <a:cs typeface="Verdana"/>
                <a:sym typeface="Verdana"/>
              </a:rPr>
              <a:t>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p>
        </p:txBody>
      </p:sp>
      <p:sp>
        <p:nvSpPr>
          <p:cNvPr id="216" name="Shape 216"/>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Bs</a:t>
            </a: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8" name="Shape 218"/>
          <p:cNvSpPr/>
          <p:nvPr/>
        </p:nvSpPr>
        <p:spPr>
          <a:xfrm>
            <a:off x="605084" y="1499164"/>
            <a:ext cx="11812694" cy="79654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Cs. The activities in which I deliver Cs are:</a:t>
            </a:r>
          </a:p>
          <a:p>
            <a:pPr defTabSz="650240">
              <a:buClr>
                <a:srgbClr val="000000"/>
              </a:buClr>
              <a:defRPr sz="2600">
                <a:uFill>
                  <a:solidFill>
                    <a:srgbClr val="000000"/>
                  </a:solidFill>
                </a:uFill>
                <a:latin typeface="Calibri"/>
                <a:ea typeface="Calibri"/>
                <a:cs typeface="Calibri"/>
                <a:sym typeface="Calibri"/>
              </a:defRPr>
            </a:pPr>
          </a:p>
          <a:p>
            <a:pPr defTabSz="650240">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p>
        </p:txBody>
      </p:sp>
      <p:sp>
        <p:nvSpPr>
          <p:cNvPr id="219" name="Shape 219"/>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Cs</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nvSpPr>
        <p:spPr>
          <a:xfrm>
            <a:off x="785918" y="1627857"/>
            <a:ext cx="11432964" cy="23765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My Best </a:t>
            </a:r>
            <a:endParaRPr i="1">
              <a:latin typeface="Verdana"/>
              <a:ea typeface="Verdana"/>
              <a:cs typeface="Verdana"/>
              <a:sym typeface="Verdana"/>
            </a:endParaR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Contribution</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3" name="Shape 223"/>
          <p:cNvSpPr/>
          <p:nvPr/>
        </p:nvSpPr>
        <p:spPr>
          <a:xfrm>
            <a:off x="722488" y="1911349"/>
            <a:ext cx="11559824" cy="68997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pages invite you to describe your potential best contribution. </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Start by bearing in mind the team’s goals. Try to link your strengths and best contribution to achieving these goals. </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possible, also outline the potential pluses and minuses of making this contribution.</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Again, we cannot guarantee that it will be possible for you to do all these things. But it would be useful to know what you believe would be your best contribution.</a:t>
            </a:r>
          </a:p>
        </p:txBody>
      </p:sp>
      <p:sp>
        <p:nvSpPr>
          <p:cNvPr id="224" name="Shape 224"/>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160"/>
          <p:cNvSpPr/>
          <p:nvPr/>
        </p:nvSpPr>
        <p:spPr>
          <a:xfrm>
            <a:off x="722488" y="810683"/>
            <a:ext cx="11559824" cy="68997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will obviously conduct these meetings in your own way. But here is one approach.</a:t>
            </a:r>
          </a:p>
          <a:p>
            <a:pPr algn="l" defTabSz="457200">
              <a:lnSpc>
                <a:spcPct val="120000"/>
              </a:lnSpc>
              <a:buClr>
                <a:srgbClr val="000000"/>
              </a:buClr>
              <a:defRPr sz="2600">
                <a:uFill>
                  <a:solidFill>
                    <a:srgbClr val="000000"/>
                  </a:solidFill>
                </a:uFill>
                <a:latin typeface="Calibri"/>
                <a:ea typeface="Calibri"/>
                <a:cs typeface="Calibri"/>
                <a:sym typeface="Calibri"/>
              </a:defRPr>
            </a:pPr>
            <a:r>
              <a:rPr i="1"/>
              <a:t> </a:t>
            </a: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Explain that before the sessions you would like each person to do some pre-work. Say that you obviously have a view of the team's goals, strategy and road to success. </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would, however, also like to get their in-put. </a:t>
            </a: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Invite each person to complete the following piece of work and send it to you before the session.</a:t>
            </a:r>
          </a:p>
          <a:p>
            <a:pPr algn="l" defTabSz="457200">
              <a:buClr>
                <a:srgbClr val="000000"/>
              </a:buClr>
              <a:buFont typeface="Verdana"/>
              <a:defRPr sz="30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6" name="Shape 226"/>
          <p:cNvSpPr/>
          <p:nvPr/>
        </p:nvSpPr>
        <p:spPr>
          <a:xfrm>
            <a:off x="662803" y="1388533"/>
            <a:ext cx="11679194" cy="8114812"/>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in the team’s goals and my strengths, </a:t>
            </a:r>
            <a:endParaRPr i="1">
              <a:latin typeface="Verdana"/>
              <a:ea typeface="Verdana"/>
              <a:cs typeface="Verdana"/>
              <a:sym typeface="Verdana"/>
            </a:endParaR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 believe my best contribution to the team </a:t>
            </a:r>
            <a:endParaRPr i="1">
              <a:latin typeface="Verdana"/>
              <a:ea typeface="Verdana"/>
              <a:cs typeface="Verdana"/>
              <a:sym typeface="Verdana"/>
            </a:endParaR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together with specific examples - would be</a:t>
            </a:r>
            <a:r>
              <a:t>:</a:t>
            </a:r>
          </a:p>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To</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27" name="Shape 227"/>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Best Contribution</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nvSpPr>
        <p:spPr>
          <a:xfrm>
            <a:off x="643753" y="632177"/>
            <a:ext cx="11717294" cy="80915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2</a:t>
            </a:r>
            <a:r>
              <a:t>) To</a:t>
            </a:r>
          </a:p>
          <a:p>
            <a:pPr marL="643467" indent="-643467"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1" name="Shape 231"/>
          <p:cNvSpPr/>
          <p:nvPr/>
        </p:nvSpPr>
        <p:spPr>
          <a:xfrm>
            <a:off x="645869" y="632177"/>
            <a:ext cx="11713061" cy="76191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defRPr sz="2600">
                <a:uFill>
                  <a:solidFill>
                    <a:srgbClr val="000000"/>
                  </a:solidFill>
                </a:uFill>
                <a:latin typeface="Calibri"/>
                <a:ea typeface="Calibri"/>
                <a:cs typeface="Calibri"/>
                <a:sym typeface="Calibri"/>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r>
              <a:t>3</a:t>
            </a:r>
            <a:r>
              <a:t>)</a:t>
            </a:r>
            <a:r>
              <a:t> To</a:t>
            </a: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3" name="Shape 233"/>
          <p:cNvSpPr/>
          <p:nvPr/>
        </p:nvSpPr>
        <p:spPr>
          <a:xfrm>
            <a:off x="662803" y="1388533"/>
            <a:ext cx="11679194" cy="772654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The pluses of making this contribution – </a:t>
            </a:r>
            <a:br>
              <a:rPr i="1">
                <a:latin typeface="Verdana"/>
                <a:ea typeface="Verdana"/>
                <a:cs typeface="Verdana"/>
                <a:sym typeface="Verdana"/>
              </a:rPr>
            </a:br>
            <a:r>
              <a:rPr i="1">
                <a:latin typeface="Verdana"/>
                <a:ea typeface="Verdana"/>
                <a:cs typeface="Verdana"/>
                <a:sym typeface="Verdana"/>
              </a:rPr>
              <a:t>for the team, customers and myself – would be</a:t>
            </a:r>
            <a:r>
              <a:rPr i="1"/>
              <a:t>:</a:t>
            </a:r>
          </a:p>
          <a:p>
            <a:pPr defTabSz="457200">
              <a:lnSpc>
                <a:spcPct val="120000"/>
              </a:lnSpc>
              <a:buClr>
                <a:srgbClr val="000000"/>
              </a:buClr>
              <a:defRPr sz="2600">
                <a:uFill>
                  <a:solidFill>
                    <a:srgbClr val="000000"/>
                  </a:solidFill>
                </a:uFill>
                <a:latin typeface="Calibri"/>
                <a:ea typeface="Calibri"/>
                <a:cs typeface="Calibri"/>
                <a:sym typeface="Calibri"/>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457200">
              <a:lnSpc>
                <a:spcPct val="120000"/>
              </a:lnSpc>
              <a:buClr>
                <a:srgbClr val="000000"/>
              </a:buClr>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457200">
              <a:lnSpc>
                <a:spcPct val="120000"/>
              </a:lnSpc>
              <a:buClr>
                <a:srgbClr val="000000"/>
              </a:buClr>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 </a:t>
            </a:r>
            <a:r>
              <a:rPr i="1">
                <a:latin typeface="Verdana"/>
                <a:ea typeface="Verdana"/>
                <a:cs typeface="Verdana"/>
                <a:sym typeface="Verdana"/>
              </a:rPr>
              <a:t>The potential minuses – </a:t>
            </a:r>
            <a:br>
              <a:rPr i="1">
                <a:latin typeface="Verdana"/>
                <a:ea typeface="Verdana"/>
                <a:cs typeface="Verdana"/>
                <a:sym typeface="Verdana"/>
              </a:rPr>
            </a:br>
            <a:r>
              <a:rPr i="1">
                <a:latin typeface="Verdana"/>
                <a:ea typeface="Verdana"/>
                <a:cs typeface="Verdana"/>
                <a:sym typeface="Verdana"/>
              </a:rPr>
              <a:t>or other implications – would be</a:t>
            </a:r>
            <a:r>
              <a:t>:</a:t>
            </a:r>
          </a:p>
          <a:p>
            <a:pPr defTabSz="457200">
              <a:lnSpc>
                <a:spcPct val="120000"/>
              </a:lnSpc>
              <a:buClr>
                <a:srgbClr val="000000"/>
              </a:buClr>
              <a:defRPr sz="2600">
                <a:uFill>
                  <a:solidFill>
                    <a:srgbClr val="000000"/>
                  </a:solidFill>
                </a:uFill>
                <a:latin typeface="Calibri"/>
                <a:ea typeface="Calibri"/>
                <a:cs typeface="Calibri"/>
                <a:sym typeface="Calibri"/>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234" name="Shape 234"/>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Pluses and Minuses</a:t>
            </a:r>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6" name="Shape 236"/>
          <p:cNvSpPr/>
          <p:nvPr/>
        </p:nvSpPr>
        <p:spPr>
          <a:xfrm>
            <a:off x="645869" y="784577"/>
            <a:ext cx="11713061" cy="77105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could do to build on the </a:t>
            </a:r>
            <a:endParaRPr i="1">
              <a:latin typeface="Verdana"/>
              <a:ea typeface="Verdana"/>
              <a:cs typeface="Verdana"/>
              <a:sym typeface="Verdana"/>
            </a:endParaR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and minimise the minuses would be:</a:t>
            </a:r>
          </a:p>
          <a:p>
            <a:pPr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457200">
              <a:lnSpc>
                <a:spcPct val="120000"/>
              </a:lnSpc>
              <a:buClr>
                <a:srgbClr val="000000"/>
              </a:buClr>
              <a:defRPr sz="2600">
                <a:uFill>
                  <a:solidFill>
                    <a:srgbClr val="000000"/>
                  </a:solidFill>
                </a:uFill>
                <a:latin typeface="Calibri"/>
                <a:ea typeface="Calibri"/>
                <a:cs typeface="Calibri"/>
                <a:sym typeface="Calibri"/>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defTabSz="457200">
              <a:lnSpc>
                <a:spcPct val="120000"/>
              </a:lnSpc>
              <a:buClr>
                <a:srgbClr val="000000"/>
              </a:buClr>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785918" y="1526257"/>
            <a:ext cx="11432964" cy="17822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Other Topics</a:t>
            </a:r>
            <a:endParaRPr i="1">
              <a:latin typeface="Verdana"/>
              <a:ea typeface="Verdana"/>
              <a:cs typeface="Verdana"/>
              <a:sym typeface="Verdana"/>
            </a:endParaRPr>
          </a:p>
        </p:txBody>
      </p:sp>
      <p:sp>
        <p:nvSpPr>
          <p:cNvPr id="239" name="Shape 239"/>
          <p:cNvSpPr/>
          <p:nvPr/>
        </p:nvSpPr>
        <p:spPr>
          <a:xfrm>
            <a:off x="809290" y="5205729"/>
            <a:ext cx="11386220" cy="9677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following page provides space for any other topics you would like to discuss at our meeting.</a:t>
            </a:r>
          </a:p>
        </p:txBody>
      </p:sp>
    </p:spTree>
  </p:cSld>
  <p:clrMapOvr>
    <a:masterClrMapping/>
  </p:clrMapOvr>
  <p:transition xmlns:p14="http://schemas.microsoft.com/office/powerpoint/2010/main" spd="med" advClick="1" p14:dur="1000"/>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1" name="Shape 241"/>
          <p:cNvSpPr/>
          <p:nvPr/>
        </p:nvSpPr>
        <p:spPr>
          <a:xfrm>
            <a:off x="605930" y="300284"/>
            <a:ext cx="11792940" cy="1022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other topics I would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like to explore are: </a:t>
            </a:r>
          </a:p>
        </p:txBody>
      </p:sp>
      <p:sp>
        <p:nvSpPr>
          <p:cNvPr id="242" name="Shape 242"/>
          <p:cNvSpPr/>
          <p:nvPr/>
        </p:nvSpPr>
        <p:spPr>
          <a:xfrm>
            <a:off x="556541" y="2873936"/>
            <a:ext cx="11891718" cy="52772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defRPr sz="2600">
                <a:uFill>
                  <a:solidFill>
                    <a:srgbClr val="000000"/>
                  </a:solidFill>
                </a:uFill>
                <a:latin typeface="Calibri"/>
                <a:ea typeface="Calibri"/>
                <a:cs typeface="Calibri"/>
                <a:sym typeface="Calibri"/>
              </a:defRPr>
            </a:p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i="1" sz="2600">
                <a:uFill>
                  <a:solidFill>
                    <a:srgbClr val="000000"/>
                  </a:solidFill>
                </a:uFill>
                <a:latin typeface="Verdana"/>
                <a:ea typeface="Verdana"/>
                <a:cs typeface="Verdana"/>
                <a:sym typeface="Verdana"/>
              </a:defRPr>
            </a:pPr>
          </a:p>
          <a:p>
            <a:pPr defTabSz="457200">
              <a:buClr>
                <a:srgbClr val="000000"/>
              </a:buClr>
              <a:defRPr sz="2600">
                <a:uFill>
                  <a:solidFill>
                    <a:srgbClr val="000000"/>
                  </a:solidFill>
                </a:uFill>
                <a:latin typeface="Calibri"/>
                <a:ea typeface="Calibri"/>
                <a:cs typeface="Calibri"/>
                <a:sym typeface="Calibri"/>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nvSpPr>
        <p:spPr>
          <a:xfrm>
            <a:off x="785918" y="1932657"/>
            <a:ext cx="11432964" cy="326305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Team Member’s </a:t>
            </a:r>
          </a:p>
          <a:p>
            <a:pPr defTabSz="457200">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Pre-Work Pack For </a:t>
            </a:r>
          </a:p>
          <a:p>
            <a:pPr defTabSz="457200">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One-To-One Session</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nvSpPr>
        <p:spPr>
          <a:xfrm>
            <a:off x="722488" y="1369483"/>
            <a:ext cx="11559824" cy="76039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Dear …</a:t>
            </a: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you know, I have recently taken over the leadership role in the team. </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Obviously I have some clear ideas about the team’s goals, strategy and road to success. But it is also important to get your input. So I would like to meet with you for a one-to-one session.</a:t>
            </a:r>
          </a:p>
          <a:p>
            <a:pPr algn="l" defTabSz="457200">
              <a:lnSpc>
                <a:spcPct val="12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this in mind, I would like you to do some pre-work before the session. You can send it to me ahead of the session. </a:t>
            </a: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We can then use it to focus on how we can work well together to achieve the team’s goals. </a:t>
            </a: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Here is an introduction to the exercises.</a:t>
            </a:r>
          </a:p>
        </p:txBody>
      </p:sp>
      <p:sp>
        <p:nvSpPr>
          <p:cNvPr id="165" name="Shape 165"/>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Shape 167"/>
          <p:cNvSpPr/>
          <p:nvPr/>
        </p:nvSpPr>
        <p:spPr>
          <a:xfrm>
            <a:off x="722488" y="810683"/>
            <a:ext cx="11559824" cy="7588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My view of the team’s goals</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what you believe should be the team’s goals for us to achieve success. Some goals are obviously given to us and are mandatory, but we would also like your views.</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My view of the team’s strategies</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what you believe should be the three key strategies the team should follow to achieve these goals.</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My view of the team’s challenges</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what you believe to be the team’s key challenges and how we can tackle these successfully.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nvSpPr>
        <p:spPr>
          <a:xfrm>
            <a:off x="722488" y="810683"/>
            <a:ext cx="11559824" cy="811322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My strengths</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activities in which you deliver As, Bs and Cs. We will aim to encourage you to build on your strengths and manage the consequences of any weaknesses.</a:t>
            </a: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p>
          <a:p>
            <a:pPr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My best contribution</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in mind the team’s goals and your strengths, describe what you believe would be your best contribution to achieving the team’s goals. </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obviously many things the team needs to deliver, so we cannot guarantee that it will be possible to completely create this role. But it is important for us to know what you believe would be your best contribution.</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nvSpPr>
        <p:spPr>
          <a:xfrm>
            <a:off x="722488" y="810683"/>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lnSpc>
                <a:spcPts val="35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a:t>
            </a:r>
            <a:r>
              <a:rPr i="1">
                <a:latin typeface="Verdana"/>
                <a:ea typeface="Verdana"/>
                <a:cs typeface="Verdana"/>
                <a:sym typeface="Verdana"/>
              </a:rPr>
              <a:t>here is also space for highlighting any other topics you would like to discuss in the one-to-one.</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pre-work will take some time. It invites you to focus on the team’s overall strategy, as well as your part. </a:t>
            </a: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set aside some time to do the exercises. You can send it to me ahead of the session and then we will explore it together.</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Shape 173"/>
          <p:cNvSpPr/>
          <p:nvPr/>
        </p:nvSpPr>
        <p:spPr>
          <a:xfrm>
            <a:off x="785918" y="1627857"/>
            <a:ext cx="11432964" cy="23765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My View Of The </a:t>
            </a:r>
            <a:endParaRPr i="1">
              <a:latin typeface="Verdana"/>
              <a:ea typeface="Verdana"/>
              <a:cs typeface="Verdana"/>
              <a:sym typeface="Verdana"/>
            </a:endParaRPr>
          </a:p>
          <a:p>
            <a:pPr defTabSz="457200">
              <a:lnSpc>
                <a:spcPct val="120000"/>
              </a:lnSpc>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Team’s Goals</a:t>
            </a:r>
            <a:endParaRPr i="1">
              <a:latin typeface="Verdana"/>
              <a:ea typeface="Verdana"/>
              <a:cs typeface="Verdana"/>
              <a:sym typeface="Verdana"/>
            </a:endParaRPr>
          </a:p>
        </p:txBody>
      </p:sp>
      <p:sp>
        <p:nvSpPr>
          <p:cNvPr id="174" name="Shape 174"/>
          <p:cNvSpPr/>
          <p:nvPr/>
        </p:nvSpPr>
        <p:spPr>
          <a:xfrm>
            <a:off x="878073" y="5276003"/>
            <a:ext cx="11127541" cy="23850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pages invite you to describe what you believe should be the team’s goals if we are to achieve success.</a:t>
            </a:r>
          </a:p>
          <a:p>
            <a:pPr algn="l" defTabSz="4572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mentioned, some goals will be given to us and are mandatory, but we would also like your views.</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