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p:nvPr>
            <p:ph type="sldImg"/>
          </p:nvPr>
        </p:nvSpPr>
        <p:spPr>
          <a:xfrm>
            <a:off x="1143000" y="685800"/>
            <a:ext cx="4572000" cy="3429000"/>
          </a:xfrm>
          <a:prstGeom prst="rect">
            <a:avLst/>
          </a:prstGeom>
        </p:spPr>
        <p:txBody>
          <a:bodyPr/>
          <a:lstStyle/>
          <a:p>
            <a:pPr/>
          </a:p>
        </p:txBody>
      </p:sp>
      <p:sp>
        <p:nvSpPr>
          <p:cNvPr id="135" name="Shape 13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17" name="Shape 117"/>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18" name="Shape 118"/>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26" name="Shape 126"/>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27" name="Shape 127"/>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nvSpPr>
        <p:spPr>
          <a:xfrm>
            <a:off x="647699" y="1397000"/>
            <a:ext cx="11709402" cy="29413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400">
                <a:uFill>
                  <a:solidFill>
                    <a:srgbClr val="000000"/>
                  </a:solidFill>
                </a:uFill>
                <a:latin typeface="Verdana"/>
                <a:ea typeface="Verdana"/>
                <a:cs typeface="Verdana"/>
                <a:sym typeface="Verdana"/>
              </a:defRPr>
            </a:pPr>
            <a:r>
              <a:t>The </a:t>
            </a:r>
          </a:p>
          <a:p>
            <a:pPr defTabSz="647700">
              <a:lnSpc>
                <a:spcPct val="120000"/>
              </a:lnSpc>
              <a:buClr>
                <a:srgbClr val="000000"/>
              </a:buClr>
              <a:buFont typeface="Verdana"/>
              <a:defRPr i="1" sz="3400">
                <a:uFill>
                  <a:solidFill>
                    <a:srgbClr val="000000"/>
                  </a:solidFill>
                </a:uFill>
                <a:latin typeface="Verdana"/>
                <a:ea typeface="Verdana"/>
                <a:cs typeface="Verdana"/>
                <a:sym typeface="Verdana"/>
              </a:defRPr>
            </a:pPr>
            <a:r>
              <a:t>Performance Management </a:t>
            </a:r>
          </a:p>
          <a:p>
            <a:pPr defTabSz="647700">
              <a:lnSpc>
                <a:spcPct val="120000"/>
              </a:lnSpc>
              <a:buClr>
                <a:srgbClr val="000000"/>
              </a:buClr>
              <a:buFont typeface="Verdana"/>
              <a:defRPr i="1" sz="3400">
                <a:uFill>
                  <a:solidFill>
                    <a:srgbClr val="000000"/>
                  </a:solidFill>
                </a:uFill>
                <a:latin typeface="Verdana"/>
                <a:ea typeface="Verdana"/>
                <a:cs typeface="Verdana"/>
                <a:sym typeface="Verdana"/>
              </a:defRPr>
            </a:pPr>
            <a:r>
              <a:t>Pack</a:t>
            </a:r>
          </a:p>
        </p:txBody>
      </p:sp>
      <p:sp>
        <p:nvSpPr>
          <p:cNvPr id="138" name="Shape 138"/>
          <p:cNvSpPr/>
          <p:nvPr/>
        </p:nvSpPr>
        <p:spPr>
          <a:xfrm>
            <a:off x="975122" y="6763075"/>
            <a:ext cx="11054556" cy="521956"/>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lnSpc>
                <a:spcPts val="3600"/>
              </a:lnSpc>
              <a:buFont typeface="Verdana"/>
              <a:defRPr i="1" sz="3000">
                <a:uFill>
                  <a:solidFill>
                    <a:srgbClr val="000000"/>
                  </a:solidFill>
                </a:uFill>
                <a:latin typeface="Verdana"/>
                <a:ea typeface="Verdana"/>
                <a:cs typeface="Verdana"/>
                <a:sym typeface="Verdana"/>
              </a:defRPr>
            </a:lvl1pPr>
          </a:lstStyle>
          <a:p>
            <a:pPr/>
            <a:r>
              <a:t>The Manager’s Materials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nvSpPr>
        <p:spPr>
          <a:xfrm>
            <a:off x="677291" y="798862"/>
            <a:ext cx="11650218" cy="8283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nvSpPr>
        <p:spPr>
          <a:xfrm>
            <a:off x="694225" y="723900"/>
            <a:ext cx="11899901" cy="83058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Bs. The specific activities in which I deliver Bs are: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nvSpPr>
        <p:spPr>
          <a:xfrm>
            <a:off x="694225" y="723900"/>
            <a:ext cx="11899901" cy="83058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t>C</a:t>
            </a:r>
            <a:r>
              <a:rPr i="1"/>
              <a:t>s. The specific activities in which I deliver Cs are: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Shape 167"/>
          <p:cNvSpPr/>
          <p:nvPr/>
        </p:nvSpPr>
        <p:spPr>
          <a:xfrm>
            <a:off x="647699" y="2057400"/>
            <a:ext cx="11709402" cy="282448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Best Contribution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Towards Achieving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The Picture Of Success</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nvSpPr>
        <p:spPr>
          <a:xfrm>
            <a:off x="552450" y="1632275"/>
            <a:ext cx="11899900" cy="68707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600"/>
              </a:lnSpc>
              <a:buFont typeface="Verdana"/>
              <a:defRPr sz="2600">
                <a:uFill>
                  <a:solidFill>
                    <a:srgbClr val="000000"/>
                  </a:solidFill>
                </a:uFill>
                <a:latin typeface="Verdana"/>
                <a:ea typeface="Verdana"/>
                <a:cs typeface="Verdana"/>
                <a:sym typeface="Verdana"/>
              </a:defRPr>
            </a:pPr>
            <a:r>
              <a:t>Bearing in mind the team’s picture of success and your strengths, this exercise invites you to describe the following things.</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 specific results you aim to deliver towards achieving the 			team’s picture of success.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These aims should be written in outcome terms - such as the specific results you will deliver - rather than as a list of activities.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 specific benefits - to the various stakeholders - of delivering 		these results.</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 specific things you will do to proactively update people about 		your progress towards achieving the results.</a:t>
            </a:r>
          </a:p>
        </p:txBody>
      </p:sp>
      <p:sp>
        <p:nvSpPr>
          <p:cNvPr id="170" name="Shape 170"/>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nvSpPr>
        <p:spPr>
          <a:xfrm>
            <a:off x="694225" y="544862"/>
            <a:ext cx="11899901"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 specific support you would like to help you to achieve the			results.</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 specific early successes you will aim to deliver.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sz="2600">
                <a:uFill>
                  <a:solidFill>
                    <a:srgbClr val="000000"/>
                  </a:solidFill>
                </a:uFill>
                <a:latin typeface="Verdana"/>
                <a:ea typeface="Verdana"/>
                <a:cs typeface="Verdana"/>
                <a:sym typeface="Verdana"/>
              </a:defRPr>
            </a:pPr>
            <a:r>
              <a:t>Complete these exercises up to and including the page Specific Early Successes and send these to your manager. You can then agree on your goals for the year.</a:t>
            </a:r>
          </a:p>
          <a:p>
            <a:pPr algn="l" defTabSz="647700">
              <a:lnSpc>
                <a:spcPts val="3600"/>
              </a:lnSpc>
              <a:buFont typeface="Verdana"/>
              <a:defRPr sz="2600">
                <a:uFill>
                  <a:solidFill>
                    <a:srgbClr val="000000"/>
                  </a:solidFill>
                </a:uFill>
                <a:latin typeface="Verdana"/>
                <a:ea typeface="Verdana"/>
                <a:cs typeface="Verdana"/>
                <a:sym typeface="Verdana"/>
              </a:defRPr>
            </a:pPr>
          </a:p>
          <a:p>
            <a:pPr algn="l" defTabSz="647700">
              <a:lnSpc>
                <a:spcPts val="3600"/>
              </a:lnSpc>
              <a:buFont typeface="Verdana"/>
              <a:defRPr sz="2600">
                <a:uFill>
                  <a:solidFill>
                    <a:srgbClr val="000000"/>
                  </a:solidFill>
                </a:uFill>
                <a:latin typeface="Verdana"/>
                <a:ea typeface="Verdana"/>
                <a:cs typeface="Verdana"/>
                <a:sym typeface="Verdana"/>
              </a:defRPr>
            </a:pPr>
            <a:r>
              <a:t>After the meeting you can then complete the section in which you write your agreed goals for the year.</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nvSpPr>
        <p:spPr>
          <a:xfrm>
            <a:off x="552450" y="1493129"/>
            <a:ext cx="11899900" cy="91980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500"/>
              </a:lnSpc>
              <a:buFont typeface="Verdana"/>
              <a:defRPr i="1" sz="2600">
                <a:uFill>
                  <a:solidFill>
                    <a:srgbClr val="000000"/>
                  </a:solidFill>
                </a:uFill>
                <a:latin typeface="Verdana"/>
                <a:ea typeface="Verdana"/>
                <a:cs typeface="Verdana"/>
                <a:sym typeface="Verdana"/>
              </a:defRPr>
            </a:pPr>
            <a:r>
              <a:t>We aim to build a strengths based team and co-ordinate these strengths to reach the goal.</a:t>
            </a:r>
          </a:p>
          <a:p>
            <a:pPr algn="l" defTabSz="647700">
              <a:lnSpc>
                <a:spcPts val="3500"/>
              </a:lnSpc>
              <a:buFont typeface="Verdana"/>
              <a:defRPr i="1" sz="2600">
                <a:uFill>
                  <a:solidFill>
                    <a:srgbClr val="000000"/>
                  </a:solidFill>
                </a:uFill>
                <a:latin typeface="Verdana"/>
                <a:ea typeface="Verdana"/>
                <a:cs typeface="Verdana"/>
                <a:sym typeface="Verdana"/>
              </a:defRPr>
            </a:pPr>
          </a:p>
          <a:p>
            <a:pPr algn="l" defTabSz="647700">
              <a:lnSpc>
                <a:spcPts val="3500"/>
              </a:lnSpc>
              <a:buFont typeface="Verdana"/>
              <a:defRPr i="1" sz="2600">
                <a:uFill>
                  <a:solidFill>
                    <a:srgbClr val="000000"/>
                  </a:solidFill>
                </a:uFill>
                <a:latin typeface="Verdana"/>
                <a:ea typeface="Verdana"/>
                <a:cs typeface="Verdana"/>
                <a:sym typeface="Verdana"/>
              </a:defRPr>
            </a:pPr>
            <a:r>
              <a:t>We must, however, deliver the Scorecard. These are the mandatory things the team must deliver. This will sometimes mean everybody getting involved in doing great work and helping to do the other tasks. </a:t>
            </a:r>
          </a:p>
          <a:p>
            <a:pPr algn="l" defTabSz="647700">
              <a:lnSpc>
                <a:spcPts val="3500"/>
              </a:lnSpc>
              <a:buFont typeface="Verdana"/>
              <a:defRPr i="1" sz="2600">
                <a:uFill>
                  <a:solidFill>
                    <a:srgbClr val="000000"/>
                  </a:solidFill>
                </a:uFill>
                <a:latin typeface="Verdana"/>
                <a:ea typeface="Verdana"/>
                <a:cs typeface="Verdana"/>
                <a:sym typeface="Verdana"/>
              </a:defRPr>
            </a:pPr>
          </a:p>
          <a:p>
            <a:pPr algn="l" defTabSz="647700">
              <a:lnSpc>
                <a:spcPts val="3500"/>
              </a:lnSpc>
              <a:buFont typeface="Verdana"/>
              <a:defRPr i="1" sz="2600">
                <a:uFill>
                  <a:solidFill>
                    <a:srgbClr val="000000"/>
                  </a:solidFill>
                </a:uFill>
                <a:latin typeface="Verdana"/>
                <a:ea typeface="Verdana"/>
                <a:cs typeface="Verdana"/>
                <a:sym typeface="Verdana"/>
              </a:defRPr>
            </a:pPr>
            <a:r>
              <a:t>We want to encourage you to build on your strengths, because you are then more likely to do great work. At the same time, however, it is your responsibility to manage the consequences of any weaknesses.</a:t>
            </a:r>
          </a:p>
          <a:p>
            <a:pPr algn="l" defTabSz="647700">
              <a:lnSpc>
                <a:spcPts val="3500"/>
              </a:lnSpc>
              <a:buFont typeface="Verdana"/>
              <a:defRPr i="1" sz="2600">
                <a:uFill>
                  <a:solidFill>
                    <a:srgbClr val="000000"/>
                  </a:solidFill>
                </a:uFill>
                <a:latin typeface="Verdana"/>
                <a:ea typeface="Verdana"/>
                <a:cs typeface="Verdana"/>
                <a:sym typeface="Verdana"/>
              </a:defRPr>
            </a:pPr>
          </a:p>
          <a:p>
            <a:pPr algn="l" defTabSz="647700">
              <a:lnSpc>
                <a:spcPts val="3500"/>
              </a:lnSpc>
              <a:buFont typeface="Verdana"/>
              <a:defRPr i="1" sz="2600">
                <a:uFill>
                  <a:solidFill>
                    <a:srgbClr val="000000"/>
                  </a:solidFill>
                </a:uFill>
                <a:latin typeface="Verdana"/>
                <a:ea typeface="Verdana"/>
                <a:cs typeface="Verdana"/>
                <a:sym typeface="Verdana"/>
              </a:defRPr>
            </a:pPr>
            <a:r>
              <a:t>We want to manage by outcomes, rather than by tasks. Once the outcomes are agreed, we ask you to be accountable for delivering the goods. How you achieve this - providing your follow the organisation’s agreed principles - is up to you and your team. </a:t>
            </a:r>
          </a:p>
          <a:p>
            <a:pPr algn="l" defTabSz="647700">
              <a:lnSpc>
                <a:spcPts val="3500"/>
              </a:lnSpc>
              <a:buFont typeface="Verdana"/>
              <a:defRPr i="1" sz="2600">
                <a:uFill>
                  <a:solidFill>
                    <a:srgbClr val="000000"/>
                  </a:solidFill>
                </a:uFill>
                <a:latin typeface="Verdana"/>
                <a:ea typeface="Verdana"/>
                <a:cs typeface="Verdana"/>
                <a:sym typeface="Verdana"/>
              </a:defRPr>
            </a:pPr>
          </a:p>
          <a:p>
            <a:pPr algn="l" defTabSz="647700">
              <a:lnSpc>
                <a:spcPts val="3500"/>
              </a:lnSpc>
              <a:buFont typeface="Verdana"/>
              <a:defRPr i="1" sz="2600">
                <a:uFill>
                  <a:solidFill>
                    <a:srgbClr val="000000"/>
                  </a:solidFill>
                </a:uFill>
                <a:latin typeface="Verdana"/>
                <a:ea typeface="Verdana"/>
                <a:cs typeface="Verdana"/>
                <a:sym typeface="Verdana"/>
              </a:defRPr>
            </a:pPr>
            <a:r>
              <a:t>Here are the exercises.</a:t>
            </a:r>
          </a:p>
        </p:txBody>
      </p:sp>
      <p:sp>
        <p:nvSpPr>
          <p:cNvPr id="175" name="Shape 175"/>
          <p:cNvSpPr/>
          <p:nvPr/>
        </p:nvSpPr>
        <p:spPr>
          <a:xfrm>
            <a:off x="647699" y="313266"/>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Some Background</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nvSpPr>
        <p:spPr>
          <a:xfrm>
            <a:off x="552450" y="14592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Bearing in mind the picture of success and </a:t>
            </a:r>
            <a:endParaRPr i="1"/>
          </a:p>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my strengths, the specific results I want to </a:t>
            </a:r>
            <a:br>
              <a:rPr i="1"/>
            </a:br>
            <a:r>
              <a:rPr i="1"/>
              <a:t>deliver towards achieving the team’s goals are: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
        <p:nvSpPr>
          <p:cNvPr id="178" name="Shape 178"/>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Specific Contribution</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552450" y="6464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Shape 182"/>
          <p:cNvSpPr/>
          <p:nvPr/>
        </p:nvSpPr>
        <p:spPr>
          <a:xfrm>
            <a:off x="552450" y="6464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nvSpPr>
        <p:spPr>
          <a:xfrm>
            <a:off x="552450" y="1462941"/>
            <a:ext cx="11899900" cy="783209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This pack provides a framework you can use to run a performance management session. The aims of the sessions are: </a:t>
            </a:r>
          </a:p>
          <a:p>
            <a:pPr marR="457200" algn="l" defTabSz="457200">
              <a:lnSpc>
                <a:spcPct val="110000"/>
              </a:lnSpc>
              <a:defRPr i="1" sz="2600">
                <a:latin typeface="Verdana"/>
                <a:ea typeface="Verdana"/>
                <a:cs typeface="Verdana"/>
                <a:sym typeface="Verdana"/>
              </a:defRPr>
            </a:pPr>
          </a:p>
          <a:p>
            <a:pPr marL="474980" marR="457200" indent="-474980" algn="l" defTabSz="457200">
              <a:lnSpc>
                <a:spcPct val="110000"/>
              </a:lnSpc>
              <a:defRPr i="1" sz="2600">
                <a:latin typeface="Verdana"/>
                <a:ea typeface="Verdana"/>
                <a:cs typeface="Verdana"/>
                <a:sym typeface="Verdana"/>
              </a:defRPr>
            </a:pPr>
            <a:r>
              <a:t>To clarify the person’s strengths - the activities in which they</a:t>
            </a:r>
          </a:p>
          <a:p>
            <a:pPr marL="474980" marR="457200" indent="-474980" algn="l" defTabSz="457200">
              <a:lnSpc>
                <a:spcPct val="110000"/>
              </a:lnSpc>
              <a:defRPr i="1" sz="2600">
                <a:latin typeface="Verdana"/>
                <a:ea typeface="Verdana"/>
                <a:cs typeface="Verdana"/>
                <a:sym typeface="Verdana"/>
              </a:defRPr>
            </a:pPr>
            <a:r>
              <a:t>deliver As, as well as where they deliver Bs and Cs - and their</a:t>
            </a:r>
          </a:p>
          <a:p>
            <a:pPr marL="474980" marR="457200" indent="-474980" algn="l" defTabSz="457200">
              <a:lnSpc>
                <a:spcPct val="110000"/>
              </a:lnSpc>
              <a:defRPr i="1" sz="2600">
                <a:latin typeface="Verdana"/>
                <a:ea typeface="Verdana"/>
                <a:cs typeface="Verdana"/>
                <a:sym typeface="Verdana"/>
              </a:defRPr>
            </a:pPr>
            <a:r>
              <a:t>agreed contribution to the organisation.</a:t>
            </a:r>
          </a:p>
          <a:p>
            <a:pPr marL="228600" marR="457200" algn="l" defTabSz="457200">
              <a:lnSpc>
                <a:spcPct val="110000"/>
              </a:lnSpc>
              <a:defRPr i="1" sz="2600">
                <a:latin typeface="Verdana"/>
                <a:ea typeface="Verdana"/>
                <a:cs typeface="Verdana"/>
                <a:sym typeface="Verdana"/>
              </a:defRPr>
            </a:pPr>
          </a:p>
          <a:p>
            <a:pPr marL="474980" marR="457200" indent="-474980" algn="l" defTabSz="457200">
              <a:lnSpc>
                <a:spcPct val="110000"/>
              </a:lnSpc>
              <a:defRPr i="1" sz="2600">
                <a:latin typeface="Verdana"/>
                <a:ea typeface="Verdana"/>
                <a:cs typeface="Verdana"/>
                <a:sym typeface="Verdana"/>
              </a:defRPr>
            </a:pPr>
            <a:r>
              <a:t>To review their present performance and to what extent they have</a:t>
            </a:r>
          </a:p>
          <a:p>
            <a:pPr marL="474980" marR="457200" indent="-474980" algn="l" defTabSz="457200">
              <a:lnSpc>
                <a:spcPct val="110000"/>
              </a:lnSpc>
              <a:defRPr i="1" sz="2600">
                <a:latin typeface="Verdana"/>
                <a:ea typeface="Verdana"/>
                <a:cs typeface="Verdana"/>
                <a:sym typeface="Verdana"/>
              </a:defRPr>
            </a:pPr>
            <a:r>
              <a:t>achieved their previously agreed goals. </a:t>
            </a:r>
          </a:p>
          <a:p>
            <a:pPr marL="457200" marR="457200" indent="-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To make clear contracts about their future goals and the support they need to achieve these agreed goals. </a:t>
            </a:r>
          </a:p>
          <a:p>
            <a:pPr marL="228600" marR="457200" algn="l" defTabSz="457200">
              <a:lnSpc>
                <a:spcPct val="110000"/>
              </a:lnSpc>
              <a:defRPr sz="2600">
                <a:latin typeface="Verdana"/>
                <a:ea typeface="Verdana"/>
                <a:cs typeface="Verdana"/>
                <a:sym typeface="Verdana"/>
              </a:defRPr>
            </a:pPr>
          </a:p>
          <a:p>
            <a:pPr marL="17779" marR="457200" indent="-17779" algn="l" defTabSz="457200">
              <a:lnSpc>
                <a:spcPct val="110000"/>
              </a:lnSpc>
              <a:defRPr sz="2600">
                <a:latin typeface="Verdana"/>
                <a:ea typeface="Verdana"/>
                <a:cs typeface="Verdana"/>
                <a:sym typeface="Verdana"/>
              </a:defRPr>
            </a:pPr>
            <a:r>
              <a:t>Taking these steps will provide the opportunity for real dialogue and a reality check. It will also enable the person to make their best contribution to the organisation. This pack is made up of the following sections.</a:t>
            </a:r>
          </a:p>
        </p:txBody>
      </p:sp>
      <p:sp>
        <p:nvSpPr>
          <p:cNvPr id="141" name="Shape 141"/>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nvSpPr>
        <p:spPr>
          <a:xfrm>
            <a:off x="609558" y="1408462"/>
            <a:ext cx="11785684"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The specific benefits of making this contribution - for the team, customers, colleagues and other stakeholders - will be: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185" name="Shape 185"/>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Benefits</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nvSpPr>
        <p:spPr>
          <a:xfrm>
            <a:off x="611716" y="1641160"/>
            <a:ext cx="11781368" cy="7572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will do to proactively keep people informed </a:t>
            </a:r>
            <a:endParaRPr i="1">
              <a:latin typeface="Verdana"/>
              <a:ea typeface="Verdana"/>
              <a:cs typeface="Verdana"/>
              <a:sym typeface="Verdana"/>
            </a:endParaRPr>
          </a:p>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about the progress towards delivering the results will be:</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188" name="Shape 188"/>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Updates</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nvSpPr>
        <p:spPr>
          <a:xfrm>
            <a:off x="586581" y="1675028"/>
            <a:ext cx="11709402" cy="7572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support I would like to help me to achieve the </a:t>
            </a:r>
            <a:br>
              <a:rPr i="1">
                <a:latin typeface="Verdana"/>
                <a:ea typeface="Verdana"/>
                <a:cs typeface="Verdana"/>
                <a:sym typeface="Verdana"/>
              </a:rPr>
            </a:br>
            <a:r>
              <a:rPr i="1">
                <a:latin typeface="Verdana"/>
                <a:ea typeface="Verdana"/>
                <a:cs typeface="Verdana"/>
                <a:sym typeface="Verdana"/>
              </a:rPr>
              <a:t>goals, plus the support I will give to other people, is:</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191" name="Shape 191"/>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Support</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nvSpPr>
        <p:spPr>
          <a:xfrm>
            <a:off x="619480" y="1658094"/>
            <a:ext cx="11765840" cy="71787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early successes I will aim to deliver will be:</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194" name="Shape 194"/>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Early Successes</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nvSpPr>
        <p:spPr>
          <a:xfrm>
            <a:off x="647699" y="1871133"/>
            <a:ext cx="11709402" cy="22301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Agreed Goals</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nvSpPr>
        <p:spPr>
          <a:xfrm>
            <a:off x="552450" y="2021741"/>
            <a:ext cx="11899900" cy="609981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After clarifying your strengths you will then meet with your manager and agree on your goals.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When doing this, it is important to bear in mind the team’s picture of success and your strengths. You will then agree with your manager on your contribution towards achieving this picture of success.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Try to write your goals in outcome terms. Describe the actual things you will deliver, rather than a set of activities.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You can then keep referring back to these goals when having ongoing meetings with your manager.</a:t>
            </a:r>
          </a:p>
        </p:txBody>
      </p:sp>
      <p:sp>
        <p:nvSpPr>
          <p:cNvPr id="199" name="Shape 199"/>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nvSpPr>
        <p:spPr>
          <a:xfrm>
            <a:off x="552450" y="2153529"/>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
        <p:nvSpPr>
          <p:cNvPr id="202" name="Shape 202"/>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After meeting with my manager, the agreed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specific results that I will aim to deliver are:</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nvSpPr>
        <p:spPr>
          <a:xfrm>
            <a:off x="552450" y="8496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nvSpPr>
        <p:spPr>
          <a:xfrm>
            <a:off x="552450" y="8496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08"/>
          <p:cNvSpPr/>
          <p:nvPr/>
        </p:nvSpPr>
        <p:spPr>
          <a:xfrm>
            <a:off x="647699" y="1871133"/>
            <a:ext cx="11709402" cy="22301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Progress Reports</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nvSpPr>
        <p:spPr>
          <a:xfrm>
            <a:off x="552450" y="514675"/>
            <a:ext cx="11899900" cy="956437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defTabSz="457200">
              <a:lnSpc>
                <a:spcPct val="110000"/>
              </a:lnSpc>
              <a:defRPr i="1" sz="2600">
                <a:latin typeface="Verdana"/>
                <a:ea typeface="Verdana"/>
                <a:cs typeface="Verdana"/>
                <a:sym typeface="Verdana"/>
              </a:defRPr>
            </a:pPr>
            <a:r>
              <a:t>The Performance Management Pack </a:t>
            </a:r>
          </a:p>
          <a:p>
            <a:pPr marR="457200" defTabSz="457200">
              <a:lnSpc>
                <a:spcPct val="110000"/>
              </a:lnSpc>
              <a:defRPr i="1" sz="2600">
                <a:latin typeface="Verdana"/>
                <a:ea typeface="Verdana"/>
                <a:cs typeface="Verdana"/>
                <a:sym typeface="Verdana"/>
              </a:defRPr>
            </a:pPr>
            <a:r>
              <a:t>- The Team Member’s Materials</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These are the materials that will be sent out to the person to fill-in and return before the session.</a:t>
            </a:r>
          </a:p>
          <a:p>
            <a:pPr marR="457200" algn="l" defTabSz="457200">
              <a:lnSpc>
                <a:spcPct val="110000"/>
              </a:lnSpc>
              <a:defRPr sz="2600">
                <a:latin typeface="Verdana"/>
                <a:ea typeface="Verdana"/>
                <a:cs typeface="Verdana"/>
                <a:sym typeface="Verdana"/>
              </a:defRPr>
            </a:pPr>
          </a:p>
          <a:p>
            <a:pPr marR="457200" defTabSz="457200">
              <a:lnSpc>
                <a:spcPct val="110000"/>
              </a:lnSpc>
              <a:defRPr i="1" sz="2600">
                <a:latin typeface="Verdana"/>
                <a:ea typeface="Verdana"/>
                <a:cs typeface="Verdana"/>
                <a:sym typeface="Verdana"/>
              </a:defRPr>
            </a:pPr>
            <a:r>
              <a:t>The Performance Management Session</a:t>
            </a:r>
          </a:p>
          <a:p>
            <a:pPr marR="457200" defTabSz="457200">
              <a:lnSpc>
                <a:spcPct val="110000"/>
              </a:lnSpc>
              <a:defRPr i="1" sz="2600">
                <a:latin typeface="Verdana"/>
                <a:ea typeface="Verdana"/>
                <a:cs typeface="Verdana"/>
                <a:sym typeface="Verdana"/>
              </a:defRPr>
            </a:pPr>
            <a:r>
              <a:t> – The Manager’s Road Map</a:t>
            </a:r>
          </a:p>
          <a:p>
            <a:pPr marL="457200" marR="457200" indent="-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This provides a road map you can follow before, during and after the session.</a:t>
            </a:r>
          </a:p>
          <a:p>
            <a:pPr marR="457200" algn="l" defTabSz="457200">
              <a:lnSpc>
                <a:spcPct val="110000"/>
              </a:lnSpc>
              <a:defRPr sz="2600">
                <a:latin typeface="Verdana"/>
                <a:ea typeface="Verdana"/>
                <a:cs typeface="Verdana"/>
                <a:sym typeface="Verdana"/>
              </a:defRPr>
            </a:pPr>
          </a:p>
          <a:p>
            <a:pPr marL="457200" marR="457200" indent="-457200" defTabSz="457200">
              <a:lnSpc>
                <a:spcPct val="110000"/>
              </a:lnSpc>
              <a:defRPr i="1" sz="2600">
                <a:latin typeface="Verdana"/>
                <a:ea typeface="Verdana"/>
                <a:cs typeface="Verdana"/>
                <a:sym typeface="Verdana"/>
              </a:defRPr>
            </a:pPr>
            <a:r>
              <a:t>The Performance Improvement Pack</a:t>
            </a:r>
          </a:p>
          <a:p>
            <a:pPr marL="457200" marR="457200" indent="-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This provides a framework you can use in the case of there being difficulties with a person’s performance.</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Finally, it is important to use these materials as a framework, Please take the ideas and use them to continue to help people to make their best contribution to the business.</a:t>
            </a:r>
          </a:p>
          <a:p>
            <a:pPr marL="17779" marR="457200" indent="-17779" algn="l" defTabSz="457200">
              <a:lnSpc>
                <a:spcPct val="110000"/>
              </a:lnSpc>
              <a:defRPr sz="26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0" name="Shape 210"/>
          <p:cNvSpPr/>
          <p:nvPr/>
        </p:nvSpPr>
        <p:spPr>
          <a:xfrm>
            <a:off x="552450" y="2021741"/>
            <a:ext cx="11899900" cy="739902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This section provides a framework you can use for meeting regularly with your manager.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Bearing in mind the results you aim to deliver, it invites you to do the following things.</a:t>
            </a:r>
          </a:p>
          <a:p>
            <a:pPr marR="457200" algn="l" defTabSz="457200">
              <a:lnSpc>
                <a:spcPct val="110000"/>
              </a:lnSpc>
              <a:defRPr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the specific outcomes you have agreed to deliver.</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the specific things you have delivered in the past month (or other time frame).</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the specific things you aim to deliver in the next month (or other time frame).</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any other things you would like to discuss in the meeting with your manager.</a:t>
            </a:r>
          </a:p>
        </p:txBody>
      </p:sp>
      <p:sp>
        <p:nvSpPr>
          <p:cNvPr id="211" name="Shape 211"/>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3" name="Shape 213"/>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outcomes -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results - I aim to deliver by …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214" name="Shape 214"/>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Goals</a:t>
            </a:r>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Shape 216"/>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I have delivered in the past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have been: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217" name="Shape 217"/>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Past Month</a:t>
            </a: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Shape 219"/>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I aim to deliver in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220" name="Shape 220"/>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Next Month</a:t>
            </a: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2" name="Shape 222"/>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other things I would like to discuss - such as any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challenges I face, my plans for tackling these, any support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I need and any other topics I would like to explore - are :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p:txBody>
      </p:sp>
      <p:sp>
        <p:nvSpPr>
          <p:cNvPr id="223" name="Shape 223"/>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Summary</a:t>
            </a: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Shape 225"/>
          <p:cNvSpPr/>
          <p:nvPr/>
        </p:nvSpPr>
        <p:spPr>
          <a:xfrm>
            <a:off x="647699" y="1871133"/>
            <a:ext cx="11709402" cy="282448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Performance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Review</a:t>
            </a: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227"/>
          <p:cNvSpPr/>
          <p:nvPr/>
        </p:nvSpPr>
        <p:spPr>
          <a:xfrm>
            <a:off x="552450" y="1017693"/>
            <a:ext cx="11899900"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This section provides a framework you can use to assess your own performance. It invites you to do the following things.</a:t>
            </a:r>
          </a:p>
          <a:p>
            <a:pPr marR="457200" algn="l" defTabSz="457200">
              <a:lnSpc>
                <a:spcPct val="110000"/>
              </a:lnSpc>
              <a:defRPr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each of the specific agreed goals you aimed to achieve.</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the rating you would give yourself in terms of achieving each of these specific goals. Do this on a scale 0-10.</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the specific things you believe you are doing well - or have done well - and how you can build on these things. </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Describe the specific things you believe you can do better and how. </a:t>
            </a:r>
          </a:p>
          <a:p>
            <a:pPr marR="457200" algn="l" defTabSz="457200">
              <a:lnSpc>
                <a:spcPct val="110000"/>
              </a:lnSpc>
              <a:defRPr i="1"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You can send this part of the review to your manager before meeting with them. This will provide some material that you can discuss during the meeting.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After the meeting you can then do an exercise where you describe your future agreed goals. We will give more explanation about this later in the materials.  </a:t>
            </a:r>
          </a:p>
        </p:txBody>
      </p:sp>
      <p:sp>
        <p:nvSpPr>
          <p:cNvPr id="228" name="Shape 228"/>
          <p:cNvSpPr/>
          <p:nvPr/>
        </p:nvSpPr>
        <p:spPr>
          <a:xfrm>
            <a:off x="647699" y="2285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0" name="Shape 230"/>
          <p:cNvSpPr/>
          <p:nvPr/>
        </p:nvSpPr>
        <p:spPr>
          <a:xfrm>
            <a:off x="552450" y="1747129"/>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The rating I would give myself in terms of </a:t>
            </a: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achieving this goal - on a scale 0-10 - would be: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____ / 10</a:t>
            </a:r>
          </a:p>
        </p:txBody>
      </p:sp>
      <p:sp>
        <p:nvSpPr>
          <p:cNvPr id="231" name="Shape 231"/>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Agreed Goals Were The Following</a:t>
            </a:r>
          </a:p>
        </p:txBody>
      </p:sp>
    </p:spTree>
  </p:cSld>
  <p:clrMapOvr>
    <a:masterClrMapping/>
  </p:clrMapOvr>
  <p:transition xmlns:p14="http://schemas.microsoft.com/office/powerpoint/2010/main" spd="med" advClick="1" p14:dur="1000"/>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3" name="Shape 233"/>
          <p:cNvSpPr/>
          <p:nvPr/>
        </p:nvSpPr>
        <p:spPr>
          <a:xfrm>
            <a:off x="552450" y="1018995"/>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The rating I would give myself in terms of </a:t>
            </a: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achieving this goal - on a scale 0-10 - would be: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____ / 10</a:t>
            </a:r>
          </a:p>
        </p:txBody>
      </p:sp>
    </p:spTree>
  </p:cSld>
  <p:clrMapOvr>
    <a:masterClrMapping/>
  </p:clrMapOvr>
  <p:transition xmlns:p14="http://schemas.microsoft.com/office/powerpoint/2010/main" spd="med" advClick="1" p14:dur="1000"/>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nvSpPr>
        <p:spPr>
          <a:xfrm>
            <a:off x="552450" y="1018995"/>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The rating I would give myself in terms of </a:t>
            </a: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achieving this goal - on a scale 0-10 - would be: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600">
                <a:uFill>
                  <a:solidFill>
                    <a:srgbClr val="000000"/>
                  </a:solidFill>
                </a:uFill>
                <a:latin typeface="Verdana"/>
                <a:ea typeface="Verdana"/>
                <a:cs typeface="Verdana"/>
                <a:sym typeface="Verdana"/>
              </a:defRPr>
            </a:pPr>
            <a:r>
              <a:t>____ / 10</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nvSpPr>
        <p:spPr>
          <a:xfrm>
            <a:off x="647699" y="1143000"/>
            <a:ext cx="11709402" cy="29413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400">
                <a:uFill>
                  <a:solidFill>
                    <a:srgbClr val="000000"/>
                  </a:solidFill>
                </a:uFill>
                <a:latin typeface="Verdana"/>
                <a:ea typeface="Verdana"/>
                <a:cs typeface="Verdana"/>
                <a:sym typeface="Verdana"/>
              </a:defRPr>
            </a:pPr>
            <a:r>
              <a:t>The </a:t>
            </a:r>
          </a:p>
          <a:p>
            <a:pPr defTabSz="647700">
              <a:lnSpc>
                <a:spcPct val="120000"/>
              </a:lnSpc>
              <a:buClr>
                <a:srgbClr val="000000"/>
              </a:buClr>
              <a:buFont typeface="Verdana"/>
              <a:defRPr i="1" sz="3400">
                <a:uFill>
                  <a:solidFill>
                    <a:srgbClr val="000000"/>
                  </a:solidFill>
                </a:uFill>
                <a:latin typeface="Verdana"/>
                <a:ea typeface="Verdana"/>
                <a:cs typeface="Verdana"/>
                <a:sym typeface="Verdana"/>
              </a:defRPr>
            </a:pPr>
            <a:r>
              <a:t>Performance Management </a:t>
            </a:r>
          </a:p>
          <a:p>
            <a:pPr defTabSz="647700">
              <a:lnSpc>
                <a:spcPct val="120000"/>
              </a:lnSpc>
              <a:buClr>
                <a:srgbClr val="000000"/>
              </a:buClr>
              <a:buFont typeface="Verdana"/>
              <a:defRPr i="1" sz="3400">
                <a:uFill>
                  <a:solidFill>
                    <a:srgbClr val="000000"/>
                  </a:solidFill>
                </a:uFill>
                <a:latin typeface="Verdana"/>
                <a:ea typeface="Verdana"/>
                <a:cs typeface="Verdana"/>
                <a:sym typeface="Verdana"/>
              </a:defRPr>
            </a:pPr>
            <a:r>
              <a:t>Pack</a:t>
            </a:r>
          </a:p>
        </p:txBody>
      </p:sp>
      <p:sp>
        <p:nvSpPr>
          <p:cNvPr id="146" name="Shape 146"/>
          <p:cNvSpPr/>
          <p:nvPr/>
        </p:nvSpPr>
        <p:spPr>
          <a:xfrm>
            <a:off x="975122" y="5764009"/>
            <a:ext cx="11054556" cy="309245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Font typeface="Verdana"/>
              <a:defRPr i="1" sz="3000">
                <a:uFill>
                  <a:solidFill>
                    <a:srgbClr val="000000"/>
                  </a:solidFill>
                </a:uFill>
                <a:latin typeface="Verdana"/>
                <a:ea typeface="Verdana"/>
                <a:cs typeface="Verdana"/>
                <a:sym typeface="Verdana"/>
              </a:defRPr>
            </a:pPr>
            <a:r>
              <a:t>The Team Member’s Materials</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This part of the pack is to be sent to the team member two weeks before the planned meeting. Ask them to send it back to you at least two days before the session.</a:t>
            </a:r>
          </a:p>
        </p:txBody>
      </p:sp>
    </p:spTree>
  </p:cSld>
  <p:clrMapOvr>
    <a:masterClrMapping/>
  </p:clrMapOvr>
  <p:transition xmlns:p14="http://schemas.microsoft.com/office/powerpoint/2010/main" spd="med" advClick="1" p14:dur="1000"/>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7" name="Shape 237"/>
          <p:cNvSpPr/>
          <p:nvPr/>
        </p:nvSpPr>
        <p:spPr>
          <a:xfrm>
            <a:off x="552450" y="1780995"/>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p:txBody>
      </p:sp>
      <p:sp>
        <p:nvSpPr>
          <p:cNvPr id="238" name="Shape 238"/>
          <p:cNvSpPr/>
          <p:nvPr/>
        </p:nvSpPr>
        <p:spPr>
          <a:xfrm>
            <a:off x="647699" y="313266"/>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What I Am Doing Well. The specific things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I am doing well - or have done well - are:</a:t>
            </a:r>
          </a:p>
        </p:txBody>
      </p:sp>
    </p:spTree>
  </p:cSld>
  <p:clrMapOvr>
    <a:masterClrMapping/>
  </p:clrMapOvr>
  <p:transition xmlns:p14="http://schemas.microsoft.com/office/powerpoint/2010/main" spd="med" advClick="1" p14:dur="1000"/>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0" name="Shape 240"/>
          <p:cNvSpPr/>
          <p:nvPr/>
        </p:nvSpPr>
        <p:spPr>
          <a:xfrm>
            <a:off x="552450" y="1780995"/>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p:txBody>
      </p:sp>
      <p:sp>
        <p:nvSpPr>
          <p:cNvPr id="241" name="Shape 241"/>
          <p:cNvSpPr/>
          <p:nvPr/>
        </p:nvSpPr>
        <p:spPr>
          <a:xfrm>
            <a:off x="647699" y="313266"/>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build on what I am doing well are:</a:t>
            </a:r>
          </a:p>
        </p:txBody>
      </p:sp>
    </p:spTree>
  </p:cSld>
  <p:clrMapOvr>
    <a:masterClrMapping/>
  </p:clrMapOvr>
  <p:transition xmlns:p14="http://schemas.microsoft.com/office/powerpoint/2010/main" spd="med" advClick="1" p14:dur="1000"/>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3" name="Shape 243"/>
          <p:cNvSpPr/>
          <p:nvPr/>
        </p:nvSpPr>
        <p:spPr>
          <a:xfrm>
            <a:off x="552450" y="1780995"/>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p:txBody>
      </p:sp>
      <p:sp>
        <p:nvSpPr>
          <p:cNvPr id="244" name="Shape 244"/>
          <p:cNvSpPr/>
          <p:nvPr/>
        </p:nvSpPr>
        <p:spPr>
          <a:xfrm>
            <a:off x="647699" y="313266"/>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What I Can Do Better. The specific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things I can do better and how are:</a:t>
            </a:r>
          </a:p>
        </p:txBody>
      </p:sp>
    </p:spTree>
  </p:cSld>
  <p:clrMapOvr>
    <a:masterClrMapping/>
  </p:clrMapOvr>
  <p:transition xmlns:p14="http://schemas.microsoft.com/office/powerpoint/2010/main" spd="med" advClick="1" p14:dur="1000"/>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6" name="Shape 246"/>
          <p:cNvSpPr/>
          <p:nvPr/>
        </p:nvSpPr>
        <p:spPr>
          <a:xfrm>
            <a:off x="647699" y="1871133"/>
            <a:ext cx="11709402" cy="22301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Future Goals </a:t>
            </a:r>
          </a:p>
        </p:txBody>
      </p:sp>
    </p:spTree>
  </p:cSld>
  <p:clrMapOvr>
    <a:masterClrMapping/>
  </p:clrMapOvr>
  <p:transition xmlns:p14="http://schemas.microsoft.com/office/powerpoint/2010/main" spd="med" advClick="1" p14:dur="1000"/>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Shape 248"/>
          <p:cNvSpPr/>
          <p:nvPr/>
        </p:nvSpPr>
        <p:spPr>
          <a:xfrm>
            <a:off x="552450" y="1610359"/>
            <a:ext cx="11899900" cy="653288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This section provides a framework you can use complete after the performance review.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It follows the same format as before for describing your agreed goals. You can then keep referring back to these outcomes when having discussions with your manager.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As mentioned earlier, it is important to proactively keep people informed about your progress.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You can use the framework shown earlier for meeting with your manager on a monthly basis.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This framework is included again to provide a template for these meetings.</a:t>
            </a:r>
          </a:p>
        </p:txBody>
      </p:sp>
      <p:sp>
        <p:nvSpPr>
          <p:cNvPr id="249" name="Shape 249"/>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Shape 251"/>
          <p:cNvSpPr/>
          <p:nvPr/>
        </p:nvSpPr>
        <p:spPr>
          <a:xfrm>
            <a:off x="647699" y="1871133"/>
            <a:ext cx="11709402" cy="22301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Agreed</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Future Goals </a:t>
            </a:r>
          </a:p>
        </p:txBody>
      </p:sp>
    </p:spTree>
  </p:cSld>
  <p:clrMapOvr>
    <a:masterClrMapping/>
  </p:clrMapOvr>
  <p:transition xmlns:p14="http://schemas.microsoft.com/office/powerpoint/2010/main" spd="med" advClick="1" p14:dur="1000"/>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Shape 253"/>
          <p:cNvSpPr/>
          <p:nvPr/>
        </p:nvSpPr>
        <p:spPr>
          <a:xfrm>
            <a:off x="552450" y="2153529"/>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
        <p:nvSpPr>
          <p:cNvPr id="254" name="Shape 254"/>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After meeting with my manager, the agreed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specific results that I will aim to deliver are:</a:t>
            </a:r>
          </a:p>
        </p:txBody>
      </p:sp>
    </p:spTree>
  </p:cSld>
  <p:clrMapOvr>
    <a:masterClrMapping/>
  </p:clrMapOvr>
  <p:transition xmlns:p14="http://schemas.microsoft.com/office/powerpoint/2010/main" spd="med" advClick="1" p14:dur="1000"/>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552450" y="8496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Tree>
  </p:cSld>
  <p:clrMapOvr>
    <a:masterClrMapping/>
  </p:clrMapOvr>
  <p:transition xmlns:p14="http://schemas.microsoft.com/office/powerpoint/2010/main" spd="med" advClick="1" p14:dur="1000"/>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8" name="Shape 258"/>
          <p:cNvSpPr/>
          <p:nvPr/>
        </p:nvSpPr>
        <p:spPr>
          <a:xfrm>
            <a:off x="552450" y="8496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Tree>
  </p:cSld>
  <p:clrMapOvr>
    <a:masterClrMapping/>
  </p:clrMapOvr>
  <p:transition xmlns:p14="http://schemas.microsoft.com/office/powerpoint/2010/main" spd="med" advClick="1" p14:dur="1000"/>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0" name="Shape 260"/>
          <p:cNvSpPr/>
          <p:nvPr/>
        </p:nvSpPr>
        <p:spPr>
          <a:xfrm>
            <a:off x="647699" y="1651000"/>
            <a:ext cx="11709402" cy="22301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Progress Report</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hape 148"/>
          <p:cNvSpPr/>
          <p:nvPr/>
        </p:nvSpPr>
        <p:spPr>
          <a:xfrm>
            <a:off x="552450" y="1107342"/>
            <a:ext cx="11899900" cy="826516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This pack invites you to do several things to prepare for the performance management session. Some of these exercises you may only need to do occasionally, such as clarifying your strengths. Others you may do on an ongoing basis. The pack invites you to do the following things.</a:t>
            </a:r>
          </a:p>
          <a:p>
            <a:pPr marR="457200" algn="l" defTabSz="457200">
              <a:lnSpc>
                <a:spcPct val="110000"/>
              </a:lnSpc>
              <a:defRPr sz="2600">
                <a:latin typeface="Verdana"/>
                <a:ea typeface="Verdana"/>
                <a:cs typeface="Verdana"/>
                <a:sym typeface="Verdana"/>
              </a:defRPr>
            </a:pPr>
          </a:p>
          <a:p>
            <a:pPr marL="474980" marR="457200" indent="-474980" algn="l" defTabSz="457200">
              <a:lnSpc>
                <a:spcPct val="110000"/>
              </a:lnSpc>
              <a:defRPr i="1" sz="2600">
                <a:latin typeface="Verdana"/>
                <a:ea typeface="Verdana"/>
                <a:cs typeface="Verdana"/>
                <a:sym typeface="Verdana"/>
              </a:defRPr>
            </a:pPr>
            <a:r>
              <a:t>To clarify your strengths and your best contribution.</a:t>
            </a:r>
          </a:p>
          <a:p>
            <a:pPr marL="474980" marR="457200" indent="-474980" algn="l" defTabSz="457200">
              <a:lnSpc>
                <a:spcPct val="110000"/>
              </a:lnSpc>
              <a:defRPr i="1" sz="2600">
                <a:latin typeface="Verdana"/>
                <a:ea typeface="Verdana"/>
                <a:cs typeface="Verdana"/>
                <a:sym typeface="Verdana"/>
              </a:defRPr>
            </a:pPr>
          </a:p>
          <a:p>
            <a:pPr marL="474980" marR="457200" indent="-474980" algn="l" defTabSz="457200">
              <a:lnSpc>
                <a:spcPct val="110000"/>
              </a:lnSpc>
              <a:defRPr i="1" sz="2600">
                <a:latin typeface="Verdana"/>
                <a:ea typeface="Verdana"/>
                <a:cs typeface="Verdana"/>
                <a:sym typeface="Verdana"/>
              </a:defRPr>
            </a:pPr>
            <a:r>
              <a:t>To clarify your agreed goals.</a:t>
            </a:r>
          </a:p>
          <a:p>
            <a:pPr marL="474980" marR="457200" indent="-474980" algn="l" defTabSz="457200">
              <a:lnSpc>
                <a:spcPct val="110000"/>
              </a:lnSpc>
              <a:defRPr i="1" sz="2600">
                <a:latin typeface="Verdana"/>
                <a:ea typeface="Verdana"/>
                <a:cs typeface="Verdana"/>
                <a:sym typeface="Verdana"/>
              </a:defRPr>
            </a:pPr>
          </a:p>
          <a:p>
            <a:pPr marL="474980" marR="457200" indent="-474980" algn="l" defTabSz="457200">
              <a:lnSpc>
                <a:spcPct val="110000"/>
              </a:lnSpc>
              <a:defRPr i="1" sz="2600">
                <a:latin typeface="Verdana"/>
                <a:ea typeface="Verdana"/>
                <a:cs typeface="Verdana"/>
                <a:sym typeface="Verdana"/>
              </a:defRPr>
            </a:pPr>
            <a:r>
              <a:t>To clarify how you will keep your manager informed about your</a:t>
            </a:r>
          </a:p>
          <a:p>
            <a:pPr marL="474980" marR="457200" indent="-474980" algn="l" defTabSz="457200">
              <a:lnSpc>
                <a:spcPct val="110000"/>
              </a:lnSpc>
              <a:defRPr i="1" sz="2600">
                <a:latin typeface="Verdana"/>
                <a:ea typeface="Verdana"/>
                <a:cs typeface="Verdana"/>
                <a:sym typeface="Verdana"/>
              </a:defRPr>
            </a:pPr>
            <a:r>
              <a:t>progress towards achieving the agreed goals.</a:t>
            </a:r>
          </a:p>
          <a:p>
            <a:pPr marL="474980" marR="457200" indent="-474980" algn="l" defTabSz="457200">
              <a:lnSpc>
                <a:spcPct val="110000"/>
              </a:lnSpc>
              <a:defRPr i="1" sz="2600">
                <a:latin typeface="Verdana"/>
                <a:ea typeface="Verdana"/>
                <a:cs typeface="Verdana"/>
                <a:sym typeface="Verdana"/>
              </a:defRPr>
            </a:pPr>
          </a:p>
          <a:p>
            <a:pPr marL="474980" marR="457200" indent="-474980" algn="l" defTabSz="457200">
              <a:lnSpc>
                <a:spcPct val="110000"/>
              </a:lnSpc>
              <a:defRPr i="1" sz="2600">
                <a:latin typeface="Verdana"/>
                <a:ea typeface="Verdana"/>
                <a:cs typeface="Verdana"/>
                <a:sym typeface="Verdana"/>
              </a:defRPr>
            </a:pPr>
            <a:r>
              <a:t>To then review your present performance and the extent to which</a:t>
            </a:r>
          </a:p>
          <a:p>
            <a:pPr marL="474980" marR="457200" indent="-474980" algn="l" defTabSz="457200">
              <a:lnSpc>
                <a:spcPct val="110000"/>
              </a:lnSpc>
              <a:defRPr i="1" sz="2600">
                <a:latin typeface="Verdana"/>
                <a:ea typeface="Verdana"/>
                <a:cs typeface="Verdana"/>
                <a:sym typeface="Verdana"/>
              </a:defRPr>
            </a:pPr>
            <a:r>
              <a:t>you have achieved your previously agreed goals. </a:t>
            </a:r>
          </a:p>
          <a:p>
            <a:pPr marL="457200" marR="457200" indent="-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To make clear contracts about your future goals. </a:t>
            </a:r>
          </a:p>
          <a:p>
            <a:pPr marL="228600" marR="457200" algn="l" defTabSz="457200">
              <a:lnSpc>
                <a:spcPct val="110000"/>
              </a:lnSpc>
              <a:defRPr sz="2600">
                <a:latin typeface="Verdana"/>
                <a:ea typeface="Verdana"/>
                <a:cs typeface="Verdana"/>
                <a:sym typeface="Verdana"/>
              </a:defRPr>
            </a:pPr>
          </a:p>
          <a:p>
            <a:pPr marL="17779" marR="457200" indent="-17779" algn="l" defTabSz="457200">
              <a:lnSpc>
                <a:spcPct val="110000"/>
              </a:lnSpc>
              <a:defRPr sz="2600">
                <a:latin typeface="Verdana"/>
                <a:ea typeface="Verdana"/>
                <a:cs typeface="Verdana"/>
                <a:sym typeface="Verdana"/>
              </a:defRPr>
            </a:pPr>
            <a:r>
              <a:t>Here are the exercises.</a:t>
            </a:r>
          </a:p>
        </p:txBody>
      </p:sp>
      <p:sp>
        <p:nvSpPr>
          <p:cNvPr id="149" name="Shape 149"/>
          <p:cNvSpPr/>
          <p:nvPr/>
        </p:nvSpPr>
        <p:spPr>
          <a:xfrm>
            <a:off x="647699" y="194733"/>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2" name="Shape 262"/>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outcomes -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results - I aim to deliver by …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263" name="Shape 263"/>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Goals</a:t>
            </a:r>
          </a:p>
        </p:txBody>
      </p:sp>
    </p:spTree>
  </p:cSld>
  <p:clrMapOvr>
    <a:masterClrMapping/>
  </p:clrMapOvr>
  <p:transition xmlns:p14="http://schemas.microsoft.com/office/powerpoint/2010/main" spd="med" advClick="1" p14:dur="1000"/>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I have delivered in the past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have been: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266" name="Shape 266"/>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Past Month</a:t>
            </a:r>
          </a:p>
        </p:txBody>
      </p:sp>
    </p:spTree>
  </p:cSld>
  <p:clrMapOvr>
    <a:masterClrMapping/>
  </p:clrMapOvr>
  <p:transition xmlns:p14="http://schemas.microsoft.com/office/powerpoint/2010/main" spd="med" advClick="1" p14:dur="1000"/>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8" name="Shape 268"/>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I aim to deliver in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269" name="Shape 269"/>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Next Month</a:t>
            </a:r>
          </a:p>
        </p:txBody>
      </p:sp>
    </p:spTree>
  </p:cSld>
  <p:clrMapOvr>
    <a:masterClrMapping/>
  </p:clrMapOvr>
  <p:transition xmlns:p14="http://schemas.microsoft.com/office/powerpoint/2010/main" spd="med" advClick="1" p14:dur="1000"/>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1" name="Shape 271"/>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other things I would like to discuss - such as any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challenges I face, my plans for tackling these, any support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I need and any other topics I would like to explore - are :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p:txBody>
      </p:sp>
      <p:sp>
        <p:nvSpPr>
          <p:cNvPr id="272" name="Shape 272"/>
          <p:cNvSpPr/>
          <p:nvPr/>
        </p:nvSpPr>
        <p:spPr>
          <a:xfrm>
            <a:off x="647699" y="380999"/>
            <a:ext cx="11709403"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Summary</a:t>
            </a:r>
          </a:p>
        </p:txBody>
      </p:sp>
    </p:spTree>
  </p:cSld>
  <p:clrMapOvr>
    <a:masterClrMapping/>
  </p:clrMapOvr>
  <p:transition xmlns:p14="http://schemas.microsoft.com/office/powerpoint/2010/main" spd="med" advClick="1" p14:dur="1000"/>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647699" y="1312333"/>
            <a:ext cx="11709402" cy="282448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The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Performance Management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Session</a:t>
            </a:r>
          </a:p>
        </p:txBody>
      </p:sp>
      <p:sp>
        <p:nvSpPr>
          <p:cNvPr id="275" name="Shape 275"/>
          <p:cNvSpPr/>
          <p:nvPr/>
        </p:nvSpPr>
        <p:spPr>
          <a:xfrm>
            <a:off x="874183" y="6537959"/>
            <a:ext cx="11256434" cy="90297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defTabSz="457200">
              <a:lnSpc>
                <a:spcPct val="110000"/>
              </a:lnSpc>
              <a:defRPr i="1" sz="2600">
                <a:latin typeface="Verdana"/>
                <a:ea typeface="Verdana"/>
                <a:cs typeface="Verdana"/>
                <a:sym typeface="Verdana"/>
              </a:defRPr>
            </a:pPr>
            <a:r>
              <a:t>The Manager’s Road Map </a:t>
            </a:r>
          </a:p>
          <a:p>
            <a:pPr marR="457200" defTabSz="457200">
              <a:lnSpc>
                <a:spcPct val="110000"/>
              </a:lnSpc>
              <a:defRPr i="1" sz="2600">
                <a:latin typeface="Verdana"/>
                <a:ea typeface="Verdana"/>
                <a:cs typeface="Verdana"/>
                <a:sym typeface="Verdana"/>
              </a:defRPr>
            </a:pPr>
            <a:r>
              <a:t>For Running A Session</a:t>
            </a:r>
          </a:p>
        </p:txBody>
      </p:sp>
    </p:spTree>
  </p:cSld>
  <p:clrMapOvr>
    <a:masterClrMapping/>
  </p:clrMapOvr>
  <p:transition xmlns:p14="http://schemas.microsoft.com/office/powerpoint/2010/main" spd="med" advClick="1" p14:dur="1000"/>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7" name="Shape 277"/>
          <p:cNvSpPr/>
          <p:nvPr/>
        </p:nvSpPr>
        <p:spPr>
          <a:xfrm>
            <a:off x="552450" y="1610359"/>
            <a:ext cx="11899900" cy="739902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57200" indent="-457200" algn="l" defTabSz="457200">
              <a:lnSpc>
                <a:spcPct val="110000"/>
              </a:lnSpc>
              <a:defRPr i="1" sz="2600">
                <a:latin typeface="Verdana"/>
                <a:ea typeface="Verdana"/>
                <a:cs typeface="Verdana"/>
                <a:sym typeface="Verdana"/>
              </a:defRPr>
            </a:pPr>
            <a:r>
              <a:t>Set-up a time and place to meet for the performance management</a:t>
            </a:r>
          </a:p>
          <a:p>
            <a:pPr marL="457200" marR="457200" indent="-457200" algn="l" defTabSz="457200">
              <a:lnSpc>
                <a:spcPct val="110000"/>
              </a:lnSpc>
              <a:defRPr i="1" sz="2600">
                <a:latin typeface="Verdana"/>
                <a:ea typeface="Verdana"/>
                <a:cs typeface="Verdana"/>
                <a:sym typeface="Verdana"/>
              </a:defRPr>
            </a:pPr>
            <a:r>
              <a:t>session.</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Make sure you will have plenty of time to prepare. It is good if you can arrange the session at least three weeks in advance. Allow at least one and a half hours for the session.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In addition to setting aside time for your own preparation for the session, make sure that you leave at least half an hour clear before the session to get in the right frame of mind. </a:t>
            </a:r>
          </a:p>
          <a:p>
            <a:pPr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Send The Performance Management Pack - The Team Member’s</a:t>
            </a:r>
          </a:p>
          <a:p>
            <a:pPr marL="457200" marR="457200" indent="-457200" algn="l" defTabSz="457200">
              <a:lnSpc>
                <a:spcPct val="110000"/>
              </a:lnSpc>
              <a:defRPr i="1" sz="2600">
                <a:latin typeface="Verdana"/>
                <a:ea typeface="Verdana"/>
                <a:cs typeface="Verdana"/>
                <a:sym typeface="Verdana"/>
              </a:defRPr>
            </a:pPr>
            <a:r>
              <a:t>Materials - to the person at least two weeks before the session.</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Ask them to complete the appropriate exercises and return these to you at least 3 days before the session.</a:t>
            </a:r>
          </a:p>
        </p:txBody>
      </p:sp>
      <p:sp>
        <p:nvSpPr>
          <p:cNvPr id="278" name="Shape 278"/>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Step 1: Before The Session</a:t>
            </a:r>
          </a:p>
        </p:txBody>
      </p:sp>
    </p:spTree>
  </p:cSld>
  <p:clrMapOvr>
    <a:masterClrMapping/>
  </p:clrMapOvr>
  <p:transition xmlns:p14="http://schemas.microsoft.com/office/powerpoint/2010/main" spd="med" advClick="1" p14:dur="1000"/>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Shape 280"/>
          <p:cNvSpPr/>
          <p:nvPr/>
        </p:nvSpPr>
        <p:spPr>
          <a:xfrm>
            <a:off x="552450" y="541019"/>
            <a:ext cx="11899900" cy="869823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i="1" sz="2600">
                <a:latin typeface="Verdana"/>
                <a:ea typeface="Verdana"/>
                <a:cs typeface="Verdana"/>
                <a:sym typeface="Verdana"/>
              </a:defRPr>
            </a:pPr>
            <a:r>
              <a:t>Set aside time to prepare properly for the session.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Spend at least an hour preparing for the session. Looking at the various exercises, it will be important to focus on those that are relevant. At various times these may include the following.</a:t>
            </a:r>
          </a:p>
          <a:p>
            <a:pPr marR="457200" algn="l" defTabSz="457200">
              <a:lnSpc>
                <a:spcPct val="110000"/>
              </a:lnSpc>
              <a:defRPr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You can focus on the My Strengths, My Best Contribution and My Agreed Goals exercises. </a:t>
            </a:r>
            <a:endParaRPr i="0"/>
          </a:p>
          <a:p>
            <a:pPr marR="457200" algn="l" defTabSz="457200">
              <a:lnSpc>
                <a:spcPct val="110000"/>
              </a:lnSpc>
              <a:defRPr i="1" sz="2600">
                <a:latin typeface="Verdana"/>
                <a:ea typeface="Verdana"/>
                <a:cs typeface="Verdana"/>
                <a:sym typeface="Verdana"/>
              </a:defRPr>
            </a:pPr>
            <a:endParaRPr i="0"/>
          </a:p>
          <a:p>
            <a:pPr marR="457200" algn="l" defTabSz="457200">
              <a:lnSpc>
                <a:spcPct val="110000"/>
              </a:lnSpc>
              <a:defRPr sz="2600">
                <a:latin typeface="Verdana"/>
                <a:ea typeface="Verdana"/>
                <a:cs typeface="Verdana"/>
                <a:sym typeface="Verdana"/>
              </a:defRPr>
            </a:pPr>
            <a:r>
              <a:t>Looking at these, you may want to explore the following themes.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What do you believe are the activities in which the person can deliver As? Where do they deliver Bs and Cs?</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Bearing in mind the person’s strengths, what do you believe would</a:t>
            </a:r>
          </a:p>
          <a:p>
            <a:pPr marL="457200" marR="457200" indent="-457200" algn="l" defTabSz="457200">
              <a:lnSpc>
                <a:spcPct val="110000"/>
              </a:lnSpc>
              <a:defRPr sz="2600">
                <a:latin typeface="Verdana"/>
                <a:ea typeface="Verdana"/>
                <a:cs typeface="Verdana"/>
                <a:sym typeface="Verdana"/>
              </a:defRPr>
            </a:pPr>
            <a:r>
              <a:t>be their best contribution to the team or organisation?</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If the person has already had a session with you, what were the</a:t>
            </a:r>
          </a:p>
          <a:p>
            <a:pPr marL="457200" marR="457200" indent="-457200" algn="l" defTabSz="457200">
              <a:lnSpc>
                <a:spcPct val="110000"/>
              </a:lnSpc>
              <a:defRPr sz="2600">
                <a:latin typeface="Verdana"/>
                <a:ea typeface="Verdana"/>
                <a:cs typeface="Verdana"/>
                <a:sym typeface="Verdana"/>
              </a:defRPr>
            </a:pPr>
            <a:r>
              <a:t>agreed goals the person aimed to deliver?</a:t>
            </a:r>
          </a:p>
        </p:txBody>
      </p:sp>
    </p:spTree>
  </p:cSld>
  <p:clrMapOvr>
    <a:masterClrMapping/>
  </p:clrMapOvr>
  <p:transition xmlns:p14="http://schemas.microsoft.com/office/powerpoint/2010/main" spd="med" advClick="1" p14:dur="1000"/>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2" name="Shape 282"/>
          <p:cNvSpPr/>
          <p:nvPr/>
        </p:nvSpPr>
        <p:spPr>
          <a:xfrm>
            <a:off x="552450" y="354753"/>
            <a:ext cx="11899900"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i="1" sz="2600">
                <a:latin typeface="Verdana"/>
                <a:ea typeface="Verdana"/>
                <a:cs typeface="Verdana"/>
                <a:sym typeface="Verdana"/>
              </a:defRPr>
            </a:pPr>
            <a:r>
              <a:t>You can focus on the My Performance Review exercise.</a:t>
            </a:r>
          </a:p>
          <a:p>
            <a:pPr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Looking at the person’s previously agreed goals, how would you</a:t>
            </a:r>
          </a:p>
          <a:p>
            <a:pPr marL="457200" marR="457200" indent="-457200" algn="l" defTabSz="457200">
              <a:lnSpc>
                <a:spcPct val="110000"/>
              </a:lnSpc>
              <a:defRPr sz="2600">
                <a:latin typeface="Verdana"/>
                <a:ea typeface="Verdana"/>
                <a:cs typeface="Verdana"/>
                <a:sym typeface="Verdana"/>
              </a:defRPr>
            </a:pPr>
            <a:r>
              <a:t>rate their performance in relation to achieving each of the goals?</a:t>
            </a:r>
          </a:p>
          <a:p>
            <a:pPr marL="457200" marR="457200" indent="-457200" algn="l" defTabSz="457200">
              <a:lnSpc>
                <a:spcPct val="110000"/>
              </a:lnSpc>
              <a:defRPr sz="2600">
                <a:latin typeface="Verdana"/>
                <a:ea typeface="Verdana"/>
                <a:cs typeface="Verdana"/>
                <a:sym typeface="Verdana"/>
              </a:defRPr>
            </a:pPr>
            <a:r>
              <a:t>Rate these on a scale 0-10. </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Clarify the specific things you think the person could have done - or</a:t>
            </a:r>
          </a:p>
          <a:p>
            <a:pPr marL="457200" marR="457200" indent="-457200" algn="l" defTabSz="457200">
              <a:lnSpc>
                <a:spcPct val="110000"/>
              </a:lnSpc>
              <a:defRPr sz="2600">
                <a:latin typeface="Verdana"/>
                <a:ea typeface="Verdana"/>
                <a:cs typeface="Verdana"/>
                <a:sym typeface="Verdana"/>
              </a:defRPr>
            </a:pPr>
            <a:r>
              <a:t>can do in the future - to increase the rating.</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What are the specific things the person has done well? How can</a:t>
            </a:r>
          </a:p>
          <a:p>
            <a:pPr marL="457200" marR="457200" indent="-457200" algn="l" defTabSz="457200">
              <a:lnSpc>
                <a:spcPct val="110000"/>
              </a:lnSpc>
              <a:defRPr sz="2600">
                <a:latin typeface="Verdana"/>
                <a:ea typeface="Verdana"/>
                <a:cs typeface="Verdana"/>
                <a:sym typeface="Verdana"/>
              </a:defRPr>
            </a:pPr>
            <a:r>
              <a:t>they build on these things? What can they do better in the future</a:t>
            </a:r>
          </a:p>
          <a:p>
            <a:pPr marL="457200" marR="457200" indent="-457200" algn="l" defTabSz="457200">
              <a:lnSpc>
                <a:spcPct val="110000"/>
              </a:lnSpc>
              <a:defRPr sz="2600">
                <a:latin typeface="Verdana"/>
                <a:ea typeface="Verdana"/>
                <a:cs typeface="Verdana"/>
                <a:sym typeface="Verdana"/>
              </a:defRPr>
            </a:pPr>
            <a:r>
              <a:t>and how?</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You can focus on the My Future Goals exercise.</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Clarify the goals you want the person to achieve in the future.</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Clarify the goals you think the person will want to achieve. </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Clarify how you can agree on the future goals.</a:t>
            </a:r>
          </a:p>
        </p:txBody>
      </p:sp>
    </p:spTree>
  </p:cSld>
  <p:clrMapOvr>
    <a:masterClrMapping/>
  </p:clrMapOvr>
  <p:transition xmlns:p14="http://schemas.microsoft.com/office/powerpoint/2010/main" spd="med" advClick="1" p14:dur="1000"/>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4" name="Shape 284"/>
          <p:cNvSpPr/>
          <p:nvPr/>
        </p:nvSpPr>
        <p:spPr>
          <a:xfrm>
            <a:off x="552450" y="354753"/>
            <a:ext cx="11899900" cy="99974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57200" indent="-457200" algn="l" defTabSz="457200">
              <a:lnSpc>
                <a:spcPct val="110000"/>
              </a:lnSpc>
              <a:defRPr i="1" sz="2600">
                <a:latin typeface="Verdana"/>
                <a:ea typeface="Verdana"/>
                <a:cs typeface="Verdana"/>
                <a:sym typeface="Verdana"/>
              </a:defRPr>
            </a:pPr>
            <a:r>
              <a:t>You can prepare properly if there are doubts about the person </a:t>
            </a:r>
          </a:p>
          <a:p>
            <a:pPr marL="457200" marR="457200" indent="-457200" algn="l" defTabSz="457200">
              <a:lnSpc>
                <a:spcPct val="110000"/>
              </a:lnSpc>
              <a:defRPr i="1" sz="2600">
                <a:latin typeface="Verdana"/>
                <a:ea typeface="Verdana"/>
                <a:cs typeface="Verdana"/>
                <a:sym typeface="Verdana"/>
              </a:defRPr>
            </a:pPr>
            <a:r>
              <a:t>being able to continue working in their present role or in the </a:t>
            </a:r>
          </a:p>
          <a:p>
            <a:pPr marL="457200" marR="457200" indent="-457200" algn="l" defTabSz="457200">
              <a:lnSpc>
                <a:spcPct val="110000"/>
              </a:lnSpc>
              <a:defRPr i="1" sz="2600">
                <a:latin typeface="Verdana"/>
                <a:ea typeface="Verdana"/>
                <a:cs typeface="Verdana"/>
                <a:sym typeface="Verdana"/>
              </a:defRPr>
            </a:pPr>
            <a:r>
              <a:t>organisation.</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There may be some occasions when it is important to consider</a:t>
            </a:r>
          </a:p>
          <a:p>
            <a:pPr marL="457200" marR="457200" indent="-457200" algn="l" defTabSz="457200">
              <a:lnSpc>
                <a:spcPct val="110000"/>
              </a:lnSpc>
              <a:defRPr sz="2600">
                <a:latin typeface="Verdana"/>
                <a:ea typeface="Verdana"/>
                <a:cs typeface="Verdana"/>
                <a:sym typeface="Verdana"/>
              </a:defRPr>
            </a:pPr>
            <a:r>
              <a:t>whether the person fits their present role or the organisation’s</a:t>
            </a:r>
          </a:p>
          <a:p>
            <a:pPr marL="457200" marR="457200" indent="-457200" algn="l" defTabSz="457200">
              <a:lnSpc>
                <a:spcPct val="110000"/>
              </a:lnSpc>
              <a:defRPr sz="2600">
                <a:latin typeface="Verdana"/>
                <a:ea typeface="Verdana"/>
                <a:cs typeface="Verdana"/>
                <a:sym typeface="Verdana"/>
              </a:defRPr>
            </a:pPr>
            <a:r>
              <a:t>culture. If appropriate, it may then be helpful to explore</a:t>
            </a:r>
            <a:r>
              <a:rPr i="1"/>
              <a:t> The</a:t>
            </a:r>
            <a:endParaRPr i="1"/>
          </a:p>
          <a:p>
            <a:pPr marL="457200" marR="457200" indent="-457200" algn="l" defTabSz="457200">
              <a:lnSpc>
                <a:spcPct val="110000"/>
              </a:lnSpc>
              <a:defRPr sz="2600">
                <a:latin typeface="Verdana"/>
                <a:ea typeface="Verdana"/>
                <a:cs typeface="Verdana"/>
                <a:sym typeface="Verdana"/>
              </a:defRPr>
            </a:pPr>
            <a:r>
              <a:rPr i="1"/>
              <a:t>Performance Improvement</a:t>
            </a:r>
            <a:r>
              <a:t> process outlined at the end of these</a:t>
            </a:r>
          </a:p>
          <a:p>
            <a:pPr marL="457200" marR="457200" indent="-457200" algn="l" defTabSz="457200">
              <a:lnSpc>
                <a:spcPct val="110000"/>
              </a:lnSpc>
              <a:defRPr sz="2600">
                <a:latin typeface="Verdana"/>
                <a:ea typeface="Verdana"/>
                <a:cs typeface="Verdana"/>
                <a:sym typeface="Verdana"/>
              </a:defRPr>
            </a:pPr>
            <a:r>
              <a:t>materials. </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You can spend time looking at the person’s returned exercise on My</a:t>
            </a:r>
          </a:p>
          <a:p>
            <a:pPr marL="457200" marR="457200" indent="-457200" algn="l" defTabSz="457200">
              <a:lnSpc>
                <a:spcPct val="110000"/>
              </a:lnSpc>
              <a:defRPr i="1" sz="2600">
                <a:latin typeface="Verdana"/>
                <a:ea typeface="Verdana"/>
                <a:cs typeface="Verdana"/>
                <a:sym typeface="Verdana"/>
              </a:defRPr>
            </a:pPr>
            <a:r>
              <a:t>Performance Review. </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Look at the completed materials and focus on: 1) The areas in</a:t>
            </a:r>
          </a:p>
          <a:p>
            <a:pPr marL="457200" marR="457200" indent="-457200" algn="l" defTabSz="457200">
              <a:lnSpc>
                <a:spcPct val="110000"/>
              </a:lnSpc>
              <a:defRPr sz="2600">
                <a:latin typeface="Verdana"/>
                <a:ea typeface="Verdana"/>
                <a:cs typeface="Verdana"/>
                <a:sym typeface="Verdana"/>
              </a:defRPr>
            </a:pPr>
            <a:r>
              <a:t>which you agree with the person; 2) The areas in which you have</a:t>
            </a:r>
          </a:p>
          <a:p>
            <a:pPr marL="457200" marR="457200" indent="-457200" algn="l" defTabSz="457200">
              <a:lnSpc>
                <a:spcPct val="110000"/>
              </a:lnSpc>
              <a:defRPr sz="2600">
                <a:latin typeface="Verdana"/>
                <a:ea typeface="Verdana"/>
                <a:cs typeface="Verdana"/>
                <a:sym typeface="Verdana"/>
              </a:defRPr>
            </a:pPr>
            <a:r>
              <a:t>different views. Let’s explore these two aspects.</a:t>
            </a:r>
          </a:p>
          <a:p>
            <a:pPr marL="457200" marR="457200" algn="l" defTabSz="457200">
              <a:lnSpc>
                <a:spcPct val="110000"/>
              </a:lnSpc>
              <a:defRPr sz="2600">
                <a:latin typeface="Verdana"/>
                <a:ea typeface="Verdana"/>
                <a:cs typeface="Verdana"/>
                <a:sym typeface="Verdana"/>
              </a:defRPr>
            </a:pPr>
          </a:p>
          <a:p>
            <a:pPr marL="44449" marR="457200" algn="l" defTabSz="457200">
              <a:lnSpc>
                <a:spcPct val="110000"/>
              </a:lnSpc>
              <a:defRPr sz="2600">
                <a:latin typeface="Verdana"/>
                <a:ea typeface="Verdana"/>
                <a:cs typeface="Verdana"/>
                <a:sym typeface="Verdana"/>
              </a:defRPr>
            </a:pPr>
            <a:r>
              <a:t>First, the areas in which you agree with the person. For example, their ratings regarding to what extent they have reached their present goals. Consider how you can build on these areas you have in common. </a:t>
            </a:r>
          </a:p>
          <a:p>
            <a:pPr marL="457200" marR="457200" indent="-457200" algn="l" defTabSz="457200">
              <a:lnSpc>
                <a:spcPct val="110000"/>
              </a:lnSpc>
              <a:defRPr sz="26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6" name="Shape 286"/>
          <p:cNvSpPr/>
          <p:nvPr/>
        </p:nvSpPr>
        <p:spPr>
          <a:xfrm>
            <a:off x="552450" y="456353"/>
            <a:ext cx="11899900" cy="104038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Second, the areas in which you have different views from the person. Start by identifying the differences. Then clarify the </a:t>
            </a:r>
            <a:r>
              <a:rPr i="1"/>
              <a:t>real results </a:t>
            </a:r>
            <a:r>
              <a:t>you want to achieve in any discussion with the person.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Do you want to just give the person clear messages about improving? If so, do you want to give them a real chance of reaching the goals? Or is it a case of them not being the right fit for the organisation in the future?</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Clarify ‘What’ you want to achieve. Then clarify ‘How’ you can do your best to achieve this result. </a:t>
            </a:r>
          </a:p>
          <a:p>
            <a:pPr marR="457200" algn="l" defTabSz="457200">
              <a:lnSpc>
                <a:spcPct val="110000"/>
              </a:lnSpc>
              <a:defRPr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You can mentally rehearse the session.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Finish the preparation by mentally rehearsing the session. You may want to explore the following themes.</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What are the positive things that might happen in the session? How can I build on these possibilities? What may be the potential difficult situations? How can you deal with these challenges? If you wish, complete the following exercise.</a:t>
            </a:r>
          </a:p>
          <a:p>
            <a:pPr marR="457200" algn="l" defTabSz="457200">
              <a:defRPr sz="1400">
                <a:latin typeface="Arial"/>
                <a:ea typeface="Arial"/>
                <a:cs typeface="Arial"/>
                <a:sym typeface="Arial"/>
              </a:defRPr>
            </a:pPr>
          </a:p>
          <a:p>
            <a:pPr marR="457200" algn="l" defTabSz="457200">
              <a:defRPr sz="1400">
                <a:latin typeface="Arial"/>
                <a:ea typeface="Arial"/>
                <a:cs typeface="Arial"/>
                <a:sym typeface="Arial"/>
              </a:defRPr>
            </a:pPr>
          </a:p>
          <a:p>
            <a:pPr marL="457200" marR="457200" indent="-457200" algn="l" defTabSz="457200">
              <a:lnSpc>
                <a:spcPct val="110000"/>
              </a:lnSpc>
              <a:defRPr sz="26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nvSpPr>
        <p:spPr>
          <a:xfrm>
            <a:off x="647699" y="2057400"/>
            <a:ext cx="11709402" cy="24460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Strengths</a:t>
            </a:r>
          </a:p>
        </p:txBody>
      </p:sp>
    </p:spTree>
  </p:cSld>
  <p:clrMapOvr>
    <a:masterClrMapping/>
  </p:clrMapOvr>
  <p:transition xmlns:p14="http://schemas.microsoft.com/office/powerpoint/2010/main" spd="med" advClick="1" p14:dur="1000"/>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8" name="Shape 288"/>
          <p:cNvSpPr/>
          <p:nvPr/>
        </p:nvSpPr>
        <p:spPr>
          <a:xfrm>
            <a:off x="647699" y="1871133"/>
            <a:ext cx="11709402" cy="22301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Preparing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For The Session</a:t>
            </a:r>
          </a:p>
        </p:txBody>
      </p:sp>
    </p:spTree>
  </p:cSld>
  <p:clrMapOvr>
    <a:masterClrMapping/>
  </p:clrMapOvr>
  <p:transition xmlns:p14="http://schemas.microsoft.com/office/powerpoint/2010/main" spd="med" advClick="1" p14:dur="1000"/>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0" name="Shape 290"/>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‘What’. The specific results I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want to achieve in the session are:</a:t>
            </a:r>
          </a:p>
        </p:txBody>
      </p:sp>
      <p:sp>
        <p:nvSpPr>
          <p:cNvPr id="291" name="Shape 291"/>
          <p:cNvSpPr/>
          <p:nvPr/>
        </p:nvSpPr>
        <p:spPr>
          <a:xfrm>
            <a:off x="654049" y="2712329"/>
            <a:ext cx="11459635" cy="5997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p:txBody>
      </p:sp>
    </p:spTree>
  </p:cSld>
  <p:clrMapOvr>
    <a:masterClrMapping/>
  </p:clrMapOvr>
  <p:transition xmlns:p14="http://schemas.microsoft.com/office/powerpoint/2010/main" spd="med" advClick="1" p14:dur="1000"/>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3" name="Shape 293"/>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‘How’. The specific things I can do to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do my best to achieve these results are:</a:t>
            </a:r>
          </a:p>
        </p:txBody>
      </p:sp>
      <p:sp>
        <p:nvSpPr>
          <p:cNvPr id="294" name="Shape 294"/>
          <p:cNvSpPr/>
          <p:nvPr/>
        </p:nvSpPr>
        <p:spPr>
          <a:xfrm>
            <a:off x="664632" y="2746195"/>
            <a:ext cx="11946469" cy="59976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p:txBody>
      </p:sp>
    </p:spTree>
  </p:cSld>
  <p:clrMapOvr>
    <a:masterClrMapping/>
  </p:clrMapOvr>
  <p:transition xmlns:p14="http://schemas.microsoft.com/office/powerpoint/2010/main" spd="med" advClick="1" p14:dur="1000"/>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6" name="Shape 296"/>
          <p:cNvSpPr/>
          <p:nvPr/>
        </p:nvSpPr>
        <p:spPr>
          <a:xfrm>
            <a:off x="552450" y="1339426"/>
            <a:ext cx="11899900" cy="834136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spcBef>
                <a:spcPts val="600"/>
              </a:spcBef>
              <a:defRPr sz="2600">
                <a:latin typeface="Verdana"/>
                <a:ea typeface="Verdana"/>
                <a:cs typeface="Verdana"/>
                <a:sym typeface="Verdana"/>
              </a:defRPr>
            </a:pPr>
            <a:r>
              <a:t>The following pages provide ideas you can use to facilitate the session. You will already be using many of these skills. </a:t>
            </a:r>
          </a:p>
          <a:p>
            <a:pPr marR="457200" algn="l" defTabSz="457200">
              <a:lnSpc>
                <a:spcPct val="110000"/>
              </a:lnSpc>
              <a:spcBef>
                <a:spcPts val="600"/>
              </a:spcBef>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Welcome the person.</a:t>
            </a:r>
          </a:p>
          <a:p>
            <a:pPr marL="457200" marR="457200" indent="-457200" algn="l" defTabSz="457200">
              <a:lnSpc>
                <a:spcPct val="110000"/>
              </a:lnSpc>
              <a:defRPr b="1"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Get the first ten seconds right. Create an encouraging environment. Arrange the seating in a way that will help you to communicate. Give your total attention to the person. Get the social part right before moving on to the main topics for the meeting. </a:t>
            </a:r>
          </a:p>
          <a:p>
            <a:pPr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Make a clear contract about the goals for the session. </a:t>
            </a:r>
          </a:p>
          <a:p>
            <a:pPr marR="457200" algn="l" defTabSz="457200">
              <a:lnSpc>
                <a:spcPct val="110000"/>
              </a:lnSpc>
              <a:defRPr b="1"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If it is a first meeting, you can describe: a) What the session is about; b) What it isn’t about. Ask if there are any other things they want to explore during the session.</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If it is one of the regular sessions you have, it is still important to make clear contracts and agree on the topics to cover in the session. </a:t>
            </a:r>
          </a:p>
        </p:txBody>
      </p:sp>
      <p:sp>
        <p:nvSpPr>
          <p:cNvPr id="297" name="Shape 297"/>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Step 2: During The Session</a:t>
            </a:r>
          </a:p>
        </p:txBody>
      </p:sp>
    </p:spTree>
  </p:cSld>
  <p:clrMapOvr>
    <a:masterClrMapping/>
  </p:clrMapOvr>
  <p:transition xmlns:p14="http://schemas.microsoft.com/office/powerpoint/2010/main" spd="med" advClick="1" p14:dur="1000"/>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9" name="Shape 299"/>
          <p:cNvSpPr/>
          <p:nvPr/>
        </p:nvSpPr>
        <p:spPr>
          <a:xfrm>
            <a:off x="620183" y="456353"/>
            <a:ext cx="12053557"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57200" indent="-457200" algn="l" defTabSz="457200">
              <a:lnSpc>
                <a:spcPct val="110000"/>
              </a:lnSpc>
              <a:defRPr i="1" sz="2600">
                <a:latin typeface="Verdana"/>
                <a:ea typeface="Verdana"/>
                <a:cs typeface="Verdana"/>
                <a:sym typeface="Verdana"/>
              </a:defRPr>
            </a:pPr>
            <a:r>
              <a:t>Demonstrate good listening skills.</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Create a good atmosphere in which the person feels safe and valued. Demonstrate good listening skills.</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Ask yourself: "How have I shown the person that I understood what they said?" Check-out your understanding of what they mean by asking: "Are you saying that....?' Look for the person responding by nodding or saying “Yes."</a:t>
            </a:r>
          </a:p>
          <a:p>
            <a:pPr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Invite the person to talk through the exercises they have done.</a:t>
            </a:r>
            <a:endParaRPr i="0"/>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Here are some of the things you may wish to consider when they talk through the following exercises. </a:t>
            </a:r>
          </a:p>
          <a:p>
            <a:pPr marR="457200" algn="l" defTabSz="457200">
              <a:lnSpc>
                <a:spcPct val="110000"/>
              </a:lnSpc>
              <a:defRPr sz="2600">
                <a:latin typeface="Verdana"/>
                <a:ea typeface="Verdana"/>
                <a:cs typeface="Verdana"/>
                <a:sym typeface="Verdana"/>
              </a:defRPr>
            </a:pPr>
          </a:p>
          <a:p>
            <a:pPr marR="457200" defTabSz="457200">
              <a:lnSpc>
                <a:spcPct val="110000"/>
              </a:lnSpc>
              <a:defRPr i="1" sz="2600">
                <a:latin typeface="Verdana"/>
                <a:ea typeface="Verdana"/>
                <a:cs typeface="Verdana"/>
                <a:sym typeface="Verdana"/>
              </a:defRPr>
            </a:pPr>
            <a:r>
              <a:t>My Strengths </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rPr i="0"/>
              <a:t>Listen to their views on the activities in which they can deliver A’s. If appropriate, share your views on where they actually do deliver As. Looking to the future, explore how you think they can make their best contribution to the organisation.</a:t>
            </a:r>
          </a:p>
        </p:txBody>
      </p:sp>
    </p:spTree>
  </p:cSld>
  <p:clrMapOvr>
    <a:masterClrMapping/>
  </p:clrMapOvr>
  <p:transition xmlns:p14="http://schemas.microsoft.com/office/powerpoint/2010/main" spd="med" advClick="1" p14:dur="1000"/>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1" name="Shape 301"/>
          <p:cNvSpPr/>
          <p:nvPr/>
        </p:nvSpPr>
        <p:spPr>
          <a:xfrm>
            <a:off x="620183" y="456353"/>
            <a:ext cx="12053557" cy="956437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defTabSz="457200">
              <a:lnSpc>
                <a:spcPct val="110000"/>
              </a:lnSpc>
              <a:defRPr i="1" sz="2600">
                <a:latin typeface="Verdana"/>
                <a:ea typeface="Verdana"/>
                <a:cs typeface="Verdana"/>
                <a:sym typeface="Verdana"/>
              </a:defRPr>
            </a:pPr>
            <a:r>
              <a:t>My Performance Review</a:t>
            </a:r>
            <a:endParaRPr i="0"/>
          </a:p>
          <a:p>
            <a:pPr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Listen to their views on how they rate their performance in relation</a:t>
            </a:r>
          </a:p>
          <a:p>
            <a:pPr marL="457200" marR="457200" indent="-457200" algn="l" defTabSz="457200">
              <a:lnSpc>
                <a:spcPct val="110000"/>
              </a:lnSpc>
              <a:defRPr sz="2600">
                <a:latin typeface="Verdana"/>
                <a:ea typeface="Verdana"/>
                <a:cs typeface="Verdana"/>
                <a:sym typeface="Verdana"/>
              </a:defRPr>
            </a:pPr>
            <a:r>
              <a:t>to achieving each of the goals. They will have done this on a scale </a:t>
            </a:r>
          </a:p>
          <a:p>
            <a:pPr marL="457200" marR="457200" indent="-457200" algn="l" defTabSz="457200">
              <a:lnSpc>
                <a:spcPct val="110000"/>
              </a:lnSpc>
              <a:defRPr sz="2600">
                <a:latin typeface="Verdana"/>
                <a:ea typeface="Verdana"/>
                <a:cs typeface="Verdana"/>
                <a:sym typeface="Verdana"/>
              </a:defRPr>
            </a:pPr>
            <a:r>
              <a:t>0-10. If appropriate, ask how they think they could have improved</a:t>
            </a:r>
          </a:p>
          <a:p>
            <a:pPr marL="457200" marR="457200" indent="-457200" algn="l" defTabSz="457200">
              <a:lnSpc>
                <a:spcPct val="110000"/>
              </a:lnSpc>
              <a:defRPr sz="2600">
                <a:latin typeface="Verdana"/>
                <a:ea typeface="Verdana"/>
                <a:cs typeface="Verdana"/>
                <a:sym typeface="Verdana"/>
              </a:defRPr>
            </a:pPr>
            <a:r>
              <a:t>any of the ratings. </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You may also want to give feedback on what you think the person</a:t>
            </a:r>
          </a:p>
          <a:p>
            <a:pPr marL="457200" marR="457200" indent="-457200" algn="l" defTabSz="457200">
              <a:lnSpc>
                <a:spcPct val="110000"/>
              </a:lnSpc>
              <a:defRPr sz="2600">
                <a:latin typeface="Verdana"/>
                <a:ea typeface="Verdana"/>
                <a:cs typeface="Verdana"/>
                <a:sym typeface="Verdana"/>
              </a:defRPr>
            </a:pPr>
            <a:r>
              <a:t>has done well and how they can build on these things.  If</a:t>
            </a:r>
          </a:p>
          <a:p>
            <a:pPr marL="457200" marR="457200" indent="-457200" algn="l" defTabSz="457200">
              <a:lnSpc>
                <a:spcPct val="110000"/>
              </a:lnSpc>
              <a:defRPr sz="2600">
                <a:latin typeface="Verdana"/>
                <a:ea typeface="Verdana"/>
                <a:cs typeface="Verdana"/>
                <a:sym typeface="Verdana"/>
              </a:defRPr>
            </a:pPr>
            <a:r>
              <a:t>appropriate, say you would like to share your view of the ratings,</a:t>
            </a:r>
          </a:p>
          <a:p>
            <a:pPr marL="457200" marR="457200" indent="-457200" algn="l" defTabSz="457200">
              <a:lnSpc>
                <a:spcPct val="110000"/>
              </a:lnSpc>
              <a:defRPr sz="2600">
                <a:latin typeface="Verdana"/>
                <a:ea typeface="Verdana"/>
                <a:cs typeface="Verdana"/>
                <a:sym typeface="Verdana"/>
              </a:defRPr>
            </a:pPr>
            <a:r>
              <a:t>any key differences and how you think they can improve the ratings.</a:t>
            </a:r>
          </a:p>
          <a:p>
            <a:pPr marL="457200" marR="457200" indent="-457200" algn="l" defTabSz="457200">
              <a:lnSpc>
                <a:spcPct val="110000"/>
              </a:lnSpc>
              <a:defRPr sz="2600">
                <a:latin typeface="Verdana"/>
                <a:ea typeface="Verdana"/>
                <a:cs typeface="Verdana"/>
                <a:sym typeface="Verdana"/>
              </a:defRPr>
            </a:pPr>
          </a:p>
          <a:p>
            <a:pPr marL="457200" marR="457200" indent="-457200" defTabSz="457200">
              <a:lnSpc>
                <a:spcPct val="110000"/>
              </a:lnSpc>
              <a:defRPr i="1" sz="2600">
                <a:latin typeface="Verdana"/>
                <a:ea typeface="Verdana"/>
                <a:cs typeface="Verdana"/>
                <a:sym typeface="Verdana"/>
              </a:defRPr>
            </a:pPr>
            <a:r>
              <a:t>My Future Goals</a:t>
            </a:r>
            <a:endParaRPr i="0"/>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t>It is up to you regarding how far into the future you want to set</a:t>
            </a:r>
          </a:p>
          <a:p>
            <a:pPr marL="457200" marR="457200" indent="-457200" algn="l" defTabSz="457200">
              <a:lnSpc>
                <a:spcPct val="110000"/>
              </a:lnSpc>
              <a:defRPr sz="2600">
                <a:latin typeface="Verdana"/>
                <a:ea typeface="Verdana"/>
                <a:cs typeface="Verdana"/>
                <a:sym typeface="Verdana"/>
              </a:defRPr>
            </a:pPr>
            <a:r>
              <a:t>specific goals. Obviously it would be useful to have a time frame</a:t>
            </a:r>
          </a:p>
          <a:p>
            <a:pPr marL="457200" marR="457200" indent="-457200" algn="l" defTabSz="457200">
              <a:lnSpc>
                <a:spcPct val="110000"/>
              </a:lnSpc>
              <a:defRPr sz="2600">
                <a:latin typeface="Verdana"/>
                <a:ea typeface="Verdana"/>
                <a:cs typeface="Verdana"/>
                <a:sym typeface="Verdana"/>
              </a:defRPr>
            </a:pPr>
            <a:r>
              <a:t>that fits with the next performance management session in, for</a:t>
            </a:r>
          </a:p>
          <a:p>
            <a:pPr marL="457200" marR="457200" indent="-457200" algn="l" defTabSz="457200">
              <a:lnSpc>
                <a:spcPct val="110000"/>
              </a:lnSpc>
              <a:defRPr sz="2600">
                <a:latin typeface="Verdana"/>
                <a:ea typeface="Verdana"/>
                <a:cs typeface="Verdana"/>
                <a:sym typeface="Verdana"/>
              </a:defRPr>
            </a:pPr>
            <a:r>
              <a:t>example, six months.</a:t>
            </a:r>
          </a:p>
          <a:p>
            <a:pPr marL="457200" marR="457200" indent="-457200" algn="l" defTabSz="457200">
              <a:lnSpc>
                <a:spcPct val="110000"/>
              </a:lnSpc>
              <a:defRPr sz="2600">
                <a:latin typeface="Verdana"/>
                <a:ea typeface="Verdana"/>
                <a:cs typeface="Verdana"/>
                <a:sym typeface="Verdana"/>
              </a:defRPr>
            </a:pPr>
          </a:p>
          <a:p>
            <a:pPr marR="457200" indent="27516" algn="l" defTabSz="457200">
              <a:lnSpc>
                <a:spcPct val="110000"/>
              </a:lnSpc>
              <a:defRPr sz="2600">
                <a:latin typeface="Verdana"/>
                <a:ea typeface="Verdana"/>
                <a:cs typeface="Verdana"/>
                <a:sym typeface="Verdana"/>
              </a:defRPr>
            </a:pPr>
            <a:r>
              <a:t>Whichever time frame you choose, you may want to go through the following steps.</a:t>
            </a:r>
          </a:p>
        </p:txBody>
      </p:sp>
    </p:spTree>
  </p:cSld>
  <p:clrMapOvr>
    <a:masterClrMapping/>
  </p:clrMapOvr>
  <p:transition xmlns:p14="http://schemas.microsoft.com/office/powerpoint/2010/main" spd="med" advClick="1" p14:dur="1000"/>
</p:sld>
</file>

<file path=ppt/slides/slide6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3" name="Shape 303"/>
          <p:cNvSpPr/>
          <p:nvPr/>
        </p:nvSpPr>
        <p:spPr>
          <a:xfrm>
            <a:off x="620183" y="456353"/>
            <a:ext cx="12053557" cy="9588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indent="27516" algn="l" defTabSz="457200">
              <a:lnSpc>
                <a:spcPct val="110000"/>
              </a:lnSpc>
              <a:defRPr sz="2600">
                <a:latin typeface="Verdana"/>
                <a:ea typeface="Verdana"/>
                <a:cs typeface="Verdana"/>
                <a:sym typeface="Verdana"/>
              </a:defRPr>
            </a:pPr>
          </a:p>
          <a:p>
            <a:pPr marR="457200" indent="27516" algn="l" defTabSz="457200">
              <a:lnSpc>
                <a:spcPct val="110000"/>
              </a:lnSpc>
              <a:defRPr i="1" sz="2600">
                <a:latin typeface="Verdana"/>
                <a:ea typeface="Verdana"/>
                <a:cs typeface="Verdana"/>
                <a:sym typeface="Verdana"/>
              </a:defRPr>
            </a:pPr>
            <a:r>
              <a:t>Invite the person to describe what they see as the goals they want to achieve in the next x months. </a:t>
            </a:r>
          </a:p>
          <a:p>
            <a:pPr marR="457200" indent="27516" algn="l" defTabSz="457200">
              <a:lnSpc>
                <a:spcPct val="110000"/>
              </a:lnSpc>
              <a:defRPr sz="2600">
                <a:latin typeface="Verdana"/>
                <a:ea typeface="Verdana"/>
                <a:cs typeface="Verdana"/>
                <a:sym typeface="Verdana"/>
              </a:defRPr>
            </a:pPr>
          </a:p>
          <a:p>
            <a:pPr marR="457200" indent="27516" algn="l" defTabSz="457200">
              <a:lnSpc>
                <a:spcPct val="110000"/>
              </a:lnSpc>
              <a:defRPr i="1" sz="2600">
                <a:latin typeface="Verdana"/>
                <a:ea typeface="Verdana"/>
                <a:cs typeface="Verdana"/>
                <a:sym typeface="Verdana"/>
              </a:defRPr>
            </a:pPr>
            <a:r>
              <a:t>Share your view of the goals you want them to achieve. (After all, you are the key stakeholder and can actually set the goals.) </a:t>
            </a:r>
          </a:p>
          <a:p>
            <a:pPr marR="457200" indent="27516" algn="l" defTabSz="457200">
              <a:lnSpc>
                <a:spcPct val="110000"/>
              </a:lnSpc>
              <a:defRPr i="1" sz="2600">
                <a:latin typeface="Verdana"/>
                <a:ea typeface="Verdana"/>
                <a:cs typeface="Verdana"/>
                <a:sym typeface="Verdana"/>
              </a:defRPr>
            </a:pPr>
          </a:p>
          <a:p>
            <a:pPr marR="457200" indent="27516" algn="l" defTabSz="457200">
              <a:lnSpc>
                <a:spcPct val="110000"/>
              </a:lnSpc>
              <a:defRPr i="1" sz="2600">
                <a:latin typeface="Verdana"/>
                <a:ea typeface="Verdana"/>
                <a:cs typeface="Verdana"/>
                <a:sym typeface="Verdana"/>
              </a:defRPr>
            </a:pPr>
            <a:r>
              <a:t>Agree with the person on the specific goals they aim to deliver.</a:t>
            </a:r>
          </a:p>
          <a:p>
            <a:pPr marR="457200" indent="27516" algn="l" defTabSz="457200">
              <a:lnSpc>
                <a:spcPct val="110000"/>
              </a:lnSpc>
              <a:defRPr sz="2600">
                <a:latin typeface="Verdana"/>
                <a:ea typeface="Verdana"/>
                <a:cs typeface="Verdana"/>
                <a:sym typeface="Verdana"/>
              </a:defRPr>
            </a:pPr>
          </a:p>
          <a:p>
            <a:pPr marR="457200" indent="27516" algn="l" defTabSz="457200">
              <a:lnSpc>
                <a:spcPct val="110000"/>
              </a:lnSpc>
              <a:defRPr sz="2600">
                <a:latin typeface="Verdana"/>
                <a:ea typeface="Verdana"/>
                <a:cs typeface="Verdana"/>
                <a:sym typeface="Verdana"/>
              </a:defRPr>
            </a:pPr>
            <a:r>
              <a:t>It can also be good to agree on: The specific things they will do to keep your informed; The specific support they need; The specific early successes they will deliver. Make copies of the </a:t>
            </a:r>
            <a:r>
              <a:rPr i="1"/>
              <a:t>My Agreed Goals. </a:t>
            </a:r>
            <a:r>
              <a:t>The person keeps one copy and you keep one copy.</a:t>
            </a:r>
          </a:p>
          <a:p>
            <a:pPr marR="457200" indent="27516" algn="l" defTabSz="457200">
              <a:lnSpc>
                <a:spcPct val="110000"/>
              </a:lnSpc>
              <a:defRPr sz="2600">
                <a:latin typeface="Verdana"/>
                <a:ea typeface="Verdana"/>
                <a:cs typeface="Verdana"/>
                <a:sym typeface="Verdana"/>
              </a:defRPr>
            </a:pPr>
          </a:p>
          <a:p>
            <a:pPr marR="457200" indent="27516" algn="l" defTabSz="457200">
              <a:lnSpc>
                <a:spcPct val="110000"/>
              </a:lnSpc>
              <a:defRPr i="1" sz="2600">
                <a:latin typeface="Verdana"/>
                <a:ea typeface="Verdana"/>
                <a:cs typeface="Verdana"/>
                <a:sym typeface="Verdana"/>
              </a:defRPr>
            </a:pPr>
            <a:r>
              <a:t>Finish the session in a positive way.</a:t>
            </a:r>
          </a:p>
          <a:p>
            <a:pPr marR="457200" indent="27516" algn="l" defTabSz="457200">
              <a:lnSpc>
                <a:spcPct val="110000"/>
              </a:lnSpc>
              <a:defRPr sz="2600">
                <a:latin typeface="Verdana"/>
                <a:ea typeface="Verdana"/>
                <a:cs typeface="Verdana"/>
                <a:sym typeface="Verdana"/>
              </a:defRPr>
            </a:pPr>
          </a:p>
          <a:p>
            <a:pPr marR="457200" indent="27516" algn="l" defTabSz="457200">
              <a:lnSpc>
                <a:spcPct val="110000"/>
              </a:lnSpc>
              <a:defRPr sz="2600">
                <a:latin typeface="Verdana"/>
                <a:ea typeface="Verdana"/>
                <a:cs typeface="Verdana"/>
                <a:sym typeface="Verdana"/>
              </a:defRPr>
            </a:pPr>
            <a:r>
              <a:t>Make sure you cover all the items on the agenda. Ask if there is anything else the person would like to discuss. Say what you will do to follow-up the session and finish in a positive way.</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ts val="3400"/>
              </a:lnSpc>
              <a:defRPr sz="1400">
                <a:latin typeface="Arial"/>
                <a:ea typeface="Arial"/>
                <a:cs typeface="Arial"/>
                <a:sym typeface="Arial"/>
              </a:defRPr>
            </a:pPr>
          </a:p>
          <a:p>
            <a:pPr marL="457200" marR="457200" indent="-457200" algn="l" defTabSz="457200">
              <a:lnSpc>
                <a:spcPts val="3400"/>
              </a:lnSpc>
              <a:defRPr sz="1400">
                <a:latin typeface="Arial"/>
                <a:ea typeface="Arial"/>
                <a:cs typeface="Arial"/>
                <a:sym typeface="Arial"/>
              </a:defRPr>
            </a:pPr>
          </a:p>
        </p:txBody>
      </p:sp>
    </p:spTree>
  </p:cSld>
  <p:clrMapOvr>
    <a:masterClrMapping/>
  </p:clrMapOvr>
  <p:transition xmlns:p14="http://schemas.microsoft.com/office/powerpoint/2010/main" spd="med" advClick="1" p14:dur="1000"/>
</p:sld>
</file>

<file path=ppt/slides/slide6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5" name="Shape 305"/>
          <p:cNvSpPr/>
          <p:nvPr/>
        </p:nvSpPr>
        <p:spPr>
          <a:xfrm>
            <a:off x="552450" y="1119293"/>
            <a:ext cx="11899900" cy="826516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57200" indent="-457200" algn="l" defTabSz="457200">
              <a:lnSpc>
                <a:spcPct val="110000"/>
              </a:lnSpc>
              <a:defRPr i="1" sz="2600">
                <a:latin typeface="Verdana"/>
                <a:ea typeface="Verdana"/>
                <a:cs typeface="Verdana"/>
                <a:sym typeface="Verdana"/>
              </a:defRPr>
            </a:pPr>
            <a:r>
              <a:t>Fulfil any commitments you have made to follow-up the session. </a:t>
            </a:r>
          </a:p>
          <a:p>
            <a:pPr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i="1" sz="2600">
                <a:latin typeface="Verdana"/>
                <a:ea typeface="Verdana"/>
                <a:cs typeface="Verdana"/>
                <a:sym typeface="Verdana"/>
              </a:defRPr>
            </a:pPr>
            <a:r>
              <a:t>Keep improving your ability to facilitate Performance Management</a:t>
            </a:r>
          </a:p>
          <a:p>
            <a:pPr marL="457200" marR="457200" indent="-457200" algn="l" defTabSz="457200">
              <a:lnSpc>
                <a:spcPct val="110000"/>
              </a:lnSpc>
              <a:defRPr i="1" sz="2600">
                <a:latin typeface="Verdana"/>
                <a:ea typeface="Verdana"/>
                <a:cs typeface="Verdana"/>
                <a:sym typeface="Verdana"/>
              </a:defRPr>
            </a:pPr>
            <a:r>
              <a:t>sessions. You can clarify the following things. </a:t>
            </a:r>
          </a:p>
          <a:p>
            <a:pPr marL="457200" marR="457200" algn="l" defTabSz="457200">
              <a:lnSpc>
                <a:spcPct val="110000"/>
              </a:lnSpc>
              <a:defRPr sz="2600">
                <a:latin typeface="Verdana"/>
                <a:ea typeface="Verdana"/>
                <a:cs typeface="Verdana"/>
                <a:sym typeface="Verdana"/>
              </a:defRPr>
            </a:pPr>
          </a:p>
          <a:p>
            <a:pPr marL="44449" marR="457200" defTabSz="457200">
              <a:lnSpc>
                <a:spcPct val="110000"/>
              </a:lnSpc>
              <a:defRPr i="1" sz="2600">
                <a:latin typeface="Verdana"/>
                <a:ea typeface="Verdana"/>
                <a:cs typeface="Verdana"/>
                <a:sym typeface="Verdana"/>
              </a:defRPr>
            </a:pPr>
            <a:r>
              <a:t>Three things I did well during the session and </a:t>
            </a:r>
          </a:p>
          <a:p>
            <a:pPr marL="44449" marR="457200" defTabSz="457200">
              <a:lnSpc>
                <a:spcPct val="110000"/>
              </a:lnSpc>
              <a:defRPr i="1" sz="2600">
                <a:latin typeface="Verdana"/>
                <a:ea typeface="Verdana"/>
                <a:cs typeface="Verdana"/>
                <a:sym typeface="Verdana"/>
              </a:defRPr>
            </a:pPr>
            <a:r>
              <a:t>how I can do more of these things in the future </a:t>
            </a:r>
          </a:p>
          <a:p>
            <a:pPr marL="44449" marR="457200" algn="l" defTabSz="457200">
              <a:lnSpc>
                <a:spcPct val="110000"/>
              </a:lnSpc>
              <a:defRPr sz="2600">
                <a:latin typeface="Verdana"/>
                <a:ea typeface="Verdana"/>
                <a:cs typeface="Verdana"/>
                <a:sym typeface="Verdana"/>
              </a:defRPr>
            </a:pPr>
          </a:p>
          <a:p>
            <a:pPr marL="44449" marR="457200" algn="l" defTabSz="457200">
              <a:lnSpc>
                <a:spcPct val="110000"/>
              </a:lnSpc>
              <a:defRPr sz="2600">
                <a:latin typeface="Verdana"/>
                <a:ea typeface="Verdana"/>
                <a:cs typeface="Verdana"/>
                <a:sym typeface="Verdana"/>
              </a:defRPr>
            </a:pPr>
            <a:r>
              <a:t>*</a:t>
            </a:r>
          </a:p>
          <a:p>
            <a:pPr marL="44449" marR="457200" algn="l" defTabSz="457200">
              <a:lnSpc>
                <a:spcPct val="110000"/>
              </a:lnSpc>
              <a:defRPr sz="2600">
                <a:latin typeface="Verdana"/>
                <a:ea typeface="Verdana"/>
                <a:cs typeface="Verdana"/>
                <a:sym typeface="Verdana"/>
              </a:defRPr>
            </a:pPr>
            <a:r>
              <a:t>*</a:t>
            </a:r>
          </a:p>
          <a:p>
            <a:pPr marL="44449" marR="457200" algn="l" defTabSz="457200">
              <a:lnSpc>
                <a:spcPct val="110000"/>
              </a:lnSpc>
              <a:defRPr sz="2600">
                <a:latin typeface="Verdana"/>
                <a:ea typeface="Verdana"/>
                <a:cs typeface="Verdana"/>
                <a:sym typeface="Verdana"/>
              </a:defRPr>
            </a:pPr>
            <a:r>
              <a:t>*</a:t>
            </a:r>
          </a:p>
          <a:p>
            <a:pPr marL="44449" marR="457200" defTabSz="457200">
              <a:lnSpc>
                <a:spcPct val="110000"/>
              </a:lnSpc>
              <a:defRPr i="1" sz="2600">
                <a:latin typeface="Verdana"/>
                <a:ea typeface="Verdana"/>
                <a:cs typeface="Verdana"/>
                <a:sym typeface="Verdana"/>
              </a:defRPr>
            </a:pPr>
            <a:r>
              <a:t>Two things I can do better in the future and how</a:t>
            </a:r>
          </a:p>
          <a:p>
            <a:pPr marL="44449" marR="457200" algn="l" defTabSz="457200">
              <a:lnSpc>
                <a:spcPct val="110000"/>
              </a:lnSpc>
              <a:defRPr sz="2600">
                <a:latin typeface="Verdana"/>
                <a:ea typeface="Verdana"/>
                <a:cs typeface="Verdana"/>
                <a:sym typeface="Verdana"/>
              </a:defRPr>
            </a:pPr>
          </a:p>
          <a:p>
            <a:pPr marL="44449" marR="457200" algn="l" defTabSz="457200">
              <a:lnSpc>
                <a:spcPct val="110000"/>
              </a:lnSpc>
              <a:defRPr sz="2600">
                <a:latin typeface="Verdana"/>
                <a:ea typeface="Verdana"/>
                <a:cs typeface="Verdana"/>
                <a:sym typeface="Verdana"/>
              </a:defRPr>
            </a:pPr>
            <a:r>
              <a:t>*</a:t>
            </a:r>
          </a:p>
          <a:p>
            <a:pPr marL="44449" marR="457200" algn="l" defTabSz="457200">
              <a:lnSpc>
                <a:spcPct val="110000"/>
              </a:lnSpc>
              <a:defRPr sz="2600">
                <a:latin typeface="Verdana"/>
                <a:ea typeface="Verdana"/>
                <a:cs typeface="Verdana"/>
                <a:sym typeface="Verdana"/>
              </a:defRPr>
            </a:pPr>
            <a:r>
              <a:t>*</a:t>
            </a:r>
          </a:p>
          <a:p>
            <a:pPr marL="44449" marR="457200" algn="l" defTabSz="457200">
              <a:lnSpc>
                <a:spcPct val="110000"/>
              </a:lnSpc>
              <a:defRPr sz="2600">
                <a:latin typeface="Verdana"/>
                <a:ea typeface="Verdana"/>
                <a:cs typeface="Verdana"/>
                <a:sym typeface="Verdana"/>
              </a:defRPr>
            </a:pPr>
          </a:p>
          <a:p>
            <a:pPr marL="457200" marR="457200" indent="-457200" algn="l" defTabSz="457200">
              <a:lnSpc>
                <a:spcPct val="110000"/>
              </a:lnSpc>
              <a:defRPr sz="2600">
                <a:latin typeface="Verdana"/>
                <a:ea typeface="Verdana"/>
                <a:cs typeface="Verdana"/>
                <a:sym typeface="Verdana"/>
              </a:defRPr>
            </a:pPr>
            <a:r>
              <a:rPr i="1"/>
              <a:t>Build-in times to catch-up with the person after the session to see</a:t>
            </a:r>
            <a:endParaRPr i="1"/>
          </a:p>
          <a:p>
            <a:pPr marL="457200" marR="457200" indent="-457200" algn="l" defTabSz="457200">
              <a:lnSpc>
                <a:spcPct val="110000"/>
              </a:lnSpc>
              <a:defRPr sz="2600">
                <a:latin typeface="Verdana"/>
                <a:ea typeface="Verdana"/>
                <a:cs typeface="Verdana"/>
                <a:sym typeface="Verdana"/>
              </a:defRPr>
            </a:pPr>
            <a:r>
              <a:rPr i="1"/>
              <a:t>how they are doing and provide any support they need to reach the</a:t>
            </a:r>
            <a:endParaRPr i="1"/>
          </a:p>
          <a:p>
            <a:pPr marL="457200" marR="457200" indent="-457200" algn="l" defTabSz="457200">
              <a:lnSpc>
                <a:spcPct val="110000"/>
              </a:lnSpc>
              <a:defRPr sz="2600">
                <a:latin typeface="Verdana"/>
                <a:ea typeface="Verdana"/>
                <a:cs typeface="Verdana"/>
                <a:sym typeface="Verdana"/>
              </a:defRPr>
            </a:pPr>
            <a:r>
              <a:rPr i="1"/>
              <a:t>goals.</a:t>
            </a:r>
          </a:p>
        </p:txBody>
      </p:sp>
      <p:sp>
        <p:nvSpPr>
          <p:cNvPr id="306" name="Shape 306"/>
          <p:cNvSpPr/>
          <p:nvPr/>
        </p:nvSpPr>
        <p:spPr>
          <a:xfrm>
            <a:off x="647699" y="245533"/>
            <a:ext cx="11709402"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Step 3: After The Session</a:t>
            </a:r>
          </a:p>
        </p:txBody>
      </p:sp>
    </p:spTree>
  </p:cSld>
  <p:clrMapOvr>
    <a:masterClrMapping/>
  </p:clrMapOvr>
  <p:transition xmlns:p14="http://schemas.microsoft.com/office/powerpoint/2010/main" spd="med" advClick="1" p14:dur="1000"/>
</p:sld>
</file>

<file path=ppt/slides/slide6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8" name="Shape 308"/>
          <p:cNvSpPr/>
          <p:nvPr/>
        </p:nvSpPr>
        <p:spPr>
          <a:xfrm>
            <a:off x="647699" y="1312333"/>
            <a:ext cx="11709402" cy="341884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Appendix:</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The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Performance Improvement </a:t>
            </a:r>
          </a:p>
          <a:p>
            <a:pPr defTabSz="647700">
              <a:lnSpc>
                <a:spcPct val="120000"/>
              </a:lnSpc>
              <a:buClr>
                <a:srgbClr val="000000"/>
              </a:buClr>
              <a:buFont typeface="Verdana"/>
              <a:defRPr i="1" sz="3200">
                <a:uFill>
                  <a:solidFill>
                    <a:srgbClr val="000000"/>
                  </a:solidFill>
                </a:uFill>
                <a:latin typeface="Verdana"/>
                <a:ea typeface="Verdana"/>
                <a:cs typeface="Verdana"/>
                <a:sym typeface="Verdana"/>
              </a:defRPr>
            </a:pPr>
            <a:r>
              <a:t>Pack</a:t>
            </a:r>
          </a:p>
        </p:txBody>
      </p:sp>
      <p:sp>
        <p:nvSpPr>
          <p:cNvPr id="309" name="Shape 309"/>
          <p:cNvSpPr/>
          <p:nvPr/>
        </p:nvSpPr>
        <p:spPr>
          <a:xfrm>
            <a:off x="874183" y="6537959"/>
            <a:ext cx="11256434" cy="10820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defTabSz="457200">
              <a:lnSpc>
                <a:spcPct val="120000"/>
              </a:lnSpc>
              <a:defRPr i="1" sz="3000">
                <a:latin typeface="Verdana"/>
                <a:ea typeface="Verdana"/>
                <a:cs typeface="Verdana"/>
                <a:sym typeface="Verdana"/>
              </a:defRPr>
            </a:pPr>
            <a:r>
              <a:t>Giving Tough News and </a:t>
            </a:r>
          </a:p>
          <a:p>
            <a:pPr marR="457200" defTabSz="457200">
              <a:lnSpc>
                <a:spcPct val="120000"/>
              </a:lnSpc>
              <a:defRPr i="1" sz="3000">
                <a:latin typeface="Verdana"/>
                <a:ea typeface="Verdana"/>
                <a:cs typeface="Verdana"/>
                <a:sym typeface="Verdana"/>
              </a:defRPr>
            </a:pPr>
            <a:r>
              <a:t>Making Clear Contracts</a:t>
            </a:r>
          </a:p>
        </p:txBody>
      </p:sp>
    </p:spTree>
  </p:cSld>
  <p:clrMapOvr>
    <a:masterClrMapping/>
  </p:clrMapOvr>
  <p:transition xmlns:p14="http://schemas.microsoft.com/office/powerpoint/2010/main" spd="med" advClick="1" p14:dur="1000"/>
</p:sld>
</file>

<file path=ppt/slides/slide6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1" name="Shape 311"/>
          <p:cNvSpPr/>
          <p:nvPr/>
        </p:nvSpPr>
        <p:spPr>
          <a:xfrm>
            <a:off x="552450" y="1220893"/>
            <a:ext cx="11899900" cy="826516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94030" algn="l" defTabSz="457200">
              <a:lnSpc>
                <a:spcPct val="110000"/>
              </a:lnSpc>
              <a:defRPr sz="2600">
                <a:latin typeface="Verdana"/>
                <a:ea typeface="Verdana"/>
                <a:cs typeface="Verdana"/>
                <a:sym typeface="Verdana"/>
              </a:defRPr>
            </a:pPr>
            <a:r>
              <a:t>“What about poor performers?” somebody may ask. If somebody is not reaching their agreed goals, you can take the following steps.</a:t>
            </a:r>
          </a:p>
          <a:p>
            <a:pPr marR="494030" algn="l" defTabSz="457200">
              <a:lnSpc>
                <a:spcPct val="110000"/>
              </a:lnSpc>
              <a:defRPr i="1" sz="2600">
                <a:latin typeface="Verdana"/>
                <a:ea typeface="Verdana"/>
                <a:cs typeface="Verdana"/>
                <a:sym typeface="Verdana"/>
              </a:defRPr>
            </a:pPr>
          </a:p>
          <a:p>
            <a:pPr marL="457200" marR="494030" indent="-457200" defTabSz="457200">
              <a:lnSpc>
                <a:spcPct val="110000"/>
              </a:lnSpc>
              <a:defRPr i="1" sz="2600">
                <a:latin typeface="Verdana"/>
                <a:ea typeface="Verdana"/>
                <a:cs typeface="Verdana"/>
                <a:sym typeface="Verdana"/>
              </a:defRPr>
            </a:pPr>
            <a:r>
              <a:t>Clarify the picture of success</a:t>
            </a:r>
          </a:p>
          <a:p>
            <a:pPr marL="457200" marR="494030" indent="-45720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Ask yourself: “What are the specific results an ‘A’ player would be delivering in this role? What are the actual words the customers would be saying about the quality of service an ‘A’ player would be giving? What would their colleagues be saying about their professional standards?” Try describing: </a:t>
            </a:r>
          </a:p>
          <a:p>
            <a:pPr marR="494030" algn="l" defTabSz="457200">
              <a:lnSpc>
                <a:spcPct val="110000"/>
              </a:lnSpc>
              <a:defRPr sz="2600">
                <a:latin typeface="Verdana"/>
                <a:ea typeface="Verdana"/>
                <a:cs typeface="Verdana"/>
                <a:sym typeface="Verdana"/>
              </a:defRPr>
            </a:pPr>
          </a:p>
          <a:p>
            <a:pPr marR="494030" defTabSz="457200">
              <a:lnSpc>
                <a:spcPct val="110000"/>
              </a:lnSpc>
              <a:defRPr i="1" sz="2600">
                <a:latin typeface="Verdana"/>
                <a:ea typeface="Verdana"/>
                <a:cs typeface="Verdana"/>
                <a:sym typeface="Verdana"/>
              </a:defRPr>
            </a:pPr>
            <a:r>
              <a:t>My picture of success about what an </a:t>
            </a:r>
          </a:p>
          <a:p>
            <a:pPr marR="494030" defTabSz="457200">
              <a:lnSpc>
                <a:spcPct val="110000"/>
              </a:lnSpc>
              <a:defRPr i="1" sz="2600">
                <a:latin typeface="Verdana"/>
                <a:ea typeface="Verdana"/>
                <a:cs typeface="Verdana"/>
                <a:sym typeface="Verdana"/>
              </a:defRPr>
            </a:pPr>
            <a:r>
              <a:t>‘A’ player in this role would be delivering is: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	</a:t>
            </a:r>
          </a:p>
        </p:txBody>
      </p:sp>
      <p:sp>
        <p:nvSpPr>
          <p:cNvPr id="312" name="Shape 312"/>
          <p:cNvSpPr/>
          <p:nvPr/>
        </p:nvSpPr>
        <p:spPr>
          <a:xfrm>
            <a:off x="647699" y="2285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552450" y="1327475"/>
            <a:ext cx="11899900" cy="827151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sz="2600">
                <a:latin typeface="Verdana"/>
                <a:ea typeface="Verdana"/>
                <a:cs typeface="Verdana"/>
                <a:sym typeface="Verdana"/>
              </a:defRPr>
            </a:pPr>
            <a:r>
              <a:t>Peak performers do what they do best and do it brilliantly. They also find ways to manage the consequences of their weaknesses. This exercise invites you to do the following things.</a:t>
            </a:r>
          </a:p>
          <a:p>
            <a:pPr marR="457200" algn="l" defTabSz="457200">
              <a:lnSpc>
                <a:spcPct val="110000"/>
              </a:lnSpc>
              <a:defRPr sz="2600">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Describe the deeply satisfying activities in which you deliver As.</a:t>
            </a:r>
          </a:p>
          <a:p>
            <a:pPr marL="452437" indent="-452437" algn="l" defTabSz="457200">
              <a:lnSpc>
                <a:spcPct val="110000"/>
              </a:lnSpc>
              <a:buClr>
                <a:srgbClr val="000000"/>
              </a:buClr>
              <a:buSzPct val="100000"/>
              <a:buFont typeface="Verdana"/>
              <a:buChar char="•"/>
              <a:defRPr i="1" sz="2200">
                <a:uFill>
                  <a:solidFill>
                    <a:srgbClr val="000000"/>
                  </a:solidFill>
                </a:uFill>
                <a:latin typeface="Verdana"/>
                <a:ea typeface="Verdana"/>
                <a:cs typeface="Verdana"/>
                <a:sym typeface="Verdana"/>
              </a:defRPr>
            </a:p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These may be particular kinds of projects, tasks or other activities. Try to be as specific as possible and give concrete examples.</a:t>
            </a:r>
          </a:p>
          <a:p>
            <a:pPr marL="452437" indent="-452437" algn="l" defTabSz="45720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Describe the activities in which you deliver Bs and Cs.</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The B activities are probably those that you can do reasonably well.</a:t>
            </a:r>
            <a:endParaRPr>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They are not your As, however, or maybe they were once but now you</a:t>
            </a:r>
            <a:endParaRPr>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get bored doing them. The C activities are those in which you have</a:t>
            </a:r>
            <a:endParaRPr>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little aptitude or desire to learn</a:t>
            </a:r>
            <a:endParaRPr>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R="457200" algn="l" defTabSz="457200">
              <a:lnSpc>
                <a:spcPct val="110000"/>
              </a:lnSpc>
              <a:defRPr sz="2600">
                <a:latin typeface="Verdana"/>
                <a:ea typeface="Verdana"/>
                <a:cs typeface="Verdana"/>
                <a:sym typeface="Verdana"/>
              </a:defRPr>
            </a:pPr>
            <a:r>
              <a:t>(Please note: If you have previously done this exercise - and both you and your manager are fully aware of your strengths - you may simply move onto the second exercise.)</a:t>
            </a:r>
          </a:p>
        </p:txBody>
      </p:sp>
      <p:sp>
        <p:nvSpPr>
          <p:cNvPr id="154" name="Shape 154"/>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4" name="Shape 314"/>
          <p:cNvSpPr/>
          <p:nvPr/>
        </p:nvSpPr>
        <p:spPr>
          <a:xfrm>
            <a:off x="620183" y="456353"/>
            <a:ext cx="12053557" cy="1041527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94030" indent="-457200" defTabSz="457200">
              <a:lnSpc>
                <a:spcPts val="4900"/>
              </a:lnSpc>
              <a:defRPr i="1" sz="2600">
                <a:latin typeface="Verdana"/>
                <a:ea typeface="Verdana"/>
                <a:cs typeface="Verdana"/>
                <a:sym typeface="Verdana"/>
              </a:defRPr>
            </a:pPr>
            <a:r>
              <a:t>Clarify the person’s potential</a:t>
            </a:r>
          </a:p>
          <a:p>
            <a:pPr marL="457200" marR="494030" indent="-45720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Bearing in mind this Picture of Success, ask yourself: </a:t>
            </a:r>
          </a:p>
          <a:p>
            <a:pPr marR="49403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“To what extent is the person delivering these results today? How would I rate them on a scale 0-10? What is their potential? </a:t>
            </a:r>
          </a:p>
          <a:p>
            <a:pPr marR="49403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“Do they have the right attitude, ability and application? Given the right coaching, what rating do I think they can achieve?” </a:t>
            </a:r>
          </a:p>
          <a:p>
            <a:pPr marR="49403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Considering your answers, do you believe:</a:t>
            </a:r>
          </a:p>
          <a:p>
            <a:pPr marL="457200" marR="494030" indent="-457200" algn="l" defTabSz="457200">
              <a:lnSpc>
                <a:spcPts val="4900"/>
              </a:lnSpc>
              <a:defRPr sz="2600">
                <a:latin typeface="Verdana"/>
                <a:ea typeface="Verdana"/>
                <a:cs typeface="Verdana"/>
                <a:sym typeface="Verdana"/>
              </a:defRPr>
            </a:pPr>
          </a:p>
          <a:p>
            <a:pPr marL="457200" marR="494030" indent="-457200" algn="l" defTabSz="457200">
              <a:lnSpc>
                <a:spcPts val="4900"/>
              </a:lnSpc>
              <a:defRPr sz="2600">
                <a:latin typeface="Verdana"/>
                <a:ea typeface="Verdana"/>
                <a:cs typeface="Verdana"/>
                <a:sym typeface="Verdana"/>
              </a:defRPr>
            </a:pPr>
            <a:r>
              <a:t>a)	The person has the potential to achieve the required rating? </a:t>
            </a:r>
          </a:p>
          <a:p>
            <a:pPr marL="457200" marR="494030" indent="-457200" algn="l" defTabSz="457200">
              <a:lnSpc>
                <a:spcPts val="4900"/>
              </a:lnSpc>
              <a:defRPr sz="2600">
                <a:latin typeface="Verdana"/>
                <a:ea typeface="Verdana"/>
                <a:cs typeface="Verdana"/>
                <a:sym typeface="Verdana"/>
              </a:defRPr>
            </a:pPr>
          </a:p>
          <a:p>
            <a:pPr marL="457200" marR="494030" indent="-457200" algn="l" defTabSz="457200">
              <a:lnSpc>
                <a:spcPts val="4900"/>
              </a:lnSpc>
              <a:defRPr sz="2600">
                <a:latin typeface="Verdana"/>
                <a:ea typeface="Verdana"/>
                <a:cs typeface="Verdana"/>
                <a:sym typeface="Verdana"/>
              </a:defRPr>
            </a:pPr>
            <a:r>
              <a:t>b)	The person is more suited to another role - inside or outside the business - where they can get at least a 7/10?</a:t>
            </a:r>
          </a:p>
          <a:p>
            <a:pPr marL="457200" marR="494030" indent="-45720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Make a decision. Decide whether or not you want to help the person to master the particular role. </a:t>
            </a:r>
          </a:p>
          <a:p>
            <a:pPr marR="49403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Morality is crucial. If you want the person to move on, it is vital that you have previously given them a clear message about improving their performance.</a:t>
            </a:r>
          </a:p>
          <a:p>
            <a:pPr marL="457200" marR="457200" indent="-457200" algn="l" defTabSz="457200">
              <a:lnSpc>
                <a:spcPct val="110000"/>
              </a:lnSpc>
              <a:defRPr sz="2600">
                <a:latin typeface="Verdana"/>
                <a:ea typeface="Verdana"/>
                <a:cs typeface="Verdana"/>
                <a:sym typeface="Verdana"/>
              </a:defRPr>
            </a:pPr>
          </a:p>
          <a:p>
            <a:pPr marL="457200" marR="457200" indent="-457200" algn="l" defTabSz="457200">
              <a:lnSpc>
                <a:spcPts val="3400"/>
              </a:lnSpc>
              <a:defRPr sz="1400">
                <a:latin typeface="Arial"/>
                <a:ea typeface="Arial"/>
                <a:cs typeface="Arial"/>
                <a:sym typeface="Arial"/>
              </a:defRPr>
            </a:pPr>
          </a:p>
          <a:p>
            <a:pPr marL="457200" marR="457200" indent="-457200" algn="l" defTabSz="457200">
              <a:lnSpc>
                <a:spcPts val="3400"/>
              </a:lnSpc>
              <a:defRPr sz="1400">
                <a:latin typeface="Arial"/>
                <a:ea typeface="Arial"/>
                <a:cs typeface="Arial"/>
                <a:sym typeface="Arial"/>
              </a:defRPr>
            </a:pPr>
          </a:p>
        </p:txBody>
      </p:sp>
    </p:spTree>
  </p:cSld>
  <p:clrMapOvr>
    <a:masterClrMapping/>
  </p:clrMapOvr>
  <p:transition xmlns:p14="http://schemas.microsoft.com/office/powerpoint/2010/main" spd="med" advClick="1" p14:dur="1000"/>
</p:sld>
</file>

<file path=ppt/slides/slide7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6" name="Shape 316"/>
          <p:cNvSpPr/>
          <p:nvPr/>
        </p:nvSpPr>
        <p:spPr>
          <a:xfrm>
            <a:off x="620183" y="456353"/>
            <a:ext cx="12074260"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94030" indent="-457200" defTabSz="457200">
              <a:lnSpc>
                <a:spcPts val="4900"/>
              </a:lnSpc>
              <a:defRPr i="1" sz="2600">
                <a:latin typeface="Verdana"/>
                <a:ea typeface="Verdana"/>
                <a:cs typeface="Verdana"/>
                <a:sym typeface="Verdana"/>
              </a:defRPr>
            </a:pPr>
            <a:r>
              <a:t>Carry out the plan to help the </a:t>
            </a:r>
          </a:p>
          <a:p>
            <a:pPr marL="457200" marR="494030" indent="-457200" defTabSz="457200">
              <a:lnSpc>
                <a:spcPts val="4900"/>
              </a:lnSpc>
              <a:defRPr i="1" sz="2600">
                <a:latin typeface="Verdana"/>
                <a:ea typeface="Verdana"/>
                <a:cs typeface="Verdana"/>
                <a:sym typeface="Verdana"/>
              </a:defRPr>
            </a:pPr>
            <a:r>
              <a:t>person achieve the picture of success</a:t>
            </a:r>
          </a:p>
          <a:p>
            <a:pPr marR="49403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If you decide to work with the person on developing their performance, however, you may wish to follow this framework.</a:t>
            </a:r>
          </a:p>
          <a:p>
            <a:pPr marR="494030" algn="l" defTabSz="457200">
              <a:lnSpc>
                <a:spcPts val="4900"/>
              </a:lnSpc>
              <a:defRPr sz="2600">
                <a:latin typeface="Verdana"/>
                <a:ea typeface="Verdana"/>
                <a:cs typeface="Verdana"/>
                <a:sym typeface="Verdana"/>
              </a:defRPr>
            </a:pPr>
          </a:p>
          <a:p>
            <a:pPr marL="457200" marR="494030" indent="-457200" algn="l" defTabSz="457200">
              <a:lnSpc>
                <a:spcPts val="4900"/>
              </a:lnSpc>
              <a:defRPr i="1" sz="2600">
                <a:latin typeface="Verdana"/>
                <a:ea typeface="Verdana"/>
                <a:cs typeface="Verdana"/>
                <a:sym typeface="Verdana"/>
              </a:defRPr>
            </a:pPr>
            <a:r>
              <a:t>Set up the meeting and position it properly. </a:t>
            </a:r>
          </a:p>
          <a:p>
            <a:pPr marL="457200" marR="494030" indent="-45720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Contact the person. Explain that you want to talk about how to continue to improve their performance. Say it is a session about growing into a role - it is not a ‘Goodbye’ meeting. </a:t>
            </a:r>
          </a:p>
          <a:p>
            <a:pPr marR="49403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(Don’t be afraid to say farewell to people, but there is a lot of work that can be done before such an exit.)</a:t>
            </a:r>
          </a:p>
          <a:p>
            <a:pPr marR="494030" algn="l" defTabSz="457200">
              <a:lnSpc>
                <a:spcPts val="4900"/>
              </a:lnSpc>
              <a:defRPr sz="2600">
                <a:latin typeface="Verdana"/>
                <a:ea typeface="Verdana"/>
                <a:cs typeface="Verdana"/>
                <a:sym typeface="Verdana"/>
              </a:defRPr>
            </a:pPr>
          </a:p>
          <a:p>
            <a:pPr marL="457200" marR="494030" indent="-457200" algn="l" defTabSz="457200">
              <a:lnSpc>
                <a:spcPts val="4900"/>
              </a:lnSpc>
              <a:defRPr i="1" sz="2600">
                <a:latin typeface="Verdana"/>
                <a:ea typeface="Verdana"/>
                <a:cs typeface="Verdana"/>
                <a:sym typeface="Verdana"/>
              </a:defRPr>
            </a:pPr>
            <a:r>
              <a:t>Start the meeting by welcoming the person. Explain that you want</a:t>
            </a:r>
          </a:p>
          <a:p>
            <a:pPr marL="457200" marR="494030" indent="-457200" algn="l" defTabSz="457200">
              <a:lnSpc>
                <a:spcPts val="4900"/>
              </a:lnSpc>
              <a:defRPr i="1" sz="2600">
                <a:latin typeface="Verdana"/>
                <a:ea typeface="Verdana"/>
                <a:cs typeface="Verdana"/>
                <a:sym typeface="Verdana"/>
              </a:defRPr>
            </a:pPr>
            <a:r>
              <a:t>to do a Reality Check. Describe what you plan to cover in the</a:t>
            </a:r>
          </a:p>
          <a:p>
            <a:pPr marL="457200" marR="494030" indent="-457200" algn="l" defTabSz="457200">
              <a:lnSpc>
                <a:spcPts val="4900"/>
              </a:lnSpc>
              <a:defRPr i="1" sz="2600">
                <a:latin typeface="Verdana"/>
                <a:ea typeface="Verdana"/>
                <a:cs typeface="Verdana"/>
                <a:sym typeface="Verdana"/>
              </a:defRPr>
            </a:pPr>
            <a:r>
              <a:t>session.</a:t>
            </a:r>
          </a:p>
          <a:p>
            <a:pPr marL="457200" marR="494030" indent="-457200" algn="l" defTabSz="457200">
              <a:lnSpc>
                <a:spcPts val="4900"/>
              </a:lnSpc>
              <a:defRPr sz="2600">
                <a:latin typeface="Verdana"/>
                <a:ea typeface="Verdana"/>
                <a:cs typeface="Verdana"/>
                <a:sym typeface="Verdana"/>
              </a:defRPr>
            </a:pPr>
          </a:p>
          <a:p>
            <a:pPr marR="494030" algn="l" defTabSz="457200">
              <a:lnSpc>
                <a:spcPts val="4900"/>
              </a:lnSpc>
              <a:defRPr sz="2600">
                <a:latin typeface="Verdana"/>
                <a:ea typeface="Verdana"/>
                <a:cs typeface="Verdana"/>
                <a:sym typeface="Verdana"/>
              </a:defRPr>
            </a:pPr>
            <a:r>
              <a:t>Explain that you will explore what the person does well and what they can improve. You will also share your Picture of Success regarding what somebody in their role would be delivering.</a:t>
            </a:r>
          </a:p>
        </p:txBody>
      </p:sp>
    </p:spTree>
  </p:cSld>
  <p:clrMapOvr>
    <a:masterClrMapping/>
  </p:clrMapOvr>
  <p:transition xmlns:p14="http://schemas.microsoft.com/office/powerpoint/2010/main" spd="med" advClick="1" p14:dur="1000"/>
</p:sld>
</file>

<file path=ppt/slides/slide7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8" name="Shape 318"/>
          <p:cNvSpPr/>
          <p:nvPr/>
        </p:nvSpPr>
        <p:spPr>
          <a:xfrm>
            <a:off x="620183" y="456353"/>
            <a:ext cx="12074260" cy="9525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94030" indent="-457200" defTabSz="457200">
              <a:lnSpc>
                <a:spcPct val="110000"/>
              </a:lnSpc>
              <a:defRPr i="1" sz="2600">
                <a:latin typeface="Verdana"/>
                <a:ea typeface="Verdana"/>
                <a:cs typeface="Verdana"/>
                <a:sym typeface="Verdana"/>
              </a:defRPr>
            </a:pPr>
            <a:r>
              <a:t>Ask the person to do some self-evaluation </a:t>
            </a:r>
          </a:p>
          <a:p>
            <a:pPr marL="457200" marR="494030" indent="-457200" defTabSz="457200">
              <a:lnSpc>
                <a:spcPct val="110000"/>
              </a:lnSpc>
              <a:defRPr i="1" sz="2600">
                <a:latin typeface="Verdana"/>
                <a:ea typeface="Verdana"/>
                <a:cs typeface="Verdana"/>
                <a:sym typeface="Verdana"/>
              </a:defRPr>
            </a:pPr>
            <a:r>
              <a:t>and then give your picture of success</a:t>
            </a:r>
          </a:p>
          <a:p>
            <a:pPr marL="457200" marR="494030" indent="-457200" algn="l" defTabSz="457200">
              <a:lnSpc>
                <a:spcPct val="110000"/>
              </a:lnSpc>
              <a:defRPr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Invite them to evaluate their own performance.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Listen carefully. Ask for examples where appropriate. You need to understand their picture.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If it is helpful, give positive but honest feedback regarding their successes. But there will be hard news to deliver, so communicate this by moving onto the next stage.</a:t>
            </a:r>
          </a:p>
          <a:p>
            <a:pPr marR="457200" algn="l" defTabSz="457200">
              <a:lnSpc>
                <a:spcPct val="110000"/>
              </a:lnSpc>
              <a:defRPr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Give your picture of success about what an ‘A’ player in this role would be delivering.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Talk about the desired outcome because people must have something to aspire to in the future. </a:t>
            </a:r>
          </a:p>
          <a:p>
            <a:pPr marR="457200" algn="l" defTabSz="457200">
              <a:lnSpc>
                <a:spcPct val="110000"/>
              </a:lnSpc>
              <a:defRPr sz="2600">
                <a:latin typeface="Verdana"/>
                <a:ea typeface="Verdana"/>
                <a:cs typeface="Verdana"/>
                <a:sym typeface="Verdana"/>
              </a:defRPr>
            </a:pPr>
          </a:p>
          <a:p>
            <a:pPr marR="457200" algn="l" defTabSz="457200">
              <a:lnSpc>
                <a:spcPct val="110000"/>
              </a:lnSpc>
              <a:defRPr sz="2600">
                <a:latin typeface="Verdana"/>
                <a:ea typeface="Verdana"/>
                <a:cs typeface="Verdana"/>
                <a:sym typeface="Verdana"/>
              </a:defRPr>
            </a:pPr>
            <a:r>
              <a:t>Do not harangue them with details, otherwise it is easy to get into an argument. Give them clear messages about the following things.</a:t>
            </a:r>
          </a:p>
          <a:p>
            <a:pPr marR="494030" algn="l" defTabSz="457200">
              <a:lnSpc>
                <a:spcPts val="4900"/>
              </a:lnSpc>
              <a:defRPr sz="26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7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0" name="Shape 320"/>
          <p:cNvSpPr/>
          <p:nvPr/>
        </p:nvSpPr>
        <p:spPr>
          <a:xfrm>
            <a:off x="620183" y="456353"/>
            <a:ext cx="12074260"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defTabSz="457200">
              <a:lnSpc>
                <a:spcPct val="110000"/>
              </a:lnSpc>
              <a:defRPr i="1" sz="2600">
                <a:latin typeface="Verdana"/>
                <a:ea typeface="Verdana"/>
                <a:cs typeface="Verdana"/>
                <a:sym typeface="Verdana"/>
              </a:defRPr>
            </a:pPr>
            <a:r>
              <a:t>The specific results an ‘A’ player in </a:t>
            </a:r>
          </a:p>
          <a:p>
            <a:pPr marR="457200" defTabSz="457200">
              <a:lnSpc>
                <a:spcPct val="110000"/>
              </a:lnSpc>
              <a:defRPr i="1" sz="2600">
                <a:latin typeface="Verdana"/>
                <a:ea typeface="Verdana"/>
                <a:cs typeface="Verdana"/>
                <a:sym typeface="Verdana"/>
              </a:defRPr>
            </a:pPr>
            <a:r>
              <a:t>this role would be delivering would be:</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p>
          <a:p>
            <a:pPr marR="457200" defTabSz="457200">
              <a:lnSpc>
                <a:spcPct val="110000"/>
              </a:lnSpc>
              <a:defRPr i="1" sz="2600">
                <a:latin typeface="Verdana"/>
                <a:ea typeface="Verdana"/>
                <a:cs typeface="Verdana"/>
                <a:sym typeface="Verdana"/>
              </a:defRPr>
            </a:pPr>
            <a:r>
              <a:t>The actual words the customers would be saying about the </a:t>
            </a:r>
          </a:p>
          <a:p>
            <a:pPr marR="457200" defTabSz="457200">
              <a:lnSpc>
                <a:spcPct val="110000"/>
              </a:lnSpc>
              <a:defRPr i="1" sz="2600">
                <a:latin typeface="Verdana"/>
                <a:ea typeface="Verdana"/>
                <a:cs typeface="Verdana"/>
                <a:sym typeface="Verdana"/>
              </a:defRPr>
            </a:pPr>
            <a:r>
              <a:t>kind of service an ‘A’ player would be giving them would be:</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p>
          <a:p>
            <a:pPr marR="457200" defTabSz="457200">
              <a:lnSpc>
                <a:spcPct val="110000"/>
              </a:lnSpc>
              <a:defRPr i="1" sz="2600">
                <a:latin typeface="Verdana"/>
                <a:ea typeface="Verdana"/>
                <a:cs typeface="Verdana"/>
                <a:sym typeface="Verdana"/>
              </a:defRPr>
            </a:pPr>
            <a:r>
              <a:t>The actual words colleagues would be saying </a:t>
            </a:r>
          </a:p>
          <a:p>
            <a:pPr marR="457200" defTabSz="457200">
              <a:lnSpc>
                <a:spcPct val="110000"/>
              </a:lnSpc>
              <a:defRPr i="1" sz="2600">
                <a:latin typeface="Verdana"/>
                <a:ea typeface="Verdana"/>
                <a:cs typeface="Verdana"/>
                <a:sym typeface="Verdana"/>
              </a:defRPr>
            </a:pPr>
            <a:r>
              <a:t>an ‘A’ player’s professional standards would be:</a:t>
            </a:r>
          </a:p>
          <a:p>
            <a:pPr marL="457200" marR="494030" indent="-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i="1" sz="2600">
                <a:latin typeface="Verdana"/>
                <a:ea typeface="Verdana"/>
                <a:cs typeface="Verdana"/>
                <a:sym typeface="Verdana"/>
              </a:defRPr>
            </a:pPr>
            <a:r>
              <a:t>*	</a:t>
            </a:r>
          </a:p>
          <a:p>
            <a:pPr marR="457200" algn="l" defTabSz="457200">
              <a:lnSpc>
                <a:spcPct val="110000"/>
              </a:lnSpc>
              <a:defRPr sz="2600">
                <a:latin typeface="Verdana"/>
                <a:ea typeface="Verdana"/>
                <a:cs typeface="Verdana"/>
                <a:sym typeface="Verdana"/>
              </a:defRPr>
            </a:pPr>
            <a:r>
              <a:rPr i="1"/>
              <a:t>*</a:t>
            </a:r>
            <a:r>
              <a:t>	</a:t>
            </a:r>
          </a:p>
        </p:txBody>
      </p:sp>
    </p:spTree>
  </p:cSld>
  <p:clrMapOvr>
    <a:masterClrMapping/>
  </p:clrMapOvr>
  <p:transition xmlns:p14="http://schemas.microsoft.com/office/powerpoint/2010/main" spd="med" advClick="1" p14:dur="1000"/>
</p:sld>
</file>

<file path=ppt/slides/slide7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2" name="Shape 322"/>
          <p:cNvSpPr/>
          <p:nvPr/>
        </p:nvSpPr>
        <p:spPr>
          <a:xfrm>
            <a:off x="620183" y="456353"/>
            <a:ext cx="12074260"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94030" indent="-457200" defTabSz="457200">
              <a:lnSpc>
                <a:spcPct val="110000"/>
              </a:lnSpc>
              <a:defRPr i="1" sz="2600">
                <a:latin typeface="Verdana"/>
                <a:ea typeface="Verdana"/>
                <a:cs typeface="Verdana"/>
                <a:sym typeface="Verdana"/>
              </a:defRPr>
            </a:pPr>
            <a:r>
              <a:t>Invite them to evaluate their own performance </a:t>
            </a:r>
          </a:p>
          <a:p>
            <a:pPr marL="457200" marR="494030" indent="-457200" defTabSz="457200">
              <a:lnSpc>
                <a:spcPct val="110000"/>
              </a:lnSpc>
              <a:defRPr i="1" sz="2600">
                <a:latin typeface="Verdana"/>
                <a:ea typeface="Verdana"/>
                <a:cs typeface="Verdana"/>
                <a:sym typeface="Verdana"/>
              </a:defRPr>
            </a:pPr>
            <a:r>
              <a:t>in relation to the picture of success</a:t>
            </a:r>
          </a:p>
          <a:p>
            <a:pPr marL="457200" marR="494030" indent="-45720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Ask them: “On a scale 0-10, how do you presently rate yourself in delivering such results? What do you think you must do to boost the scores?” Have a short discussion about their self-evaluation. If appropriate, share your ratings of their performance.</a:t>
            </a:r>
          </a:p>
          <a:p>
            <a:pPr marR="494030" algn="l" defTabSz="457200">
              <a:lnSpc>
                <a:spcPct val="110000"/>
              </a:lnSpc>
              <a:defRPr sz="2600">
                <a:latin typeface="Verdana"/>
                <a:ea typeface="Verdana"/>
                <a:cs typeface="Verdana"/>
                <a:sym typeface="Verdana"/>
              </a:defRPr>
            </a:pPr>
          </a:p>
          <a:p>
            <a:pPr marL="457200" marR="494030" indent="-457200" defTabSz="457200">
              <a:lnSpc>
                <a:spcPct val="110000"/>
              </a:lnSpc>
              <a:defRPr i="1" sz="2600">
                <a:latin typeface="Verdana"/>
                <a:ea typeface="Verdana"/>
                <a:cs typeface="Verdana"/>
                <a:sym typeface="Verdana"/>
              </a:defRPr>
            </a:pPr>
            <a:r>
              <a:t>Consider taking a Time Out at this point</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If appropriate, invite the person to take time to reflect on the possible ways forward. For example: You can meet in two days to explore the options.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(You do not have to adjourn for such a long time. A short break might also do the trick.)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Why take a Time Out? If the tough news is unexpected, a person may get stuck in denial. Don’t get locked in arguments about details. Give them time to lick their wounds. </a:t>
            </a:r>
          </a:p>
        </p:txBody>
      </p:sp>
    </p:spTree>
  </p:cSld>
  <p:clrMapOvr>
    <a:masterClrMapping/>
  </p:clrMapOvr>
  <p:transition xmlns:p14="http://schemas.microsoft.com/office/powerpoint/2010/main" spd="med" advClick="1" p14:dur="1000"/>
</p:sld>
</file>

<file path=ppt/slides/slide7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4" name="Shape 324"/>
          <p:cNvSpPr/>
          <p:nvPr/>
        </p:nvSpPr>
        <p:spPr>
          <a:xfrm>
            <a:off x="620183" y="456353"/>
            <a:ext cx="12074260" cy="9131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94030" algn="l" defTabSz="457200">
              <a:lnSpc>
                <a:spcPct val="110000"/>
              </a:lnSpc>
              <a:defRPr sz="2600">
                <a:latin typeface="Verdana"/>
                <a:ea typeface="Verdana"/>
                <a:cs typeface="Verdana"/>
                <a:sym typeface="Verdana"/>
              </a:defRPr>
            </a:pPr>
            <a:r>
              <a:t>The aim is for them to </a:t>
            </a:r>
            <a:r>
              <a:rPr i="1"/>
              <a:t>take ownership</a:t>
            </a:r>
            <a:r>
              <a:t> for deciding their future route.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Explain that they do have choices - and each one has consequences. For example: </a:t>
            </a:r>
          </a:p>
          <a:p>
            <a:pPr marL="457200" marR="494030" indent="-45720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	They can ignore the reality check.</a:t>
            </a:r>
          </a:p>
          <a:p>
            <a:pPr marL="457200" marR="494030" indent="-457200" algn="l" defTabSz="457200">
              <a:lnSpc>
                <a:spcPct val="110000"/>
              </a:lnSpc>
              <a:defRPr sz="2600">
                <a:latin typeface="Verdana"/>
                <a:ea typeface="Verdana"/>
                <a:cs typeface="Verdana"/>
                <a:sym typeface="Verdana"/>
              </a:defRPr>
            </a:pPr>
          </a:p>
          <a:p>
            <a:pPr marL="457200" marR="494030" indent="-457200" algn="l" defTabSz="457200">
              <a:lnSpc>
                <a:spcPct val="110000"/>
              </a:lnSpc>
              <a:defRPr sz="2600">
                <a:latin typeface="Verdana"/>
                <a:ea typeface="Verdana"/>
                <a:cs typeface="Verdana"/>
                <a:sym typeface="Verdana"/>
              </a:defRPr>
            </a:pPr>
            <a:r>
              <a:t>-	They can argue about details, say you are wrong and seek another opinion.</a:t>
            </a:r>
          </a:p>
          <a:p>
            <a:pPr marL="457200" marR="494030" indent="-457200" algn="l" defTabSz="457200">
              <a:lnSpc>
                <a:spcPct val="110000"/>
              </a:lnSpc>
              <a:defRPr sz="2600">
                <a:latin typeface="Verdana"/>
                <a:ea typeface="Verdana"/>
                <a:cs typeface="Verdana"/>
                <a:sym typeface="Verdana"/>
              </a:defRPr>
            </a:pPr>
          </a:p>
          <a:p>
            <a:pPr marL="457200" marR="494030" indent="-457200" algn="l" defTabSz="457200">
              <a:lnSpc>
                <a:spcPct val="110000"/>
              </a:lnSpc>
              <a:defRPr sz="2600">
                <a:latin typeface="Verdana"/>
                <a:ea typeface="Verdana"/>
                <a:cs typeface="Verdana"/>
                <a:sym typeface="Verdana"/>
              </a:defRPr>
            </a:pPr>
            <a:r>
              <a:t>-	They can go through the motions of taking ideas on board, but continue as before.</a:t>
            </a:r>
          </a:p>
          <a:p>
            <a:pPr marL="457200" marR="494030" indent="-457200" algn="l" defTabSz="457200">
              <a:lnSpc>
                <a:spcPct val="110000"/>
              </a:lnSpc>
              <a:defRPr sz="2600">
                <a:latin typeface="Verdana"/>
                <a:ea typeface="Verdana"/>
                <a:cs typeface="Verdana"/>
                <a:sym typeface="Verdana"/>
              </a:defRPr>
            </a:pPr>
          </a:p>
          <a:p>
            <a:pPr marL="457200" marR="494030" indent="-457200" algn="l" defTabSz="457200">
              <a:lnSpc>
                <a:spcPct val="110000"/>
              </a:lnSpc>
              <a:defRPr sz="2600">
                <a:latin typeface="Verdana"/>
                <a:ea typeface="Verdana"/>
                <a:cs typeface="Verdana"/>
                <a:sym typeface="Verdana"/>
              </a:defRPr>
            </a:pPr>
            <a:r>
              <a:t>-	They can create a plan for focusing on the role and achieving an agreed picture of success.</a:t>
            </a:r>
          </a:p>
          <a:p>
            <a:pPr marL="457200" marR="494030" indent="-457200" algn="l" defTabSz="457200">
              <a:lnSpc>
                <a:spcPct val="110000"/>
              </a:lnSpc>
              <a:defRPr sz="2600">
                <a:latin typeface="Verdana"/>
                <a:ea typeface="Verdana"/>
                <a:cs typeface="Verdana"/>
                <a:sym typeface="Verdana"/>
              </a:defRPr>
            </a:pPr>
          </a:p>
          <a:p>
            <a:pPr marL="457200" marR="494030" indent="-457200" algn="l" defTabSz="457200">
              <a:lnSpc>
                <a:spcPct val="110000"/>
              </a:lnSpc>
              <a:defRPr sz="2600">
                <a:latin typeface="Verdana"/>
                <a:ea typeface="Verdana"/>
                <a:cs typeface="Verdana"/>
                <a:sym typeface="Verdana"/>
              </a:defRPr>
            </a:pPr>
            <a:r>
              <a:t>-	They can explore other options in the business. For example: Roles where they are more likely to achieve a 10/10 for that picture of success.</a:t>
            </a:r>
          </a:p>
        </p:txBody>
      </p:sp>
    </p:spTree>
  </p:cSld>
  <p:clrMapOvr>
    <a:masterClrMapping/>
  </p:clrMapOvr>
  <p:transition xmlns:p14="http://schemas.microsoft.com/office/powerpoint/2010/main" spd="med" advClick="1" p14:dur="1000"/>
</p:sld>
</file>

<file path=ppt/slides/slide7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6" name="Shape 326"/>
          <p:cNvSpPr/>
          <p:nvPr/>
        </p:nvSpPr>
        <p:spPr>
          <a:xfrm>
            <a:off x="620183" y="456353"/>
            <a:ext cx="12074260" cy="99974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457200" marR="494030" indent="-457200" defTabSz="457200">
              <a:lnSpc>
                <a:spcPct val="110000"/>
              </a:lnSpc>
              <a:defRPr i="1" sz="2600">
                <a:latin typeface="Verdana"/>
                <a:ea typeface="Verdana"/>
                <a:cs typeface="Verdana"/>
                <a:sym typeface="Verdana"/>
              </a:defRPr>
            </a:pPr>
            <a:r>
              <a:t>Imagine the person returns and says that they </a:t>
            </a:r>
          </a:p>
          <a:p>
            <a:pPr marL="457200" marR="494030" indent="-457200" defTabSz="457200">
              <a:lnSpc>
                <a:spcPct val="110000"/>
              </a:lnSpc>
              <a:defRPr i="1" sz="2600">
                <a:latin typeface="Verdana"/>
                <a:ea typeface="Verdana"/>
                <a:cs typeface="Verdana"/>
                <a:sym typeface="Verdana"/>
              </a:defRPr>
            </a:pPr>
            <a:r>
              <a:t>want to work towards achieving the desired results </a:t>
            </a:r>
          </a:p>
          <a:p>
            <a:pPr marL="457200" marR="494030" indent="-45720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You can work with them to create a Coaching Contract. This should cover the following areas.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1) Their specific goals. 2) Their responsibility in working towards achieving the goals. 3) The help they would like from you. 4) The specific measures that will show they have reached the goals. </a:t>
            </a:r>
          </a:p>
          <a:p>
            <a:pPr marR="494030" algn="l" defTabSz="457200">
              <a:lnSpc>
                <a:spcPct val="110000"/>
              </a:lnSpc>
              <a:defRPr sz="2600">
                <a:latin typeface="Verdana"/>
                <a:ea typeface="Verdana"/>
                <a:cs typeface="Verdana"/>
                <a:sym typeface="Verdana"/>
              </a:defRPr>
            </a:pPr>
          </a:p>
          <a:p>
            <a:pPr marR="494030" algn="l" defTabSz="457200">
              <a:lnSpc>
                <a:spcPct val="110000"/>
              </a:lnSpc>
              <a:defRPr sz="2600">
                <a:latin typeface="Verdana"/>
                <a:ea typeface="Verdana"/>
                <a:cs typeface="Verdana"/>
                <a:sym typeface="Verdana"/>
              </a:defRPr>
            </a:pPr>
            <a:r>
              <a:t>The following pages provide a framework for such a contract. You can then work together to achieve the agreed picture of success.</a:t>
            </a:r>
          </a:p>
          <a:p>
            <a:pPr marR="494030" algn="l" defTabSz="457200">
              <a:lnSpc>
                <a:spcPct val="110000"/>
              </a:lnSpc>
              <a:defRPr sz="2600">
                <a:latin typeface="Verdana"/>
                <a:ea typeface="Verdana"/>
                <a:cs typeface="Verdana"/>
                <a:sym typeface="Verdana"/>
              </a:defRPr>
            </a:pPr>
          </a:p>
          <a:p>
            <a:pPr marL="457200" marR="494030" indent="-457200" defTabSz="457200">
              <a:lnSpc>
                <a:spcPct val="110000"/>
              </a:lnSpc>
              <a:defRPr sz="2600">
                <a:latin typeface="Verdana"/>
                <a:ea typeface="Verdana"/>
                <a:cs typeface="Verdana"/>
                <a:sym typeface="Verdana"/>
              </a:defRPr>
            </a:pPr>
            <a:r>
              <a:rPr i="1"/>
              <a:t>Continue to work with the person </a:t>
            </a:r>
            <a:endParaRPr i="1"/>
          </a:p>
          <a:p>
            <a:pPr marL="457200" marR="494030" indent="-457200" defTabSz="457200">
              <a:lnSpc>
                <a:spcPct val="110000"/>
              </a:lnSpc>
              <a:defRPr sz="2600">
                <a:latin typeface="Verdana"/>
                <a:ea typeface="Verdana"/>
                <a:cs typeface="Verdana"/>
                <a:sym typeface="Verdana"/>
              </a:defRPr>
            </a:pPr>
            <a:r>
              <a:rPr i="1"/>
              <a:t>on their professional development</a:t>
            </a:r>
            <a:r>
              <a:t> </a:t>
            </a:r>
          </a:p>
          <a:p>
            <a:pPr marL="457200" marR="494030" indent="-457200" algn="l" defTabSz="457200">
              <a:lnSpc>
                <a:spcPct val="110000"/>
              </a:lnSpc>
              <a:defRPr sz="2600">
                <a:latin typeface="Verdana"/>
                <a:ea typeface="Verdana"/>
                <a:cs typeface="Verdana"/>
                <a:sym typeface="Verdana"/>
              </a:defRPr>
            </a:pPr>
          </a:p>
          <a:p>
            <a:pPr marR="494030" indent="17779" algn="l" defTabSz="457200">
              <a:lnSpc>
                <a:spcPct val="110000"/>
              </a:lnSpc>
              <a:defRPr sz="2600">
                <a:latin typeface="Verdana"/>
                <a:ea typeface="Verdana"/>
                <a:cs typeface="Verdana"/>
                <a:sym typeface="Verdana"/>
              </a:defRPr>
            </a:pPr>
            <a:r>
              <a:t>Providing the person has the will, they may be able to learn the skill. But what if they are not successful? They may decide to leave or you may decide they will never get beyond 6/10 in the role. If so, help the person to move onto other things inside or outside the organisation.</a:t>
            </a:r>
          </a:p>
          <a:p>
            <a:pPr marL="457200" marR="494030" indent="-457200" algn="l" defTabSz="457200">
              <a:lnSpc>
                <a:spcPct val="110000"/>
              </a:lnSpc>
              <a:defRPr sz="26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7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8" name="Shape 328"/>
          <p:cNvSpPr/>
          <p:nvPr/>
        </p:nvSpPr>
        <p:spPr>
          <a:xfrm>
            <a:off x="647699" y="2057400"/>
            <a:ext cx="11709402" cy="177546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The Coaching Contract</a:t>
            </a:r>
          </a:p>
        </p:txBody>
      </p:sp>
      <p:sp>
        <p:nvSpPr>
          <p:cNvPr id="329" name="Shape 329"/>
          <p:cNvSpPr/>
          <p:nvPr/>
        </p:nvSpPr>
        <p:spPr>
          <a:xfrm>
            <a:off x="721783" y="6136542"/>
            <a:ext cx="11709403" cy="10820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defTabSz="457200">
              <a:lnSpc>
                <a:spcPct val="120000"/>
              </a:lnSpc>
              <a:defRPr i="1" sz="3000">
                <a:latin typeface="Verdana"/>
                <a:ea typeface="Verdana"/>
                <a:cs typeface="Verdana"/>
                <a:sym typeface="Verdana"/>
              </a:defRPr>
            </a:pPr>
            <a:r>
              <a:t>This to be written by the team member </a:t>
            </a:r>
          </a:p>
          <a:p>
            <a:pPr marR="457200" defTabSz="457200">
              <a:lnSpc>
                <a:spcPct val="120000"/>
              </a:lnSpc>
              <a:defRPr i="1" sz="3000">
                <a:latin typeface="Verdana"/>
                <a:ea typeface="Verdana"/>
                <a:cs typeface="Verdana"/>
                <a:sym typeface="Verdana"/>
              </a:defRPr>
            </a:pPr>
            <a:r>
              <a:t>and agreed with the manager</a:t>
            </a:r>
          </a:p>
        </p:txBody>
      </p:sp>
    </p:spTree>
  </p:cSld>
  <p:clrMapOvr>
    <a:masterClrMapping/>
  </p:clrMapOvr>
  <p:transition xmlns:p14="http://schemas.microsoft.com/office/powerpoint/2010/main" spd="med" advClick="1" p14:dur="1000"/>
</p:sld>
</file>

<file path=ppt/slides/slide7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1" name="Shape 331"/>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My Specific Goals. The specific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results I want to achieve are:</a:t>
            </a:r>
          </a:p>
        </p:txBody>
      </p:sp>
      <p:sp>
        <p:nvSpPr>
          <p:cNvPr id="332" name="Shape 332"/>
          <p:cNvSpPr/>
          <p:nvPr/>
        </p:nvSpPr>
        <p:spPr>
          <a:xfrm>
            <a:off x="647699" y="2627662"/>
            <a:ext cx="11709402" cy="5997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p:txBody>
      </p:sp>
    </p:spTree>
  </p:cSld>
  <p:clrMapOvr>
    <a:masterClrMapping/>
  </p:clrMapOvr>
  <p:transition xmlns:p14="http://schemas.microsoft.com/office/powerpoint/2010/main" spd="med" advClick="1" p14:dur="1000"/>
</p:sld>
</file>

<file path=ppt/slides/slide7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4" name="Shape 334"/>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My Role. The specific things I see as my responsibility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in working towards achieving the goals are:</a:t>
            </a:r>
          </a:p>
        </p:txBody>
      </p:sp>
      <p:sp>
        <p:nvSpPr>
          <p:cNvPr id="335" name="Shape 335"/>
          <p:cNvSpPr/>
          <p:nvPr/>
        </p:nvSpPr>
        <p:spPr>
          <a:xfrm>
            <a:off x="647699" y="2813929"/>
            <a:ext cx="11709402" cy="5997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nvSpPr>
        <p:spPr>
          <a:xfrm>
            <a:off x="711158" y="1323795"/>
            <a:ext cx="11709403" cy="82836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The specific activities in which I deliver As, rather </a:t>
            </a:r>
            <a:endParaRPr i="1"/>
          </a:p>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than Bs or Cs, together with some examples are:</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p:txBody>
      </p:sp>
      <p:sp>
        <p:nvSpPr>
          <p:cNvPr id="157" name="Shape 157"/>
          <p:cNvSpPr/>
          <p:nvPr/>
        </p:nvSpPr>
        <p:spPr>
          <a:xfrm>
            <a:off x="647699" y="262466"/>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Strengths</a:t>
            </a:r>
          </a:p>
        </p:txBody>
      </p:sp>
    </p:spTree>
  </p:cSld>
  <p:clrMapOvr>
    <a:masterClrMapping/>
  </p:clrMapOvr>
  <p:transition xmlns:p14="http://schemas.microsoft.com/office/powerpoint/2010/main" spd="med" advClick="1" p14:dur="1000"/>
</p:sld>
</file>

<file path=ppt/slides/slide8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Shape 337"/>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Manager’s Role. The specific help I would like from my manager - and others - to help me achieve the results are:</a:t>
            </a:r>
          </a:p>
        </p:txBody>
      </p:sp>
      <p:sp>
        <p:nvSpPr>
          <p:cNvPr id="338" name="Shape 338"/>
          <p:cNvSpPr/>
          <p:nvPr/>
        </p:nvSpPr>
        <p:spPr>
          <a:xfrm>
            <a:off x="647699" y="2813929"/>
            <a:ext cx="11709402" cy="5997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p:txBody>
      </p:sp>
    </p:spTree>
  </p:cSld>
  <p:clrMapOvr>
    <a:masterClrMapping/>
  </p:clrMapOvr>
  <p:transition xmlns:p14="http://schemas.microsoft.com/office/powerpoint/2010/main" spd="med" advClick="1" p14:dur="1000"/>
</p:sld>
</file>

<file path=ppt/slides/slide8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0" name="Shape 340"/>
          <p:cNvSpPr/>
          <p:nvPr/>
        </p:nvSpPr>
        <p:spPr>
          <a:xfrm>
            <a:off x="647699" y="380999"/>
            <a:ext cx="11709403" cy="9906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Measures. The specific things that will be happening </a:t>
            </a:r>
            <a:endParaRPr i="1">
              <a:latin typeface="Verdana"/>
              <a:ea typeface="Verdana"/>
              <a:cs typeface="Verdana"/>
              <a:sym typeface="Verdana"/>
            </a:endParaRPr>
          </a:p>
          <a:p>
            <a:pPr defTabSz="64770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that will show I have achieved the results are:</a:t>
            </a:r>
          </a:p>
        </p:txBody>
      </p:sp>
      <p:sp>
        <p:nvSpPr>
          <p:cNvPr id="341" name="Shape 341"/>
          <p:cNvSpPr/>
          <p:nvPr/>
        </p:nvSpPr>
        <p:spPr>
          <a:xfrm>
            <a:off x="647699" y="2813929"/>
            <a:ext cx="11709402" cy="5997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nvSpPr>
        <p:spPr>
          <a:xfrm>
            <a:off x="677291" y="798862"/>
            <a:ext cx="11650218" cy="8283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