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 id="322" r:id="rId74"/>
    <p:sldId id="323" r:id="rId75"/>
    <p:sldId id="324" r:id="rId76"/>
    <p:sldId id="325" r:id="rId77"/>
    <p:sldId id="326" r:id="rId78"/>
    <p:sldId id="327" r:id="rId79"/>
    <p:sldId id="328" r:id="rId80"/>
    <p:sldId id="329" r:id="rId81"/>
    <p:sldId id="330" r:id="rId82"/>
    <p:sldId id="331" r:id="rId83"/>
    <p:sldId id="332" r:id="rId84"/>
    <p:sldId id="333" r:id="rId85"/>
    <p:sldId id="334" r:id="rId86"/>
    <p:sldId id="335" r:id="rId87"/>
    <p:sldId id="336" r:id="rId88"/>
    <p:sldId id="337" r:id="rId89"/>
    <p:sldId id="338" r:id="rId90"/>
    <p:sldId id="339" r:id="rId91"/>
    <p:sldId id="340" r:id="rId92"/>
    <p:sldId id="341" r:id="rId93"/>
    <p:sldId id="342" r:id="rId94"/>
    <p:sldId id="343" r:id="rId95"/>
    <p:sldId id="344" r:id="rId96"/>
    <p:sldId id="345" r:id="rId97"/>
    <p:sldId id="346" r:id="rId98"/>
    <p:sldId id="347" r:id="rId99"/>
    <p:sldId id="348" r:id="rId100"/>
    <p:sldId id="349" r:id="rId101"/>
    <p:sldId id="350" r:id="rId102"/>
    <p:sldId id="351" r:id="rId103"/>
    <p:sldId id="352" r:id="rId104"/>
    <p:sldId id="353" r:id="rId105"/>
    <p:sldId id="354" r:id="rId106"/>
    <p:sldId id="355" r:id="rId107"/>
    <p:sldId id="356" r:id="rId108"/>
    <p:sldId id="357" r:id="rId109"/>
    <p:sldId id="358" r:id="rId110"/>
    <p:sldId id="359" r:id="rId111"/>
    <p:sldId id="360" r:id="rId112"/>
    <p:sldId id="361" r:id="rId113"/>
    <p:sldId id="362" r:id="rId114"/>
    <p:sldId id="363" r:id="rId115"/>
    <p:sldId id="364" r:id="rId116"/>
    <p:sldId id="365" r:id="rId117"/>
    <p:sldId id="366" r:id="rId118"/>
    <p:sldId id="367" r:id="rId119"/>
    <p:sldId id="368" r:id="rId120"/>
    <p:sldId id="369" r:id="rId121"/>
    <p:sldId id="370" r:id="rId122"/>
    <p:sldId id="371" r:id="rId123"/>
    <p:sldId id="372" r:id="rId124"/>
    <p:sldId id="373" r:id="rId125"/>
    <p:sldId id="374" r:id="rId126"/>
    <p:sldId id="375" r:id="rId127"/>
    <p:sldId id="376" r:id="rId128"/>
    <p:sldId id="377" r:id="rId129"/>
    <p:sldId id="378" r:id="rId130"/>
    <p:sldId id="379" r:id="rId131"/>
    <p:sldId id="380" r:id="rId132"/>
    <p:sldId id="381" r:id="rId133"/>
    <p:sldId id="382" r:id="rId134"/>
    <p:sldId id="383" r:id="rId135"/>
    <p:sldId id="384" r:id="rId136"/>
    <p:sldId id="385" r:id="rId137"/>
    <p:sldId id="386" r:id="rId138"/>
    <p:sldId id="387" r:id="rId139"/>
    <p:sldId id="388" r:id="rId140"/>
    <p:sldId id="389" r:id="rId141"/>
    <p:sldId id="390" r:id="rId142"/>
    <p:sldId id="391" r:id="rId143"/>
    <p:sldId id="392" r:id="rId144"/>
    <p:sldId id="393" r:id="rId145"/>
    <p:sldId id="394" r:id="rId146"/>
    <p:sldId id="395" r:id="rId147"/>
    <p:sldId id="396" r:id="rId14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 Id="rId61" Type="http://schemas.openxmlformats.org/officeDocument/2006/relationships/slide" Target="slides/slide54.xml"/><Relationship Id="rId62" Type="http://schemas.openxmlformats.org/officeDocument/2006/relationships/slide" Target="slides/slide55.xml"/><Relationship Id="rId63" Type="http://schemas.openxmlformats.org/officeDocument/2006/relationships/slide" Target="slides/slide56.xml"/><Relationship Id="rId64" Type="http://schemas.openxmlformats.org/officeDocument/2006/relationships/slide" Target="slides/slide57.xml"/><Relationship Id="rId65" Type="http://schemas.openxmlformats.org/officeDocument/2006/relationships/slide" Target="slides/slide58.xml"/><Relationship Id="rId66" Type="http://schemas.openxmlformats.org/officeDocument/2006/relationships/slide" Target="slides/slide59.xml"/><Relationship Id="rId67" Type="http://schemas.openxmlformats.org/officeDocument/2006/relationships/slide" Target="slides/slide60.xml"/><Relationship Id="rId68" Type="http://schemas.openxmlformats.org/officeDocument/2006/relationships/slide" Target="slides/slide61.xml"/><Relationship Id="rId69" Type="http://schemas.openxmlformats.org/officeDocument/2006/relationships/slide" Target="slides/slide62.xml"/><Relationship Id="rId70" Type="http://schemas.openxmlformats.org/officeDocument/2006/relationships/slide" Target="slides/slide63.xml"/><Relationship Id="rId71" Type="http://schemas.openxmlformats.org/officeDocument/2006/relationships/slide" Target="slides/slide64.xml"/><Relationship Id="rId72" Type="http://schemas.openxmlformats.org/officeDocument/2006/relationships/slide" Target="slides/slide65.xml"/><Relationship Id="rId73" Type="http://schemas.openxmlformats.org/officeDocument/2006/relationships/slide" Target="slides/slide66.xml"/><Relationship Id="rId74" Type="http://schemas.openxmlformats.org/officeDocument/2006/relationships/slide" Target="slides/slide67.xml"/><Relationship Id="rId75" Type="http://schemas.openxmlformats.org/officeDocument/2006/relationships/slide" Target="slides/slide68.xml"/><Relationship Id="rId76" Type="http://schemas.openxmlformats.org/officeDocument/2006/relationships/slide" Target="slides/slide69.xml"/><Relationship Id="rId77" Type="http://schemas.openxmlformats.org/officeDocument/2006/relationships/slide" Target="slides/slide70.xml"/><Relationship Id="rId78" Type="http://schemas.openxmlformats.org/officeDocument/2006/relationships/slide" Target="slides/slide71.xml"/><Relationship Id="rId79" Type="http://schemas.openxmlformats.org/officeDocument/2006/relationships/slide" Target="slides/slide72.xml"/><Relationship Id="rId80" Type="http://schemas.openxmlformats.org/officeDocument/2006/relationships/slide" Target="slides/slide73.xml"/><Relationship Id="rId81" Type="http://schemas.openxmlformats.org/officeDocument/2006/relationships/slide" Target="slides/slide74.xml"/><Relationship Id="rId82" Type="http://schemas.openxmlformats.org/officeDocument/2006/relationships/slide" Target="slides/slide75.xml"/><Relationship Id="rId83" Type="http://schemas.openxmlformats.org/officeDocument/2006/relationships/slide" Target="slides/slide76.xml"/><Relationship Id="rId84" Type="http://schemas.openxmlformats.org/officeDocument/2006/relationships/slide" Target="slides/slide77.xml"/><Relationship Id="rId85" Type="http://schemas.openxmlformats.org/officeDocument/2006/relationships/slide" Target="slides/slide78.xml"/><Relationship Id="rId86" Type="http://schemas.openxmlformats.org/officeDocument/2006/relationships/slide" Target="slides/slide79.xml"/><Relationship Id="rId87" Type="http://schemas.openxmlformats.org/officeDocument/2006/relationships/slide" Target="slides/slide80.xml"/><Relationship Id="rId88" Type="http://schemas.openxmlformats.org/officeDocument/2006/relationships/slide" Target="slides/slide81.xml"/><Relationship Id="rId89" Type="http://schemas.openxmlformats.org/officeDocument/2006/relationships/slide" Target="slides/slide82.xml"/><Relationship Id="rId90" Type="http://schemas.openxmlformats.org/officeDocument/2006/relationships/slide" Target="slides/slide83.xml"/><Relationship Id="rId91" Type="http://schemas.openxmlformats.org/officeDocument/2006/relationships/slide" Target="slides/slide84.xml"/><Relationship Id="rId92" Type="http://schemas.openxmlformats.org/officeDocument/2006/relationships/slide" Target="slides/slide85.xml"/><Relationship Id="rId93" Type="http://schemas.openxmlformats.org/officeDocument/2006/relationships/slide" Target="slides/slide86.xml"/><Relationship Id="rId94" Type="http://schemas.openxmlformats.org/officeDocument/2006/relationships/slide" Target="slides/slide87.xml"/><Relationship Id="rId95" Type="http://schemas.openxmlformats.org/officeDocument/2006/relationships/slide" Target="slides/slide88.xml"/><Relationship Id="rId96" Type="http://schemas.openxmlformats.org/officeDocument/2006/relationships/slide" Target="slides/slide89.xml"/><Relationship Id="rId97" Type="http://schemas.openxmlformats.org/officeDocument/2006/relationships/slide" Target="slides/slide90.xml"/><Relationship Id="rId98" Type="http://schemas.openxmlformats.org/officeDocument/2006/relationships/slide" Target="slides/slide91.xml"/><Relationship Id="rId99" Type="http://schemas.openxmlformats.org/officeDocument/2006/relationships/slide" Target="slides/slide92.xml"/><Relationship Id="rId100" Type="http://schemas.openxmlformats.org/officeDocument/2006/relationships/slide" Target="slides/slide93.xml"/><Relationship Id="rId101" Type="http://schemas.openxmlformats.org/officeDocument/2006/relationships/slide" Target="slides/slide94.xml"/><Relationship Id="rId102" Type="http://schemas.openxmlformats.org/officeDocument/2006/relationships/slide" Target="slides/slide95.xml"/><Relationship Id="rId103" Type="http://schemas.openxmlformats.org/officeDocument/2006/relationships/slide" Target="slides/slide96.xml"/><Relationship Id="rId104" Type="http://schemas.openxmlformats.org/officeDocument/2006/relationships/slide" Target="slides/slide97.xml"/><Relationship Id="rId105" Type="http://schemas.openxmlformats.org/officeDocument/2006/relationships/slide" Target="slides/slide98.xml"/><Relationship Id="rId106" Type="http://schemas.openxmlformats.org/officeDocument/2006/relationships/slide" Target="slides/slide99.xml"/><Relationship Id="rId107" Type="http://schemas.openxmlformats.org/officeDocument/2006/relationships/slide" Target="slides/slide100.xml"/><Relationship Id="rId108" Type="http://schemas.openxmlformats.org/officeDocument/2006/relationships/slide" Target="slides/slide101.xml"/><Relationship Id="rId109" Type="http://schemas.openxmlformats.org/officeDocument/2006/relationships/slide" Target="slides/slide102.xml"/><Relationship Id="rId110" Type="http://schemas.openxmlformats.org/officeDocument/2006/relationships/slide" Target="slides/slide103.xml"/><Relationship Id="rId111" Type="http://schemas.openxmlformats.org/officeDocument/2006/relationships/slide" Target="slides/slide104.xml"/><Relationship Id="rId112" Type="http://schemas.openxmlformats.org/officeDocument/2006/relationships/slide" Target="slides/slide105.xml"/><Relationship Id="rId113" Type="http://schemas.openxmlformats.org/officeDocument/2006/relationships/slide" Target="slides/slide106.xml"/><Relationship Id="rId114" Type="http://schemas.openxmlformats.org/officeDocument/2006/relationships/slide" Target="slides/slide107.xml"/><Relationship Id="rId115" Type="http://schemas.openxmlformats.org/officeDocument/2006/relationships/slide" Target="slides/slide108.xml"/><Relationship Id="rId116" Type="http://schemas.openxmlformats.org/officeDocument/2006/relationships/slide" Target="slides/slide109.xml"/><Relationship Id="rId117" Type="http://schemas.openxmlformats.org/officeDocument/2006/relationships/slide" Target="slides/slide110.xml"/><Relationship Id="rId118" Type="http://schemas.openxmlformats.org/officeDocument/2006/relationships/slide" Target="slides/slide111.xml"/><Relationship Id="rId119" Type="http://schemas.openxmlformats.org/officeDocument/2006/relationships/slide" Target="slides/slide112.xml"/><Relationship Id="rId120" Type="http://schemas.openxmlformats.org/officeDocument/2006/relationships/slide" Target="slides/slide113.xml"/><Relationship Id="rId121" Type="http://schemas.openxmlformats.org/officeDocument/2006/relationships/slide" Target="slides/slide114.xml"/><Relationship Id="rId122" Type="http://schemas.openxmlformats.org/officeDocument/2006/relationships/slide" Target="slides/slide115.xml"/><Relationship Id="rId123" Type="http://schemas.openxmlformats.org/officeDocument/2006/relationships/slide" Target="slides/slide116.xml"/><Relationship Id="rId124" Type="http://schemas.openxmlformats.org/officeDocument/2006/relationships/slide" Target="slides/slide117.xml"/><Relationship Id="rId125" Type="http://schemas.openxmlformats.org/officeDocument/2006/relationships/slide" Target="slides/slide118.xml"/><Relationship Id="rId126" Type="http://schemas.openxmlformats.org/officeDocument/2006/relationships/slide" Target="slides/slide119.xml"/><Relationship Id="rId127" Type="http://schemas.openxmlformats.org/officeDocument/2006/relationships/slide" Target="slides/slide120.xml"/><Relationship Id="rId128" Type="http://schemas.openxmlformats.org/officeDocument/2006/relationships/slide" Target="slides/slide121.xml"/><Relationship Id="rId129" Type="http://schemas.openxmlformats.org/officeDocument/2006/relationships/slide" Target="slides/slide122.xml"/><Relationship Id="rId130" Type="http://schemas.openxmlformats.org/officeDocument/2006/relationships/slide" Target="slides/slide123.xml"/><Relationship Id="rId131" Type="http://schemas.openxmlformats.org/officeDocument/2006/relationships/slide" Target="slides/slide124.xml"/><Relationship Id="rId132" Type="http://schemas.openxmlformats.org/officeDocument/2006/relationships/slide" Target="slides/slide125.xml"/><Relationship Id="rId133" Type="http://schemas.openxmlformats.org/officeDocument/2006/relationships/slide" Target="slides/slide126.xml"/><Relationship Id="rId134" Type="http://schemas.openxmlformats.org/officeDocument/2006/relationships/slide" Target="slides/slide127.xml"/><Relationship Id="rId135" Type="http://schemas.openxmlformats.org/officeDocument/2006/relationships/slide" Target="slides/slide128.xml"/><Relationship Id="rId136" Type="http://schemas.openxmlformats.org/officeDocument/2006/relationships/slide" Target="slides/slide129.xml"/><Relationship Id="rId137" Type="http://schemas.openxmlformats.org/officeDocument/2006/relationships/slide" Target="slides/slide130.xml"/><Relationship Id="rId138" Type="http://schemas.openxmlformats.org/officeDocument/2006/relationships/slide" Target="slides/slide131.xml"/><Relationship Id="rId139" Type="http://schemas.openxmlformats.org/officeDocument/2006/relationships/slide" Target="slides/slide132.xml"/><Relationship Id="rId140" Type="http://schemas.openxmlformats.org/officeDocument/2006/relationships/slide" Target="slides/slide133.xml"/><Relationship Id="rId141" Type="http://schemas.openxmlformats.org/officeDocument/2006/relationships/slide" Target="slides/slide134.xml"/><Relationship Id="rId142" Type="http://schemas.openxmlformats.org/officeDocument/2006/relationships/slide" Target="slides/slide135.xml"/><Relationship Id="rId143" Type="http://schemas.openxmlformats.org/officeDocument/2006/relationships/slide" Target="slides/slide136.xml"/><Relationship Id="rId144" Type="http://schemas.openxmlformats.org/officeDocument/2006/relationships/slide" Target="slides/slide137.xml"/><Relationship Id="rId145" Type="http://schemas.openxmlformats.org/officeDocument/2006/relationships/slide" Target="slides/slide138.xml"/><Relationship Id="rId146" Type="http://schemas.openxmlformats.org/officeDocument/2006/relationships/slide" Target="slides/slide139.xml"/><Relationship Id="rId147" Type="http://schemas.openxmlformats.org/officeDocument/2006/relationships/slide" Target="slides/slide140.xml"/><Relationship Id="rId148" Type="http://schemas.openxmlformats.org/officeDocument/2006/relationships/slide" Target="slides/slide14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Shape 204"/>
          <p:cNvSpPr/>
          <p:nvPr>
            <p:ph type="sldImg"/>
          </p:nvPr>
        </p:nvSpPr>
        <p:spPr>
          <a:xfrm>
            <a:off x="1143000" y="685800"/>
            <a:ext cx="4572000" cy="3429000"/>
          </a:xfrm>
          <a:prstGeom prst="rect">
            <a:avLst/>
          </a:prstGeom>
        </p:spPr>
        <p:txBody>
          <a:bodyPr/>
          <a:lstStyle/>
          <a:p>
            <a:pPr/>
          </a:p>
        </p:txBody>
      </p:sp>
      <p:sp>
        <p:nvSpPr>
          <p:cNvPr id="205" name="Shape 20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Shape 11"/>
          <p:cNvSpPr/>
          <p:nvPr>
            <p:ph type="title"/>
          </p:nvPr>
        </p:nvSpPr>
        <p:spPr>
          <a:xfrm>
            <a:off x="1270000" y="1638300"/>
            <a:ext cx="10464800" cy="3302000"/>
          </a:xfrm>
          <a:prstGeom prst="rect">
            <a:avLst/>
          </a:prstGeom>
        </p:spPr>
        <p:txBody>
          <a:bodyPr anchor="b"/>
          <a:lstStyle/>
          <a:p>
            <a:pPr/>
            <a:r>
              <a:t>Title Text</a:t>
            </a:r>
          </a:p>
        </p:txBody>
      </p:sp>
      <p:sp>
        <p:nvSpPr>
          <p:cNvPr id="12" name="Shape 12"/>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Shape 93"/>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vl1pPr>
          </a:lstStyle>
          <a:p>
            <a:pPr/>
            <a:r>
              <a:t>–Johnny Appleseed</a:t>
            </a:r>
          </a:p>
        </p:txBody>
      </p:sp>
      <p:sp>
        <p:nvSpPr>
          <p:cNvPr id="94" name="Shape 94"/>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pPr/>
            <a:r>
              <a:t>“Type a quote here.” </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Shape 102"/>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17" name="Shape 117"/>
          <p:cNvSpPr/>
          <p:nvPr>
            <p:ph type="title"/>
          </p:nvPr>
        </p:nvSpPr>
        <p:spPr>
          <a:xfrm>
            <a:off x="650239" y="390596"/>
            <a:ext cx="11704322" cy="1625601"/>
          </a:xfrm>
          <a:prstGeom prst="rect">
            <a:avLst/>
          </a:prstGeom>
          <a:ln>
            <a:round/>
          </a:ln>
        </p:spPr>
        <p:txBody>
          <a:bodyPr lIns="54186" tIns="54186" rIns="54186" bIns="54186">
            <a:noAutofit/>
          </a:bodyPr>
          <a:lstStyle>
            <a:lvl1pPr defTabSz="650240">
              <a:defRPr sz="6200">
                <a:uFill>
                  <a:solidFill>
                    <a:srgbClr val="000000"/>
                  </a:solidFill>
                </a:uFill>
                <a:latin typeface="Calibri"/>
                <a:ea typeface="Calibri"/>
                <a:cs typeface="Calibri"/>
                <a:sym typeface="Calibri"/>
              </a:defRPr>
            </a:lvl1pPr>
          </a:lstStyle>
          <a:p>
            <a:pPr/>
            <a:r>
              <a:t>Title Text</a:t>
            </a:r>
          </a:p>
        </p:txBody>
      </p:sp>
      <p:sp>
        <p:nvSpPr>
          <p:cNvPr id="118" name="Shape 118"/>
          <p:cNvSpPr/>
          <p:nvPr>
            <p:ph type="body" idx="1"/>
          </p:nvPr>
        </p:nvSpPr>
        <p:spPr>
          <a:xfrm>
            <a:off x="650239" y="2275839"/>
            <a:ext cx="11704322" cy="6436926"/>
          </a:xfrm>
          <a:prstGeom prst="rect">
            <a:avLst/>
          </a:prstGeom>
          <a:ln>
            <a:round/>
          </a:ln>
        </p:spPr>
        <p:txBody>
          <a:bodyPr lIns="54186" tIns="54186" rIns="54186" bIns="54186" anchor="t">
            <a:noAutofit/>
          </a:bodyPr>
          <a:lstStyle>
            <a:lvl1pPr marL="471487" indent="-471487" defTabSz="650240">
              <a:spcBef>
                <a:spcPts val="1000"/>
              </a:spcBef>
              <a:buClr>
                <a:srgbClr val="000000"/>
              </a:buClr>
              <a:buSzPct val="100000"/>
              <a:buFont typeface="Arial"/>
              <a:defRPr sz="4400">
                <a:uFill>
                  <a:solidFill>
                    <a:srgbClr val="000000"/>
                  </a:solidFill>
                </a:uFill>
                <a:latin typeface="Calibri"/>
                <a:ea typeface="Calibri"/>
                <a:cs typeface="Calibri"/>
                <a:sym typeface="Calibri"/>
              </a:defRPr>
            </a:lvl1pPr>
            <a:lvl2pPr marL="845003" indent="-387803" defTabSz="650240">
              <a:spcBef>
                <a:spcPts val="900"/>
              </a:spcBef>
              <a:buClr>
                <a:srgbClr val="000000"/>
              </a:buClr>
              <a:buSzPct val="100000"/>
              <a:buFont typeface="Arial"/>
              <a:buChar char="–"/>
              <a:defRPr sz="3800">
                <a:uFill>
                  <a:solidFill>
                    <a:srgbClr val="000000"/>
                  </a:solidFill>
                </a:uFill>
                <a:latin typeface="Calibri"/>
                <a:ea typeface="Calibri"/>
                <a:cs typeface="Calibri"/>
                <a:sym typeface="Calibri"/>
              </a:defRPr>
            </a:lvl2pPr>
            <a:lvl3pPr marL="1238250" indent="-323850" defTabSz="650240">
              <a:spcBef>
                <a:spcPts val="800"/>
              </a:spcBef>
              <a:buClr>
                <a:srgbClr val="000000"/>
              </a:buClr>
              <a:buSzPct val="100000"/>
              <a:buFont typeface="Arial"/>
              <a:defRPr sz="3400">
                <a:uFill>
                  <a:solidFill>
                    <a:srgbClr val="000000"/>
                  </a:solidFill>
                </a:uFill>
                <a:latin typeface="Calibri"/>
                <a:ea typeface="Calibri"/>
                <a:cs typeface="Calibri"/>
                <a:sym typeface="Calibri"/>
              </a:defRPr>
            </a:lvl3pPr>
            <a:lvl4pPr marL="1691639" indent="-320039" defTabSz="65024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4pPr>
            <a:lvl5pPr marL="2148839" indent="-320039" defTabSz="65024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19" name="Shape 119"/>
          <p:cNvSpPr/>
          <p:nvPr>
            <p:ph type="sldNum" sz="quarter" idx="2"/>
          </p:nvPr>
        </p:nvSpPr>
        <p:spPr>
          <a:xfrm>
            <a:off x="12027508" y="9203972"/>
            <a:ext cx="327052" cy="349674"/>
          </a:xfrm>
          <a:prstGeom prst="rect">
            <a:avLst/>
          </a:prstGeom>
          <a:ln>
            <a:round/>
          </a:ln>
        </p:spPr>
        <p:txBody>
          <a:bodyPr lIns="54186" tIns="54186" rIns="54186" bIns="54186" anchor="ctr"/>
          <a:lstStyle>
            <a:lvl1pPr algn="r" defTabSz="65024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26" name="Shape 126"/>
          <p:cNvSpPr/>
          <p:nvPr>
            <p:ph type="title"/>
          </p:nvPr>
        </p:nvSpPr>
        <p:spPr>
          <a:xfrm>
            <a:off x="647699" y="390596"/>
            <a:ext cx="11709401" cy="1625601"/>
          </a:xfrm>
          <a:prstGeom prst="rect">
            <a:avLst/>
          </a:prstGeom>
          <a:ln>
            <a:round/>
          </a:ln>
        </p:spPr>
        <p:txBody>
          <a:bodyPr lIns="38100" tIns="38100" rIns="38100" bIns="38100">
            <a:noAutofit/>
          </a:bodyPr>
          <a:lstStyle>
            <a:lvl1pPr defTabSz="921173">
              <a:defRPr sz="5800">
                <a:uFill>
                  <a:solidFill>
                    <a:srgbClr val="000000"/>
                  </a:solidFill>
                </a:uFill>
                <a:latin typeface="Calibri"/>
                <a:ea typeface="Calibri"/>
                <a:cs typeface="Calibri"/>
                <a:sym typeface="Calibri"/>
              </a:defRPr>
            </a:lvl1pPr>
          </a:lstStyle>
          <a:p>
            <a:pPr/>
            <a:r>
              <a:t>Title Text</a:t>
            </a:r>
          </a:p>
        </p:txBody>
      </p:sp>
      <p:sp>
        <p:nvSpPr>
          <p:cNvPr id="127" name="Shape 127"/>
          <p:cNvSpPr/>
          <p:nvPr>
            <p:ph type="body" idx="1"/>
          </p:nvPr>
        </p:nvSpPr>
        <p:spPr>
          <a:xfrm>
            <a:off x="647699" y="2273300"/>
            <a:ext cx="11709401" cy="6436926"/>
          </a:xfrm>
          <a:prstGeom prst="rect">
            <a:avLst/>
          </a:prstGeom>
          <a:ln>
            <a:round/>
          </a:ln>
        </p:spPr>
        <p:txBody>
          <a:bodyPr lIns="38100" tIns="38100" rIns="38100" bIns="38100" anchor="t">
            <a:noAutofit/>
          </a:bodyPr>
          <a:lstStyle>
            <a:lvl1pPr marL="327313" indent="-327313" defTabSz="921173">
              <a:spcBef>
                <a:spcPts val="1500"/>
              </a:spcBef>
              <a:buClr>
                <a:srgbClr val="000000"/>
              </a:buClr>
              <a:buSzPct val="100000"/>
              <a:buFont typeface="Arial"/>
              <a:defRPr sz="4200">
                <a:uFill>
                  <a:solidFill>
                    <a:srgbClr val="000000"/>
                  </a:solidFill>
                </a:uFill>
                <a:latin typeface="Calibri"/>
                <a:ea typeface="Calibri"/>
                <a:cs typeface="Calibri"/>
                <a:sym typeface="Calibri"/>
              </a:defRPr>
            </a:lvl1pPr>
            <a:lvl2pPr marL="727910" indent="-270710" defTabSz="921173">
              <a:spcBef>
                <a:spcPts val="1300"/>
              </a:spcBef>
              <a:buClr>
                <a:srgbClr val="000000"/>
              </a:buClr>
              <a:buSzPct val="100000"/>
              <a:buFont typeface="Arial"/>
              <a:buChar char="–"/>
              <a:defRPr>
                <a:uFill>
                  <a:solidFill>
                    <a:srgbClr val="000000"/>
                  </a:solidFill>
                </a:uFill>
                <a:latin typeface="Calibri"/>
                <a:ea typeface="Calibri"/>
                <a:cs typeface="Calibri"/>
                <a:sym typeface="Calibri"/>
              </a:defRPr>
            </a:lvl2pPr>
            <a:lvl3pPr marL="1116105" indent="-201705" defTabSz="921173">
              <a:spcBef>
                <a:spcPts val="1100"/>
              </a:spcBef>
              <a:buClr>
                <a:srgbClr val="000000"/>
              </a:buClr>
              <a:buSzPct val="100000"/>
              <a:buFont typeface="Arial"/>
              <a:defRPr sz="3000">
                <a:uFill>
                  <a:solidFill>
                    <a:srgbClr val="000000"/>
                  </a:solidFill>
                </a:uFill>
                <a:latin typeface="Calibri"/>
                <a:ea typeface="Calibri"/>
                <a:cs typeface="Calibri"/>
                <a:sym typeface="Calibri"/>
              </a:defRPr>
            </a:lvl3pPr>
            <a:lvl4pPr marL="1567542" indent="-195942" defTabSz="921173">
              <a:spcBef>
                <a:spcPts val="900"/>
              </a:spcBef>
              <a:buClr>
                <a:srgbClr val="000000"/>
              </a:buClr>
              <a:buSzPct val="100000"/>
              <a:buFont typeface="Arial"/>
              <a:buChar char="–"/>
              <a:defRPr sz="2400">
                <a:uFill>
                  <a:solidFill>
                    <a:srgbClr val="000000"/>
                  </a:solidFill>
                </a:uFill>
                <a:latin typeface="Calibri"/>
                <a:ea typeface="Calibri"/>
                <a:cs typeface="Calibri"/>
                <a:sym typeface="Calibri"/>
              </a:defRPr>
            </a:lvl4pPr>
            <a:lvl5pPr marL="2024742" indent="-195942" defTabSz="921173">
              <a:spcBef>
                <a:spcPts val="900"/>
              </a:spcBef>
              <a:buClr>
                <a:srgbClr val="000000"/>
              </a:buClr>
              <a:buSzPct val="100000"/>
              <a:buFont typeface="Arial"/>
              <a:buChar char="»"/>
              <a:defRPr sz="24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28" name="Shape 128"/>
          <p:cNvSpPr/>
          <p:nvPr>
            <p:ph type="sldNum" sz="quarter" idx="2"/>
          </p:nvPr>
        </p:nvSpPr>
        <p:spPr>
          <a:xfrm>
            <a:off x="12085430" y="9248986"/>
            <a:ext cx="269132" cy="292101"/>
          </a:xfrm>
          <a:prstGeom prst="rect">
            <a:avLst/>
          </a:prstGeom>
          <a:ln>
            <a:round/>
          </a:ln>
        </p:spPr>
        <p:txBody>
          <a:bodyPr lIns="38100" tIns="38100" rIns="38100" bIns="38100" anchor="ctr"/>
          <a:lstStyle>
            <a:lvl1pPr algn="r" defTabSz="921173">
              <a:defRPr sz="14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35" name="Shape 135"/>
          <p:cNvSpPr/>
          <p:nvPr>
            <p:ph type="title"/>
          </p:nvPr>
        </p:nvSpPr>
        <p:spPr>
          <a:xfrm>
            <a:off x="647700" y="390596"/>
            <a:ext cx="11709400" cy="1625601"/>
          </a:xfrm>
          <a:prstGeom prst="rect">
            <a:avLst/>
          </a:prstGeom>
          <a:ln>
            <a:round/>
          </a:ln>
        </p:spPr>
        <p:txBody>
          <a:bodyPr lIns="38100" tIns="38100" rIns="38100" bIns="38100">
            <a:noAutofit/>
          </a:bodyPr>
          <a:lstStyle>
            <a:lvl1pPr defTabSz="647700">
              <a:defRPr sz="6200">
                <a:uFill>
                  <a:solidFill>
                    <a:srgbClr val="000000"/>
                  </a:solidFill>
                </a:uFill>
                <a:latin typeface="Calibri"/>
                <a:ea typeface="Calibri"/>
                <a:cs typeface="Calibri"/>
                <a:sym typeface="Calibri"/>
              </a:defRPr>
            </a:lvl1pPr>
          </a:lstStyle>
          <a:p>
            <a:pPr/>
            <a:r>
              <a:t>Title Text</a:t>
            </a:r>
          </a:p>
        </p:txBody>
      </p:sp>
      <p:sp>
        <p:nvSpPr>
          <p:cNvPr id="136" name="Shape 136"/>
          <p:cNvSpPr/>
          <p:nvPr>
            <p:ph type="body" idx="1"/>
          </p:nvPr>
        </p:nvSpPr>
        <p:spPr>
          <a:xfrm>
            <a:off x="647700" y="2273300"/>
            <a:ext cx="11709400" cy="6436926"/>
          </a:xfrm>
          <a:prstGeom prst="rect">
            <a:avLst/>
          </a:prstGeom>
          <a:ln>
            <a:round/>
          </a:ln>
        </p:spPr>
        <p:txBody>
          <a:bodyPr lIns="38100" tIns="38100" rIns="38100" bIns="38100" anchor="t">
            <a:noAutofit/>
          </a:bodyPr>
          <a:lstStyle>
            <a:lvl1pPr marL="342900" indent="-342900" defTabSz="647700">
              <a:spcBef>
                <a:spcPts val="1000"/>
              </a:spcBef>
              <a:buClr>
                <a:srgbClr val="000000"/>
              </a:buClr>
              <a:buSzPct val="100000"/>
              <a:buFont typeface="Arial"/>
              <a:defRPr sz="4400">
                <a:uFill>
                  <a:solidFill>
                    <a:srgbClr val="000000"/>
                  </a:solidFill>
                </a:uFill>
                <a:latin typeface="Calibri"/>
                <a:ea typeface="Calibri"/>
                <a:cs typeface="Calibri"/>
                <a:sym typeface="Calibri"/>
              </a:defRPr>
            </a:lvl1pPr>
            <a:lvl2pPr marL="742950" indent="-285750" defTabSz="647700">
              <a:spcBef>
                <a:spcPts val="900"/>
              </a:spcBef>
              <a:buClr>
                <a:srgbClr val="000000"/>
              </a:buClr>
              <a:buSzPct val="100000"/>
              <a:buFont typeface="Arial"/>
              <a:buChar char="–"/>
              <a:defRPr sz="3800">
                <a:uFill>
                  <a:solidFill>
                    <a:srgbClr val="000000"/>
                  </a:solidFill>
                </a:uFill>
                <a:latin typeface="Calibri"/>
                <a:ea typeface="Calibri"/>
                <a:cs typeface="Calibri"/>
                <a:sym typeface="Calibri"/>
              </a:defRPr>
            </a:lvl2pPr>
            <a:lvl3pPr marL="1143000" indent="-228600" defTabSz="647700">
              <a:spcBef>
                <a:spcPts val="800"/>
              </a:spcBef>
              <a:buClr>
                <a:srgbClr val="000000"/>
              </a:buClr>
              <a:buSzPct val="100000"/>
              <a:buFont typeface="Arial"/>
              <a:defRPr sz="3400">
                <a:uFill>
                  <a:solidFill>
                    <a:srgbClr val="000000"/>
                  </a:solidFill>
                </a:uFill>
                <a:latin typeface="Calibri"/>
                <a:ea typeface="Calibri"/>
                <a:cs typeface="Calibri"/>
                <a:sym typeface="Calibri"/>
              </a:defRPr>
            </a:lvl3pPr>
            <a:lvl4pPr marL="1600200" indent="-228600" defTabSz="64770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4pPr>
            <a:lvl5pPr marL="2057400" indent="-228600" defTabSz="64770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37" name="Shape 137"/>
          <p:cNvSpPr/>
          <p:nvPr>
            <p:ph type="sldNum" sz="quarter" idx="2"/>
          </p:nvPr>
        </p:nvSpPr>
        <p:spPr>
          <a:xfrm>
            <a:off x="12059682" y="9236286"/>
            <a:ext cx="294879" cy="317501"/>
          </a:xfrm>
          <a:prstGeom prst="rect">
            <a:avLst/>
          </a:prstGeom>
          <a:ln>
            <a:round/>
          </a:ln>
        </p:spPr>
        <p:txBody>
          <a:bodyPr lIns="38100" tIns="38100" rIns="38100" bIns="38100" anchor="ctr"/>
          <a:lstStyle>
            <a:lvl1pPr algn="r" defTabSz="64770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Slide">
    <p:spTree>
      <p:nvGrpSpPr>
        <p:cNvPr id="1" name=""/>
        <p:cNvGrpSpPr/>
        <p:nvPr/>
      </p:nvGrpSpPr>
      <p:grpSpPr>
        <a:xfrm>
          <a:off x="0" y="0"/>
          <a:ext cx="0" cy="0"/>
          <a:chOff x="0" y="0"/>
          <a:chExt cx="0" cy="0"/>
        </a:xfrm>
      </p:grpSpPr>
      <p:sp>
        <p:nvSpPr>
          <p:cNvPr id="144" name="Shape 144"/>
          <p:cNvSpPr/>
          <p:nvPr>
            <p:ph type="title"/>
          </p:nvPr>
        </p:nvSpPr>
        <p:spPr>
          <a:xfrm>
            <a:off x="975359" y="3029937"/>
            <a:ext cx="11054082" cy="2090703"/>
          </a:xfrm>
          <a:prstGeom prst="rect">
            <a:avLst/>
          </a:prstGeom>
          <a:ln>
            <a:round/>
          </a:ln>
        </p:spPr>
        <p:txBody>
          <a:bodyPr lIns="54186" tIns="54186" rIns="54186" bIns="54186">
            <a:noAutofit/>
          </a:bodyPr>
          <a:lstStyle>
            <a:lvl1pPr defTabSz="650240">
              <a:defRPr sz="6200">
                <a:uFill>
                  <a:solidFill>
                    <a:srgbClr val="000000"/>
                  </a:solidFill>
                </a:uFill>
                <a:latin typeface="Calibri"/>
                <a:ea typeface="Calibri"/>
                <a:cs typeface="Calibri"/>
                <a:sym typeface="Calibri"/>
              </a:defRPr>
            </a:lvl1pPr>
          </a:lstStyle>
          <a:p>
            <a:pPr/>
            <a:r>
              <a:t>Title Text</a:t>
            </a:r>
          </a:p>
        </p:txBody>
      </p:sp>
      <p:sp>
        <p:nvSpPr>
          <p:cNvPr id="145" name="Shape 145"/>
          <p:cNvSpPr/>
          <p:nvPr>
            <p:ph type="body" sz="quarter" idx="1"/>
          </p:nvPr>
        </p:nvSpPr>
        <p:spPr>
          <a:xfrm>
            <a:off x="1950719" y="5527040"/>
            <a:ext cx="9103361" cy="2492587"/>
          </a:xfrm>
          <a:prstGeom prst="rect">
            <a:avLst/>
          </a:prstGeom>
          <a:ln>
            <a:round/>
          </a:ln>
        </p:spPr>
        <p:txBody>
          <a:bodyPr lIns="54186" tIns="54186" rIns="54186" bIns="54186" anchor="t">
            <a:noAutofit/>
          </a:bodyPr>
          <a:lstStyle>
            <a:lvl1pPr marL="0" indent="0" algn="ctr" defTabSz="650240">
              <a:spcBef>
                <a:spcPts val="1000"/>
              </a:spcBef>
              <a:buClr>
                <a:srgbClr val="9A9A9A"/>
              </a:buClr>
              <a:buSzTx/>
              <a:buNone/>
              <a:defRPr sz="4400">
                <a:solidFill>
                  <a:srgbClr val="9A9A9A"/>
                </a:solidFill>
                <a:uFill>
                  <a:solidFill>
                    <a:srgbClr val="9A9A9A"/>
                  </a:solidFill>
                </a:uFill>
                <a:latin typeface="Calibri"/>
                <a:ea typeface="Calibri"/>
                <a:cs typeface="Calibri"/>
                <a:sym typeface="Calibri"/>
              </a:defRPr>
            </a:lvl1pPr>
            <a:lvl2pPr marL="650240" indent="0" algn="ctr" defTabSz="650240">
              <a:spcBef>
                <a:spcPts val="900"/>
              </a:spcBef>
              <a:buClr>
                <a:srgbClr val="9A9A9A"/>
              </a:buClr>
              <a:buSzTx/>
              <a:buNone/>
              <a:defRPr sz="3800">
                <a:solidFill>
                  <a:srgbClr val="9A9A9A"/>
                </a:solidFill>
                <a:uFill>
                  <a:solidFill>
                    <a:srgbClr val="9A9A9A"/>
                  </a:solidFill>
                </a:uFill>
                <a:latin typeface="Calibri"/>
                <a:ea typeface="Calibri"/>
                <a:cs typeface="Calibri"/>
                <a:sym typeface="Calibri"/>
              </a:defRPr>
            </a:lvl2pPr>
            <a:lvl3pPr marL="1300480" indent="0" algn="ctr" defTabSz="650240">
              <a:spcBef>
                <a:spcPts val="800"/>
              </a:spcBef>
              <a:buClr>
                <a:srgbClr val="9A9A9A"/>
              </a:buClr>
              <a:buSzTx/>
              <a:buNone/>
              <a:defRPr sz="3400">
                <a:solidFill>
                  <a:srgbClr val="9A9A9A"/>
                </a:solidFill>
                <a:uFill>
                  <a:solidFill>
                    <a:srgbClr val="9A9A9A"/>
                  </a:solidFill>
                </a:uFill>
                <a:latin typeface="Calibri"/>
                <a:ea typeface="Calibri"/>
                <a:cs typeface="Calibri"/>
                <a:sym typeface="Calibri"/>
              </a:defRPr>
            </a:lvl3pPr>
            <a:lvl4pPr marL="1950720" indent="0" algn="ctr" defTabSz="650240">
              <a:spcBef>
                <a:spcPts val="600"/>
              </a:spcBef>
              <a:buClr>
                <a:srgbClr val="9A9A9A"/>
              </a:buClr>
              <a:buSzTx/>
              <a:buNone/>
              <a:defRPr sz="2800">
                <a:solidFill>
                  <a:srgbClr val="9A9A9A"/>
                </a:solidFill>
                <a:uFill>
                  <a:solidFill>
                    <a:srgbClr val="9A9A9A"/>
                  </a:solidFill>
                </a:uFill>
                <a:latin typeface="Calibri"/>
                <a:ea typeface="Calibri"/>
                <a:cs typeface="Calibri"/>
                <a:sym typeface="Calibri"/>
              </a:defRPr>
            </a:lvl4pPr>
            <a:lvl5pPr marL="2600960" indent="0" algn="ctr" defTabSz="650240">
              <a:spcBef>
                <a:spcPts val="600"/>
              </a:spcBef>
              <a:buClr>
                <a:srgbClr val="9A9A9A"/>
              </a:buClr>
              <a:buSzTx/>
              <a:buNone/>
              <a:defRPr sz="2800">
                <a:solidFill>
                  <a:srgbClr val="9A9A9A"/>
                </a:solidFill>
                <a:uFill>
                  <a:solidFill>
                    <a:srgbClr val="9A9A9A"/>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46" name="Shape 146"/>
          <p:cNvSpPr/>
          <p:nvPr>
            <p:ph type="sldNum" sz="quarter" idx="2"/>
          </p:nvPr>
        </p:nvSpPr>
        <p:spPr>
          <a:xfrm>
            <a:off x="12027508" y="9203972"/>
            <a:ext cx="327052" cy="349674"/>
          </a:xfrm>
          <a:prstGeom prst="rect">
            <a:avLst/>
          </a:prstGeom>
          <a:ln>
            <a:round/>
          </a:ln>
        </p:spPr>
        <p:txBody>
          <a:bodyPr lIns="54186" tIns="54186" rIns="54186" bIns="54186" anchor="ctr"/>
          <a:lstStyle>
            <a:lvl1pPr algn="r" defTabSz="65024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53" name="Shape 153"/>
          <p:cNvSpPr/>
          <p:nvPr>
            <p:ph type="title"/>
          </p:nvPr>
        </p:nvSpPr>
        <p:spPr>
          <a:xfrm>
            <a:off x="650239" y="390596"/>
            <a:ext cx="11704322" cy="1625601"/>
          </a:xfrm>
          <a:prstGeom prst="rect">
            <a:avLst/>
          </a:prstGeom>
          <a:ln>
            <a:round/>
          </a:ln>
        </p:spPr>
        <p:txBody>
          <a:bodyPr lIns="54186" tIns="54186" rIns="54186" bIns="54186">
            <a:noAutofit/>
          </a:bodyPr>
          <a:lstStyle>
            <a:lvl1pPr defTabSz="457200">
              <a:defRPr sz="6200">
                <a:uFill>
                  <a:solidFill>
                    <a:srgbClr val="000000"/>
                  </a:solidFill>
                </a:uFill>
                <a:latin typeface="Calibri"/>
                <a:ea typeface="Calibri"/>
                <a:cs typeface="Calibri"/>
                <a:sym typeface="Calibri"/>
              </a:defRPr>
            </a:lvl1pPr>
          </a:lstStyle>
          <a:p>
            <a:pPr/>
            <a:r>
              <a:t>Title Text</a:t>
            </a:r>
          </a:p>
        </p:txBody>
      </p:sp>
      <p:sp>
        <p:nvSpPr>
          <p:cNvPr id="154" name="Shape 154"/>
          <p:cNvSpPr/>
          <p:nvPr>
            <p:ph type="body" idx="1"/>
          </p:nvPr>
        </p:nvSpPr>
        <p:spPr>
          <a:xfrm>
            <a:off x="650239" y="2275839"/>
            <a:ext cx="11704322" cy="6436926"/>
          </a:xfrm>
          <a:prstGeom prst="rect">
            <a:avLst/>
          </a:prstGeom>
          <a:ln>
            <a:round/>
          </a:ln>
        </p:spPr>
        <p:txBody>
          <a:bodyPr lIns="54186" tIns="54186" rIns="54186" bIns="54186" anchor="t">
            <a:noAutofit/>
          </a:bodyPr>
          <a:lstStyle>
            <a:lvl1pPr marL="471487" indent="-471487" defTabSz="457200">
              <a:spcBef>
                <a:spcPts val="700"/>
              </a:spcBef>
              <a:buClr>
                <a:srgbClr val="000000"/>
              </a:buClr>
              <a:buSzPct val="100000"/>
              <a:buFont typeface="Arial"/>
              <a:defRPr sz="4400">
                <a:uFill>
                  <a:solidFill>
                    <a:srgbClr val="000000"/>
                  </a:solidFill>
                </a:uFill>
                <a:latin typeface="Calibri"/>
                <a:ea typeface="Calibri"/>
                <a:cs typeface="Calibri"/>
                <a:sym typeface="Calibri"/>
              </a:defRPr>
            </a:lvl1pPr>
            <a:lvl2pPr marL="845003" indent="-387803" defTabSz="457200">
              <a:spcBef>
                <a:spcPts val="600"/>
              </a:spcBef>
              <a:buClr>
                <a:srgbClr val="000000"/>
              </a:buClr>
              <a:buSzPct val="100000"/>
              <a:buFont typeface="Arial"/>
              <a:buChar char="–"/>
              <a:defRPr sz="3800">
                <a:uFill>
                  <a:solidFill>
                    <a:srgbClr val="000000"/>
                  </a:solidFill>
                </a:uFill>
                <a:latin typeface="Calibri"/>
                <a:ea typeface="Calibri"/>
                <a:cs typeface="Calibri"/>
                <a:sym typeface="Calibri"/>
              </a:defRPr>
            </a:lvl2pPr>
            <a:lvl3pPr marL="1238250" indent="-323850" defTabSz="457200">
              <a:spcBef>
                <a:spcPts val="500"/>
              </a:spcBef>
              <a:buClr>
                <a:srgbClr val="000000"/>
              </a:buClr>
              <a:buSzPct val="100000"/>
              <a:buFont typeface="Arial"/>
              <a:defRPr sz="3400">
                <a:uFill>
                  <a:solidFill>
                    <a:srgbClr val="000000"/>
                  </a:solidFill>
                </a:uFill>
                <a:latin typeface="Calibri"/>
                <a:ea typeface="Calibri"/>
                <a:cs typeface="Calibri"/>
                <a:sym typeface="Calibri"/>
              </a:defRPr>
            </a:lvl3pPr>
            <a:lvl4pPr marL="1691639" indent="-320039" defTabSz="457200">
              <a:spcBef>
                <a:spcPts val="400"/>
              </a:spcBef>
              <a:buClr>
                <a:srgbClr val="000000"/>
              </a:buClr>
              <a:buSzPct val="100000"/>
              <a:buFont typeface="Arial"/>
              <a:buChar char="–"/>
              <a:defRPr sz="2800">
                <a:uFill>
                  <a:solidFill>
                    <a:srgbClr val="000000"/>
                  </a:solidFill>
                </a:uFill>
                <a:latin typeface="Calibri"/>
                <a:ea typeface="Calibri"/>
                <a:cs typeface="Calibri"/>
                <a:sym typeface="Calibri"/>
              </a:defRPr>
            </a:lvl4pPr>
            <a:lvl5pPr marL="2148839" indent="-320039" defTabSz="457200">
              <a:spcBef>
                <a:spcPts val="400"/>
              </a:spcBef>
              <a:buClr>
                <a:srgbClr val="000000"/>
              </a:buClr>
              <a:buSzPct val="100000"/>
              <a:buFont typeface="Arial"/>
              <a:buChar char="»"/>
              <a:defRPr sz="28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55" name="Shape 155"/>
          <p:cNvSpPr/>
          <p:nvPr>
            <p:ph type="sldNum" sz="quarter" idx="2"/>
          </p:nvPr>
        </p:nvSpPr>
        <p:spPr>
          <a:xfrm>
            <a:off x="12027508" y="9203972"/>
            <a:ext cx="327052" cy="349674"/>
          </a:xfrm>
          <a:prstGeom prst="rect">
            <a:avLst/>
          </a:prstGeom>
          <a:ln>
            <a:round/>
          </a:ln>
        </p:spPr>
        <p:txBody>
          <a:bodyPr lIns="54186" tIns="54186" rIns="54186" bIns="54186" anchor="ctr"/>
          <a:lstStyle>
            <a:lvl1pPr algn="r" defTabSz="45720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Slide copy 1">
    <p:spTree>
      <p:nvGrpSpPr>
        <p:cNvPr id="1" name=""/>
        <p:cNvGrpSpPr/>
        <p:nvPr/>
      </p:nvGrpSpPr>
      <p:grpSpPr>
        <a:xfrm>
          <a:off x="0" y="0"/>
          <a:ext cx="0" cy="0"/>
          <a:chOff x="0" y="0"/>
          <a:chExt cx="0" cy="0"/>
        </a:xfrm>
      </p:grpSpPr>
      <p:sp>
        <p:nvSpPr>
          <p:cNvPr id="162" name="Shape 162"/>
          <p:cNvSpPr/>
          <p:nvPr>
            <p:ph type="title"/>
          </p:nvPr>
        </p:nvSpPr>
        <p:spPr>
          <a:xfrm>
            <a:off x="977900" y="3029937"/>
            <a:ext cx="11049000" cy="2090704"/>
          </a:xfrm>
          <a:prstGeom prst="rect">
            <a:avLst/>
          </a:prstGeom>
          <a:ln>
            <a:round/>
          </a:ln>
        </p:spPr>
        <p:txBody>
          <a:bodyPr lIns="38100" tIns="38100" rIns="38100" bIns="38100">
            <a:noAutofit/>
          </a:bodyPr>
          <a:lstStyle>
            <a:lvl1pPr defTabSz="647700">
              <a:defRPr sz="6200">
                <a:uFill>
                  <a:solidFill>
                    <a:srgbClr val="000000"/>
                  </a:solidFill>
                </a:uFill>
                <a:latin typeface="Calibri"/>
                <a:ea typeface="Calibri"/>
                <a:cs typeface="Calibri"/>
                <a:sym typeface="Calibri"/>
              </a:defRPr>
            </a:lvl1pPr>
          </a:lstStyle>
          <a:p>
            <a:pPr/>
            <a:r>
              <a:t>Title Text</a:t>
            </a:r>
          </a:p>
        </p:txBody>
      </p:sp>
      <p:sp>
        <p:nvSpPr>
          <p:cNvPr id="163" name="Shape 163"/>
          <p:cNvSpPr/>
          <p:nvPr>
            <p:ph type="body" sz="quarter" idx="1"/>
          </p:nvPr>
        </p:nvSpPr>
        <p:spPr>
          <a:xfrm>
            <a:off x="1955800" y="5524500"/>
            <a:ext cx="9105900" cy="2489200"/>
          </a:xfrm>
          <a:prstGeom prst="rect">
            <a:avLst/>
          </a:prstGeom>
          <a:ln>
            <a:round/>
          </a:ln>
        </p:spPr>
        <p:txBody>
          <a:bodyPr lIns="38100" tIns="38100" rIns="38100" bIns="38100" anchor="t">
            <a:noAutofit/>
          </a:bodyPr>
          <a:lstStyle>
            <a:lvl1pPr marL="0" indent="0" algn="ctr" defTabSz="647700">
              <a:spcBef>
                <a:spcPts val="1000"/>
              </a:spcBef>
              <a:buClr>
                <a:srgbClr val="9A9A9A"/>
              </a:buClr>
              <a:buSzTx/>
              <a:buNone/>
              <a:defRPr sz="4400">
                <a:solidFill>
                  <a:srgbClr val="9A9A9A"/>
                </a:solidFill>
                <a:uFill>
                  <a:solidFill>
                    <a:srgbClr val="9A9A9A"/>
                  </a:solidFill>
                </a:uFill>
                <a:latin typeface="Calibri"/>
                <a:ea typeface="Calibri"/>
                <a:cs typeface="Calibri"/>
                <a:sym typeface="Calibri"/>
              </a:defRPr>
            </a:lvl1pPr>
            <a:lvl2pPr marL="647700" indent="0" algn="ctr" defTabSz="647700">
              <a:spcBef>
                <a:spcPts val="900"/>
              </a:spcBef>
              <a:buClr>
                <a:srgbClr val="9A9A9A"/>
              </a:buClr>
              <a:buSzTx/>
              <a:buNone/>
              <a:defRPr sz="3800">
                <a:solidFill>
                  <a:srgbClr val="9A9A9A"/>
                </a:solidFill>
                <a:uFill>
                  <a:solidFill>
                    <a:srgbClr val="9A9A9A"/>
                  </a:solidFill>
                </a:uFill>
                <a:latin typeface="Calibri"/>
                <a:ea typeface="Calibri"/>
                <a:cs typeface="Calibri"/>
                <a:sym typeface="Calibri"/>
              </a:defRPr>
            </a:lvl2pPr>
            <a:lvl3pPr marL="1295400" indent="0" algn="ctr" defTabSz="647700">
              <a:spcBef>
                <a:spcPts val="800"/>
              </a:spcBef>
              <a:buClr>
                <a:srgbClr val="9A9A9A"/>
              </a:buClr>
              <a:buSzTx/>
              <a:buNone/>
              <a:defRPr sz="3400">
                <a:solidFill>
                  <a:srgbClr val="9A9A9A"/>
                </a:solidFill>
                <a:uFill>
                  <a:solidFill>
                    <a:srgbClr val="9A9A9A"/>
                  </a:solidFill>
                </a:uFill>
                <a:latin typeface="Calibri"/>
                <a:ea typeface="Calibri"/>
                <a:cs typeface="Calibri"/>
                <a:sym typeface="Calibri"/>
              </a:defRPr>
            </a:lvl3pPr>
            <a:lvl4pPr marL="1955800" indent="0" algn="ctr" defTabSz="647700">
              <a:spcBef>
                <a:spcPts val="600"/>
              </a:spcBef>
              <a:buClr>
                <a:srgbClr val="9A9A9A"/>
              </a:buClr>
              <a:buSzTx/>
              <a:buNone/>
              <a:defRPr sz="2800">
                <a:solidFill>
                  <a:srgbClr val="9A9A9A"/>
                </a:solidFill>
                <a:uFill>
                  <a:solidFill>
                    <a:srgbClr val="9A9A9A"/>
                  </a:solidFill>
                </a:uFill>
                <a:latin typeface="Calibri"/>
                <a:ea typeface="Calibri"/>
                <a:cs typeface="Calibri"/>
                <a:sym typeface="Calibri"/>
              </a:defRPr>
            </a:lvl4pPr>
            <a:lvl5pPr marL="2603500" indent="0" algn="ctr" defTabSz="647700">
              <a:spcBef>
                <a:spcPts val="600"/>
              </a:spcBef>
              <a:buClr>
                <a:srgbClr val="9A9A9A"/>
              </a:buClr>
              <a:buSzTx/>
              <a:buNone/>
              <a:defRPr sz="2800">
                <a:solidFill>
                  <a:srgbClr val="9A9A9A"/>
                </a:solidFill>
                <a:uFill>
                  <a:solidFill>
                    <a:srgbClr val="9A9A9A"/>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64" name="Shape 164"/>
          <p:cNvSpPr/>
          <p:nvPr>
            <p:ph type="sldNum" sz="quarter" idx="2"/>
          </p:nvPr>
        </p:nvSpPr>
        <p:spPr>
          <a:xfrm>
            <a:off x="12059682" y="9236286"/>
            <a:ext cx="294879" cy="317501"/>
          </a:xfrm>
          <a:prstGeom prst="rect">
            <a:avLst/>
          </a:prstGeom>
          <a:ln>
            <a:round/>
          </a:ln>
        </p:spPr>
        <p:txBody>
          <a:bodyPr lIns="38100" tIns="38100" rIns="38100" bIns="38100" anchor="ctr"/>
          <a:lstStyle>
            <a:lvl1pPr algn="r" defTabSz="64770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Slide copy 9">
    <p:spTree>
      <p:nvGrpSpPr>
        <p:cNvPr id="1" name=""/>
        <p:cNvGrpSpPr/>
        <p:nvPr/>
      </p:nvGrpSpPr>
      <p:grpSpPr>
        <a:xfrm>
          <a:off x="0" y="0"/>
          <a:ext cx="0" cy="0"/>
          <a:chOff x="0" y="0"/>
          <a:chExt cx="0" cy="0"/>
        </a:xfrm>
      </p:grpSpPr>
      <p:sp>
        <p:nvSpPr>
          <p:cNvPr id="171" name="Shape 171"/>
          <p:cNvSpPr/>
          <p:nvPr>
            <p:ph type="title"/>
          </p:nvPr>
        </p:nvSpPr>
        <p:spPr>
          <a:xfrm>
            <a:off x="977899" y="3029937"/>
            <a:ext cx="11049001" cy="2090704"/>
          </a:xfrm>
          <a:prstGeom prst="rect">
            <a:avLst/>
          </a:prstGeom>
          <a:ln w="3175">
            <a:round/>
          </a:ln>
        </p:spPr>
        <p:txBody>
          <a:bodyPr lIns="38100" tIns="38100" rIns="38100" bIns="38100">
            <a:noAutofit/>
          </a:bodyPr>
          <a:lstStyle>
            <a:lvl1pPr defTabSz="647700">
              <a:defRPr sz="5600">
                <a:uFill>
                  <a:solidFill>
                    <a:srgbClr val="000000"/>
                  </a:solidFill>
                </a:uFill>
                <a:latin typeface="Calibri"/>
                <a:ea typeface="Calibri"/>
                <a:cs typeface="Calibri"/>
                <a:sym typeface="Calibri"/>
              </a:defRPr>
            </a:lvl1pPr>
          </a:lstStyle>
          <a:p>
            <a:pPr/>
            <a:r>
              <a:t>Title Text</a:t>
            </a:r>
          </a:p>
        </p:txBody>
      </p:sp>
      <p:sp>
        <p:nvSpPr>
          <p:cNvPr id="172" name="Shape 172"/>
          <p:cNvSpPr/>
          <p:nvPr>
            <p:ph type="body" sz="quarter" idx="1"/>
          </p:nvPr>
        </p:nvSpPr>
        <p:spPr>
          <a:xfrm>
            <a:off x="1955799" y="5524500"/>
            <a:ext cx="9105901" cy="2489200"/>
          </a:xfrm>
          <a:prstGeom prst="rect">
            <a:avLst/>
          </a:prstGeom>
          <a:ln w="3175">
            <a:round/>
          </a:ln>
        </p:spPr>
        <p:txBody>
          <a:bodyPr lIns="38100" tIns="38100" rIns="38100" bIns="38100" anchor="t">
            <a:noAutofit/>
          </a:bodyPr>
          <a:lstStyle>
            <a:lvl1pPr marL="0" indent="0" algn="ctr" defTabSz="647700">
              <a:spcBef>
                <a:spcPts val="1000"/>
              </a:spcBef>
              <a:buClr>
                <a:srgbClr val="9A9A9A"/>
              </a:buClr>
              <a:buSzTx/>
              <a:buNone/>
              <a:defRPr sz="3800">
                <a:solidFill>
                  <a:srgbClr val="9A9A9A"/>
                </a:solidFill>
                <a:uFill>
                  <a:solidFill>
                    <a:srgbClr val="9A9A9A"/>
                  </a:solidFill>
                </a:uFill>
                <a:latin typeface="Calibri"/>
                <a:ea typeface="Calibri"/>
                <a:cs typeface="Calibri"/>
                <a:sym typeface="Calibri"/>
              </a:defRPr>
            </a:lvl1pPr>
            <a:lvl2pPr marL="647700" indent="0" algn="ctr" defTabSz="647700">
              <a:spcBef>
                <a:spcPts val="900"/>
              </a:spcBef>
              <a:buClr>
                <a:srgbClr val="9A9A9A"/>
              </a:buClr>
              <a:buSzTx/>
              <a:buNone/>
              <a:defRPr sz="3400">
                <a:solidFill>
                  <a:srgbClr val="9A9A9A"/>
                </a:solidFill>
                <a:uFill>
                  <a:solidFill>
                    <a:srgbClr val="9A9A9A"/>
                  </a:solidFill>
                </a:uFill>
                <a:latin typeface="Calibri"/>
                <a:ea typeface="Calibri"/>
                <a:cs typeface="Calibri"/>
                <a:sym typeface="Calibri"/>
              </a:defRPr>
            </a:lvl2pPr>
            <a:lvl3pPr marL="1295400" indent="0" algn="ctr" defTabSz="647700">
              <a:spcBef>
                <a:spcPts val="800"/>
              </a:spcBef>
              <a:buClr>
                <a:srgbClr val="9A9A9A"/>
              </a:buClr>
              <a:buSzTx/>
              <a:buNone/>
              <a:defRPr sz="2800">
                <a:solidFill>
                  <a:srgbClr val="9A9A9A"/>
                </a:solidFill>
                <a:uFill>
                  <a:solidFill>
                    <a:srgbClr val="9A9A9A"/>
                  </a:solidFill>
                </a:uFill>
                <a:latin typeface="Calibri"/>
                <a:ea typeface="Calibri"/>
                <a:cs typeface="Calibri"/>
                <a:sym typeface="Calibri"/>
              </a:defRPr>
            </a:lvl3pPr>
            <a:lvl4pPr marL="1955800" indent="0" algn="ctr" defTabSz="647700">
              <a:spcBef>
                <a:spcPts val="600"/>
              </a:spcBef>
              <a:buClr>
                <a:srgbClr val="9A9A9A"/>
              </a:buClr>
              <a:buSzTx/>
              <a:buNone/>
              <a:defRPr sz="2200">
                <a:solidFill>
                  <a:srgbClr val="9A9A9A"/>
                </a:solidFill>
                <a:uFill>
                  <a:solidFill>
                    <a:srgbClr val="9A9A9A"/>
                  </a:solidFill>
                </a:uFill>
                <a:latin typeface="Calibri"/>
                <a:ea typeface="Calibri"/>
                <a:cs typeface="Calibri"/>
                <a:sym typeface="Calibri"/>
              </a:defRPr>
            </a:lvl4pPr>
            <a:lvl5pPr marL="2603500" indent="0" algn="ctr" defTabSz="647700">
              <a:spcBef>
                <a:spcPts val="600"/>
              </a:spcBef>
              <a:buClr>
                <a:srgbClr val="9A9A9A"/>
              </a:buClr>
              <a:buSzTx/>
              <a:buNone/>
              <a:defRPr sz="2200">
                <a:solidFill>
                  <a:srgbClr val="9A9A9A"/>
                </a:solidFill>
                <a:uFill>
                  <a:solidFill>
                    <a:srgbClr val="9A9A9A"/>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73" name="Shape 173"/>
          <p:cNvSpPr/>
          <p:nvPr>
            <p:ph type="sldNum" sz="quarter" idx="2"/>
          </p:nvPr>
        </p:nvSpPr>
        <p:spPr>
          <a:xfrm>
            <a:off x="12111177" y="9268036"/>
            <a:ext cx="243385" cy="254001"/>
          </a:xfrm>
          <a:prstGeom prst="rect">
            <a:avLst/>
          </a:prstGeom>
          <a:ln w="3175">
            <a:round/>
          </a:ln>
        </p:spPr>
        <p:txBody>
          <a:bodyPr lIns="38100" tIns="38100" rIns="38100" bIns="38100" anchor="ctr"/>
          <a:lstStyle>
            <a:lvl1pPr algn="r" defTabSz="647700">
              <a:defRPr sz="12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Shape 20"/>
          <p:cNvSpPr/>
          <p:nvPr>
            <p:ph type="pic" idx="13"/>
          </p:nvPr>
        </p:nvSpPr>
        <p:spPr>
          <a:xfrm>
            <a:off x="1606550" y="635000"/>
            <a:ext cx="9779000" cy="5918200"/>
          </a:xfrm>
          <a:prstGeom prst="rect">
            <a:avLst/>
          </a:prstGeom>
        </p:spPr>
        <p:txBody>
          <a:bodyPr lIns="91439" tIns="45719" rIns="91439" bIns="45719" anchor="t">
            <a:noAutofit/>
          </a:bodyPr>
          <a:lstStyle/>
          <a:p>
            <a:pPr/>
          </a:p>
        </p:txBody>
      </p:sp>
      <p:sp>
        <p:nvSpPr>
          <p:cNvPr id="21" name="Shape 21"/>
          <p:cNvSpPr/>
          <p:nvPr>
            <p:ph type="title"/>
          </p:nvPr>
        </p:nvSpPr>
        <p:spPr>
          <a:xfrm>
            <a:off x="1270000" y="6718300"/>
            <a:ext cx="10464800" cy="1422400"/>
          </a:xfrm>
          <a:prstGeom prst="rect">
            <a:avLst/>
          </a:prstGeom>
        </p:spPr>
        <p:txBody>
          <a:bodyPr anchor="b"/>
          <a:lstStyle/>
          <a:p>
            <a:pPr/>
            <a:r>
              <a:t>Title Text</a:t>
            </a:r>
          </a:p>
        </p:txBody>
      </p:sp>
      <p:sp>
        <p:nvSpPr>
          <p:cNvPr id="22" name="Shape 22"/>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xfrm>
            <a:off x="6311798" y="9245600"/>
            <a:ext cx="368504" cy="381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80" name="Shape 180"/>
          <p:cNvSpPr/>
          <p:nvPr>
            <p:ph type="title"/>
          </p:nvPr>
        </p:nvSpPr>
        <p:spPr>
          <a:xfrm>
            <a:off x="650239" y="390596"/>
            <a:ext cx="11704322" cy="1625601"/>
          </a:xfrm>
          <a:prstGeom prst="rect">
            <a:avLst/>
          </a:prstGeom>
          <a:ln>
            <a:round/>
          </a:ln>
        </p:spPr>
        <p:txBody>
          <a:bodyPr lIns="54186" tIns="54186" rIns="54186" bIns="54186">
            <a:noAutofit/>
          </a:bodyPr>
          <a:lstStyle>
            <a:lvl1pPr defTabSz="650240">
              <a:defRPr sz="5800">
                <a:uFill>
                  <a:solidFill>
                    <a:srgbClr val="000000"/>
                  </a:solidFill>
                </a:uFill>
                <a:latin typeface="Calibri"/>
                <a:ea typeface="Calibri"/>
                <a:cs typeface="Calibri"/>
                <a:sym typeface="Calibri"/>
              </a:defRPr>
            </a:lvl1pPr>
          </a:lstStyle>
          <a:p>
            <a:pPr/>
            <a:r>
              <a:t>Title Text</a:t>
            </a:r>
          </a:p>
        </p:txBody>
      </p:sp>
      <p:sp>
        <p:nvSpPr>
          <p:cNvPr id="181" name="Shape 181"/>
          <p:cNvSpPr/>
          <p:nvPr>
            <p:ph type="body" idx="1"/>
          </p:nvPr>
        </p:nvSpPr>
        <p:spPr>
          <a:xfrm>
            <a:off x="650239" y="2275839"/>
            <a:ext cx="11704322" cy="6436927"/>
          </a:xfrm>
          <a:prstGeom prst="rect">
            <a:avLst/>
          </a:prstGeom>
          <a:ln>
            <a:round/>
          </a:ln>
        </p:spPr>
        <p:txBody>
          <a:bodyPr lIns="54186" tIns="54186" rIns="54186" bIns="54186" anchor="t">
            <a:noAutofit/>
          </a:bodyPr>
          <a:lstStyle>
            <a:lvl1pPr marL="480059" indent="-480059" defTabSz="650240">
              <a:spcBef>
                <a:spcPts val="1000"/>
              </a:spcBef>
              <a:buClr>
                <a:srgbClr val="000000"/>
              </a:buClr>
              <a:buSzPct val="100000"/>
              <a:buFont typeface="Arial"/>
              <a:defRPr sz="4200">
                <a:uFill>
                  <a:solidFill>
                    <a:srgbClr val="000000"/>
                  </a:solidFill>
                </a:uFill>
                <a:latin typeface="Calibri"/>
                <a:ea typeface="Calibri"/>
                <a:cs typeface="Calibri"/>
                <a:sym typeface="Calibri"/>
              </a:defRPr>
            </a:lvl1pPr>
            <a:lvl2pPr marL="852853" indent="-395653" defTabSz="650240">
              <a:spcBef>
                <a:spcPts val="900"/>
              </a:spcBef>
              <a:buClr>
                <a:srgbClr val="000000"/>
              </a:buClr>
              <a:buSzPct val="100000"/>
              <a:buFont typeface="Arial"/>
              <a:buChar char="–"/>
              <a:defRPr>
                <a:uFill>
                  <a:solidFill>
                    <a:srgbClr val="000000"/>
                  </a:solidFill>
                </a:uFill>
                <a:latin typeface="Calibri"/>
                <a:ea typeface="Calibri"/>
                <a:cs typeface="Calibri"/>
                <a:sym typeface="Calibri"/>
              </a:defRPr>
            </a:lvl2pPr>
            <a:lvl3pPr marL="1226127" indent="-311727" defTabSz="650240">
              <a:spcBef>
                <a:spcPts val="800"/>
              </a:spcBef>
              <a:buClr>
                <a:srgbClr val="000000"/>
              </a:buClr>
              <a:buSzPct val="100000"/>
              <a:buFont typeface="Arial"/>
              <a:defRPr sz="3000">
                <a:uFill>
                  <a:solidFill>
                    <a:srgbClr val="000000"/>
                  </a:solidFill>
                </a:uFill>
                <a:latin typeface="Calibri"/>
                <a:ea typeface="Calibri"/>
                <a:cs typeface="Calibri"/>
                <a:sym typeface="Calibri"/>
              </a:defRPr>
            </a:lvl3pPr>
            <a:lvl4pPr marL="1676400" indent="-304800" defTabSz="650240">
              <a:spcBef>
                <a:spcPts val="600"/>
              </a:spcBef>
              <a:buClr>
                <a:srgbClr val="000000"/>
              </a:buClr>
              <a:buSzPct val="100000"/>
              <a:buFont typeface="Arial"/>
              <a:buChar char="–"/>
              <a:defRPr sz="2400">
                <a:uFill>
                  <a:solidFill>
                    <a:srgbClr val="000000"/>
                  </a:solidFill>
                </a:uFill>
                <a:latin typeface="Calibri"/>
                <a:ea typeface="Calibri"/>
                <a:cs typeface="Calibri"/>
                <a:sym typeface="Calibri"/>
              </a:defRPr>
            </a:lvl4pPr>
            <a:lvl5pPr marL="2133600" indent="-304800" defTabSz="650240">
              <a:spcBef>
                <a:spcPts val="600"/>
              </a:spcBef>
              <a:buClr>
                <a:srgbClr val="000000"/>
              </a:buClr>
              <a:buSzPct val="100000"/>
              <a:buFont typeface="Arial"/>
              <a:buChar char="»"/>
              <a:defRPr sz="24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82" name="Shape 182"/>
          <p:cNvSpPr/>
          <p:nvPr>
            <p:ph type="sldNum" sz="quarter" idx="2"/>
          </p:nvPr>
        </p:nvSpPr>
        <p:spPr>
          <a:xfrm>
            <a:off x="12053257" y="9227679"/>
            <a:ext cx="301305" cy="324274"/>
          </a:xfrm>
          <a:prstGeom prst="rect">
            <a:avLst/>
          </a:prstGeom>
          <a:ln>
            <a:round/>
          </a:ln>
        </p:spPr>
        <p:txBody>
          <a:bodyPr lIns="54186" tIns="54186" rIns="54186" bIns="54186" anchor="ctr"/>
          <a:lstStyle>
            <a:lvl1pPr algn="r" defTabSz="650240">
              <a:defRPr sz="14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type="tx" showMasterSp="1" showMasterPhAnim="1">
  <p:cSld name="Default - Blank">
    <p:spTree>
      <p:nvGrpSpPr>
        <p:cNvPr id="1" name=""/>
        <p:cNvGrpSpPr/>
        <p:nvPr/>
      </p:nvGrpSpPr>
      <p:grpSpPr>
        <a:xfrm>
          <a:off x="0" y="0"/>
          <a:ext cx="0" cy="0"/>
          <a:chOff x="0" y="0"/>
          <a:chExt cx="0" cy="0"/>
        </a:xfrm>
      </p:grpSpPr>
      <p:sp>
        <p:nvSpPr>
          <p:cNvPr id="189" name="Shape 189"/>
          <p:cNvSpPr/>
          <p:nvPr>
            <p:ph type="sldNum" sz="quarter" idx="2"/>
          </p:nvPr>
        </p:nvSpPr>
        <p:spPr>
          <a:xfrm>
            <a:off x="12027508" y="9203972"/>
            <a:ext cx="327052" cy="349674"/>
          </a:xfrm>
          <a:prstGeom prst="rect">
            <a:avLst/>
          </a:prstGeom>
          <a:ln>
            <a:round/>
          </a:ln>
        </p:spPr>
        <p:txBody>
          <a:bodyPr lIns="54186" tIns="54186" rIns="54186" bIns="54186" anchor="ctr"/>
          <a:lstStyle>
            <a:lvl1pPr algn="r" defTabSz="65024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2.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96" name="Shape 196"/>
          <p:cNvSpPr/>
          <p:nvPr>
            <p:ph type="title"/>
          </p:nvPr>
        </p:nvSpPr>
        <p:spPr>
          <a:xfrm>
            <a:off x="647699" y="390596"/>
            <a:ext cx="11709401" cy="1625601"/>
          </a:xfrm>
          <a:prstGeom prst="rect">
            <a:avLst/>
          </a:prstGeom>
          <a:ln w="3175">
            <a:round/>
          </a:ln>
        </p:spPr>
        <p:txBody>
          <a:bodyPr lIns="38100" tIns="38100" rIns="38100" bIns="38100">
            <a:noAutofit/>
          </a:bodyPr>
          <a:lstStyle>
            <a:lvl1pPr defTabSz="647700">
              <a:defRPr sz="5800">
                <a:uFill>
                  <a:solidFill>
                    <a:srgbClr val="000000"/>
                  </a:solidFill>
                </a:uFill>
                <a:latin typeface="Calibri"/>
                <a:ea typeface="Calibri"/>
                <a:cs typeface="Calibri"/>
                <a:sym typeface="Calibri"/>
              </a:defRPr>
            </a:lvl1pPr>
          </a:lstStyle>
          <a:p>
            <a:pPr/>
            <a:r>
              <a:t>Title Text</a:t>
            </a:r>
          </a:p>
        </p:txBody>
      </p:sp>
      <p:sp>
        <p:nvSpPr>
          <p:cNvPr id="197" name="Shape 197"/>
          <p:cNvSpPr/>
          <p:nvPr>
            <p:ph type="body" idx="1"/>
          </p:nvPr>
        </p:nvSpPr>
        <p:spPr>
          <a:xfrm>
            <a:off x="647699" y="2273300"/>
            <a:ext cx="11709401" cy="6436926"/>
          </a:xfrm>
          <a:prstGeom prst="rect">
            <a:avLst/>
          </a:prstGeom>
          <a:ln w="3175">
            <a:round/>
          </a:ln>
        </p:spPr>
        <p:txBody>
          <a:bodyPr lIns="38100" tIns="38100" rIns="38100" bIns="38100" anchor="t">
            <a:noAutofit/>
          </a:bodyPr>
          <a:lstStyle>
            <a:lvl1pPr marL="327313" indent="-327313" defTabSz="647700">
              <a:spcBef>
                <a:spcPts val="1000"/>
              </a:spcBef>
              <a:buClr>
                <a:srgbClr val="000000"/>
              </a:buClr>
              <a:buSzPct val="100000"/>
              <a:buFont typeface="Arial"/>
              <a:defRPr sz="4200">
                <a:uFill>
                  <a:solidFill>
                    <a:srgbClr val="000000"/>
                  </a:solidFill>
                </a:uFill>
                <a:latin typeface="Calibri"/>
                <a:ea typeface="Calibri"/>
                <a:cs typeface="Calibri"/>
                <a:sym typeface="Calibri"/>
              </a:defRPr>
            </a:lvl1pPr>
            <a:lvl2pPr marL="727910" indent="-270710" defTabSz="647700">
              <a:spcBef>
                <a:spcPts val="900"/>
              </a:spcBef>
              <a:buClr>
                <a:srgbClr val="000000"/>
              </a:buClr>
              <a:buSzPct val="100000"/>
              <a:buFont typeface="Arial"/>
              <a:buChar char="–"/>
              <a:defRPr>
                <a:uFill>
                  <a:solidFill>
                    <a:srgbClr val="000000"/>
                  </a:solidFill>
                </a:uFill>
                <a:latin typeface="Calibri"/>
                <a:ea typeface="Calibri"/>
                <a:cs typeface="Calibri"/>
                <a:sym typeface="Calibri"/>
              </a:defRPr>
            </a:lvl2pPr>
            <a:lvl3pPr marL="1116105" indent="-201705" defTabSz="647700">
              <a:spcBef>
                <a:spcPts val="800"/>
              </a:spcBef>
              <a:buClr>
                <a:srgbClr val="000000"/>
              </a:buClr>
              <a:buSzPct val="100000"/>
              <a:buFont typeface="Arial"/>
              <a:defRPr sz="3000">
                <a:uFill>
                  <a:solidFill>
                    <a:srgbClr val="000000"/>
                  </a:solidFill>
                </a:uFill>
                <a:latin typeface="Calibri"/>
                <a:ea typeface="Calibri"/>
                <a:cs typeface="Calibri"/>
                <a:sym typeface="Calibri"/>
              </a:defRPr>
            </a:lvl3pPr>
            <a:lvl4pPr marL="1567542" indent="-195942" defTabSz="647700">
              <a:spcBef>
                <a:spcPts val="600"/>
              </a:spcBef>
              <a:buClr>
                <a:srgbClr val="000000"/>
              </a:buClr>
              <a:buSzPct val="100000"/>
              <a:buFont typeface="Arial"/>
              <a:buChar char="–"/>
              <a:defRPr sz="2400">
                <a:uFill>
                  <a:solidFill>
                    <a:srgbClr val="000000"/>
                  </a:solidFill>
                </a:uFill>
                <a:latin typeface="Calibri"/>
                <a:ea typeface="Calibri"/>
                <a:cs typeface="Calibri"/>
                <a:sym typeface="Calibri"/>
              </a:defRPr>
            </a:lvl4pPr>
            <a:lvl5pPr marL="2024742" indent="-195942" defTabSz="647700">
              <a:spcBef>
                <a:spcPts val="600"/>
              </a:spcBef>
              <a:buClr>
                <a:srgbClr val="000000"/>
              </a:buClr>
              <a:buSzPct val="100000"/>
              <a:buFont typeface="Arial"/>
              <a:buChar char="»"/>
              <a:defRPr sz="24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98" name="Shape 198"/>
          <p:cNvSpPr/>
          <p:nvPr>
            <p:ph type="sldNum" sz="quarter" idx="2"/>
          </p:nvPr>
        </p:nvSpPr>
        <p:spPr>
          <a:xfrm>
            <a:off x="12085430" y="9248986"/>
            <a:ext cx="269132" cy="292101"/>
          </a:xfrm>
          <a:prstGeom prst="rect">
            <a:avLst/>
          </a:prstGeom>
          <a:ln w="3175">
            <a:round/>
          </a:ln>
        </p:spPr>
        <p:txBody>
          <a:bodyPr lIns="38100" tIns="38100" rIns="38100" bIns="38100" anchor="ctr"/>
          <a:lstStyle>
            <a:lvl1pPr algn="r" defTabSz="647700">
              <a:defRPr sz="14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Shape 30"/>
          <p:cNvSpPr/>
          <p:nvPr>
            <p:ph type="title"/>
          </p:nvPr>
        </p:nvSpPr>
        <p:spPr>
          <a:xfrm>
            <a:off x="1270000" y="3225800"/>
            <a:ext cx="10464800" cy="3302000"/>
          </a:xfrm>
          <a:prstGeom prst="rect">
            <a:avLst/>
          </a:prstGeom>
        </p:spPr>
        <p:txBody>
          <a:bodyPr/>
          <a:lstStyle/>
          <a:p>
            <a:pPr/>
            <a:r>
              <a:t>Title Text</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Shape 38"/>
          <p:cNvSpPr/>
          <p:nvPr>
            <p:ph type="pic" sz="half" idx="13"/>
          </p:nvPr>
        </p:nvSpPr>
        <p:spPr>
          <a:xfrm>
            <a:off x="6718300" y="635000"/>
            <a:ext cx="5334000" cy="8229600"/>
          </a:xfrm>
          <a:prstGeom prst="rect">
            <a:avLst/>
          </a:prstGeom>
        </p:spPr>
        <p:txBody>
          <a:bodyPr lIns="91439" tIns="45719" rIns="91439" bIns="45719" anchor="t">
            <a:noAutofit/>
          </a:bodyPr>
          <a:lstStyle/>
          <a:p>
            <a:pPr/>
          </a:p>
        </p:txBody>
      </p:sp>
      <p:sp>
        <p:nvSpPr>
          <p:cNvPr id="39" name="Shape 39"/>
          <p:cNvSpPr/>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Shape 40"/>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a:r>
              <a:t>Title Text</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p>
            <a:pPr/>
            <a:r>
              <a:t>Title Text</a:t>
            </a:r>
          </a:p>
        </p:txBody>
      </p:sp>
      <p:sp>
        <p:nvSpPr>
          <p:cNvPr id="57" name="Shape 57"/>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Shape 65"/>
          <p:cNvSpPr/>
          <p:nvPr>
            <p:ph type="pic" sz="half" idx="13"/>
          </p:nvPr>
        </p:nvSpPr>
        <p:spPr>
          <a:xfrm>
            <a:off x="6718300" y="2603500"/>
            <a:ext cx="5334000" cy="6286500"/>
          </a:xfrm>
          <a:prstGeom prst="rect">
            <a:avLst/>
          </a:prstGeom>
        </p:spPr>
        <p:txBody>
          <a:bodyPr lIns="91439" tIns="45719" rIns="91439" bIns="45719" anchor="t">
            <a:noAutofit/>
          </a:bodyPr>
          <a:lstStyle/>
          <a:p>
            <a:pPr/>
          </a:p>
        </p:txBody>
      </p:sp>
      <p:sp>
        <p:nvSpPr>
          <p:cNvPr id="66" name="Shape 66"/>
          <p:cNvSpPr/>
          <p:nvPr>
            <p:ph type="title"/>
          </p:nvPr>
        </p:nvSpPr>
        <p:spPr>
          <a:prstGeom prst="rect">
            <a:avLst/>
          </a:prstGeom>
        </p:spPr>
        <p:txBody>
          <a:bodyPr/>
          <a:lstStyle/>
          <a:p>
            <a:pPr/>
            <a:r>
              <a:t>Title Text</a:t>
            </a:r>
          </a:p>
        </p:txBody>
      </p:sp>
      <p:sp>
        <p:nvSpPr>
          <p:cNvPr id="67" name="Shape 67"/>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Shape 75"/>
          <p:cNvSpPr/>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Shape 83"/>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6724518" y="889000"/>
            <a:ext cx="5334001" cy="3771900"/>
          </a:xfrm>
          <a:prstGeom prst="rect">
            <a:avLst/>
          </a:prstGeom>
        </p:spPr>
        <p:txBody>
          <a:bodyPr lIns="91439" tIns="45719" rIns="91439" bIns="45719" anchor="t">
            <a:noAutofit/>
          </a:bodyPr>
          <a:lstStyle/>
          <a:p>
            <a:pPr/>
          </a:p>
        </p:txBody>
      </p:sp>
      <p:sp>
        <p:nvSpPr>
          <p:cNvPr id="85" name="Shape 85"/>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 Id="rId23"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Shape 3"/>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00.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02.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0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0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05.xml.rels><?xml version="1.0" encoding="UTF-8" standalone="yes"?><Relationships xmlns="http://schemas.openxmlformats.org/package/2006/relationships"><Relationship Id="rId1" Type="http://schemas.openxmlformats.org/officeDocument/2006/relationships/slideLayout" Target="../slideLayouts/slideLayout21.xml"/></Relationships>

</file>

<file path=ppt/slides/_rels/slide106.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0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08.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09.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10.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11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12.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1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1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1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16.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1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18.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20.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121.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122.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2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2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2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26.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127.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128.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129.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30.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31.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132.xml.rels><?xml version="1.0" encoding="UTF-8" standalone="yes"?><Relationships xmlns="http://schemas.openxmlformats.org/package/2006/relationships"><Relationship Id="rId1" Type="http://schemas.openxmlformats.org/officeDocument/2006/relationships/slideLayout" Target="../slideLayouts/slideLayout22.xml"/></Relationships>

</file>

<file path=ppt/slides/_rels/slide13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3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3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36.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3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38.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139.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40.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141.xml.rels><?xml version="1.0" encoding="UTF-8" standalone="yes"?><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hyperlink" Target="http://www.thepositiveencourager.global/" TargetMode="External"/><Relationship Id="rId3" Type="http://schemas.openxmlformats.org/officeDocument/2006/relationships/hyperlink" Target="mailto:mike@thepositiveencourager.global" TargetMode="Externa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48.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52.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53.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5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Relationships xmlns="http://schemas.openxmlformats.org/package/2006/relationships"><Relationship Id="rId1" Type="http://schemas.openxmlformats.org/officeDocument/2006/relationships/slideLayout" Target="../slideLayouts/slideLayout17.xml"/></Relationships>

</file>

<file path=ppt/slides/_rels/slide59.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61.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62.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6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6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70.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7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7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80.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82.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84.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85.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86.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8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90.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96.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9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98.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99.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7" name="Shape 207"/>
          <p:cNvSpPr/>
          <p:nvPr/>
        </p:nvSpPr>
        <p:spPr>
          <a:xfrm>
            <a:off x="865540" y="1770097"/>
            <a:ext cx="11273721" cy="2927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a:t>
            </a: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Positive </a:t>
            </a: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Pack</a:t>
            </a:r>
            <a:endParaRPr i="1">
              <a:latin typeface="Verdana"/>
              <a:ea typeface="Verdana"/>
              <a:cs typeface="Verdana"/>
              <a:sym typeface="Verdana"/>
            </a:endParaRP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3" name="Shape 283"/>
          <p:cNvSpPr/>
          <p:nvPr/>
        </p:nvSpPr>
        <p:spPr>
          <a:xfrm>
            <a:off x="647699" y="2175933"/>
            <a:ext cx="11709402" cy="21971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800">
                <a:uFill>
                  <a:solidFill>
                    <a:srgbClr val="000000"/>
                  </a:solidFill>
                </a:uFill>
                <a:latin typeface="Calibri"/>
                <a:ea typeface="Calibri"/>
                <a:cs typeface="Calibri"/>
                <a:sym typeface="Calibri"/>
              </a:defRPr>
            </a:pPr>
          </a:p>
          <a:p>
            <a:pPr defTabSz="647700">
              <a:buClr>
                <a:srgbClr val="000000"/>
              </a:buClr>
              <a:buFont typeface="Verdana"/>
              <a:defRPr i="1">
                <a:uFill>
                  <a:solidFill>
                    <a:srgbClr val="000000"/>
                  </a:solidFill>
                </a:uFill>
                <a:latin typeface="Verdana"/>
                <a:ea typeface="Verdana"/>
                <a:cs typeface="Verdana"/>
                <a:sym typeface="Verdana"/>
              </a:defRPr>
            </a:pPr>
            <a:r>
              <a:t>Choosing To </a:t>
            </a:r>
          </a:p>
          <a:p>
            <a:pPr defTabSz="647700">
              <a:buClr>
                <a:srgbClr val="000000"/>
              </a:buClr>
              <a:buFont typeface="Verdana"/>
              <a:defRPr i="1">
                <a:uFill>
                  <a:solidFill>
                    <a:srgbClr val="000000"/>
                  </a:solidFill>
                </a:uFill>
                <a:latin typeface="Verdana"/>
                <a:ea typeface="Verdana"/>
                <a:cs typeface="Verdana"/>
                <a:sym typeface="Verdana"/>
              </a:defRPr>
            </a:pPr>
            <a:r>
              <a:t>Be Positive</a:t>
            </a:r>
          </a:p>
        </p:txBody>
      </p:sp>
    </p:spTree>
  </p:cSld>
  <p:clrMapOvr>
    <a:masterClrMapping/>
  </p:clrMapOvr>
  <p:transition xmlns:p14="http://schemas.microsoft.com/office/powerpoint/2010/main" spd="med" advClick="1" p14:dur="1000"/>
</p:sld>
</file>

<file path=ppt/slides/slide10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5" name="Shape 595"/>
          <p:cNvSpPr/>
          <p:nvPr/>
        </p:nvSpPr>
        <p:spPr>
          <a:xfrm>
            <a:off x="560330" y="1539573"/>
            <a:ext cx="11884139" cy="702606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505742" indent="-505742"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3</a:t>
            </a:r>
            <a:r>
              <a:t>)	</a:t>
            </a:r>
          </a:p>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505742" indent="-505742"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characteristics of these people are: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10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7" name="Shape 597"/>
          <p:cNvSpPr/>
          <p:nvPr/>
        </p:nvSpPr>
        <p:spPr>
          <a:xfrm>
            <a:off x="596052" y="3119674"/>
            <a:ext cx="11884140" cy="569891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p:txBody>
      </p:sp>
      <p:sp>
        <p:nvSpPr>
          <p:cNvPr id="598" name="Shape 598"/>
          <p:cNvSpPr/>
          <p:nvPr/>
        </p:nvSpPr>
        <p:spPr>
          <a:xfrm>
            <a:off x="514370" y="373285"/>
            <a:ext cx="12047504" cy="1022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The specific challenges these potential customers </a:t>
            </a:r>
            <a:endParaRPr i="1">
              <a:latin typeface="Verdana"/>
              <a:ea typeface="Verdana"/>
              <a:cs typeface="Verdana"/>
              <a:sym typeface="Verdana"/>
            </a:endParaRPr>
          </a:p>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face - and the specific goals they want achieve - are:</a:t>
            </a:r>
          </a:p>
        </p:txBody>
      </p:sp>
    </p:spTree>
  </p:cSld>
  <p:clrMapOvr>
    <a:masterClrMapping/>
  </p:clrMapOvr>
  <p:transition xmlns:p14="http://schemas.microsoft.com/office/powerpoint/2010/main" spd="med" advClick="1" p14:dur="1000"/>
</p:sld>
</file>

<file path=ppt/slides/slide10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0" name="Shape 600"/>
          <p:cNvSpPr/>
          <p:nvPr/>
        </p:nvSpPr>
        <p:spPr>
          <a:xfrm>
            <a:off x="596052" y="3119674"/>
            <a:ext cx="11884140" cy="569891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p:txBody>
      </p:sp>
      <p:sp>
        <p:nvSpPr>
          <p:cNvPr id="601" name="Shape 601"/>
          <p:cNvSpPr/>
          <p:nvPr/>
        </p:nvSpPr>
        <p:spPr>
          <a:xfrm>
            <a:off x="514370" y="373285"/>
            <a:ext cx="12047504" cy="1022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do to use my strengths </a:t>
            </a:r>
            <a:endParaRPr i="1">
              <a:latin typeface="Verdana"/>
              <a:ea typeface="Verdana"/>
              <a:cs typeface="Verdana"/>
              <a:sym typeface="Verdana"/>
            </a:endParaRPr>
          </a:p>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to help these people to achieve success are:</a:t>
            </a:r>
          </a:p>
        </p:txBody>
      </p:sp>
    </p:spTree>
  </p:cSld>
  <p:clrMapOvr>
    <a:masterClrMapping/>
  </p:clrMapOvr>
  <p:transition xmlns:p14="http://schemas.microsoft.com/office/powerpoint/2010/main" spd="med" advClick="1" p14:dur="1000"/>
</p:sld>
</file>

<file path=ppt/slides/slide10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3" name="Shape 603"/>
          <p:cNvSpPr/>
          <p:nvPr/>
        </p:nvSpPr>
        <p:spPr>
          <a:xfrm>
            <a:off x="865540" y="1770097"/>
            <a:ext cx="11273721" cy="192193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i="1">
                <a:uFill>
                  <a:solidFill>
                    <a:srgbClr val="000000"/>
                  </a:solidFill>
                </a:uFill>
                <a:latin typeface="Verdana"/>
                <a:ea typeface="Verdana"/>
                <a:cs typeface="Verdana"/>
                <a:sym typeface="Verdana"/>
              </a:defRPr>
            </a:pPr>
            <a:r>
              <a:t>Success</a:t>
            </a:r>
          </a:p>
        </p:txBody>
      </p:sp>
      <p:sp>
        <p:nvSpPr>
          <p:cNvPr id="604" name="Shape 604"/>
          <p:cNvSpPr/>
          <p:nvPr/>
        </p:nvSpPr>
        <p:spPr>
          <a:xfrm>
            <a:off x="957465" y="6423871"/>
            <a:ext cx="11273721" cy="97451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The following pages invite you to clarify how </a:t>
            </a:r>
          </a:p>
          <a:p>
            <a:pPr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you can help your sponsors to achieve success</a:t>
            </a:r>
          </a:p>
        </p:txBody>
      </p:sp>
    </p:spTree>
  </p:cSld>
  <p:clrMapOvr>
    <a:masterClrMapping/>
  </p:clrMapOvr>
  <p:transition xmlns:p14="http://schemas.microsoft.com/office/powerpoint/2010/main" spd="med" advClick="1" p14:dur="1000"/>
</p:sld>
</file>

<file path=ppt/slides/slide10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6" name="Shape 606"/>
          <p:cNvSpPr/>
          <p:nvPr/>
        </p:nvSpPr>
        <p:spPr>
          <a:xfrm>
            <a:off x="514370" y="1474607"/>
            <a:ext cx="12047504" cy="854625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People buy success, rather than the theory of success. So it is vital to deliver the goods.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I</a:t>
            </a:r>
            <a:r>
              <a:t>magine that you have managed to get a piece of work with a sponsor. It will then be important: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1833"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To make clear contracts with the sponsor about the specific results to deliver - the agreed picture of success. </a:t>
            </a:r>
          </a:p>
          <a:p>
            <a:pPr marL="763128" indent="-763128"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1833"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To do superb work, deliver some quick successes and proactively keep the sponsor informed about your progress towards achieving the picture of such success.</a:t>
            </a:r>
          </a:p>
          <a:p>
            <a:pPr marL="763128" indent="-763128"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1833"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To encourage yourself on the journey, find solutions to challenges and do what is required to achieve the agreed picture of success.</a:t>
            </a:r>
          </a:p>
          <a:p>
            <a:pPr marL="763128" indent="-763128"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marL="763128" indent="-763128"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Here is an exercise that invites you to focus on these themes.</a:t>
            </a:r>
          </a:p>
        </p:txBody>
      </p:sp>
      <p:sp>
        <p:nvSpPr>
          <p:cNvPr id="607" name="Shape 607"/>
          <p:cNvSpPr/>
          <p:nvPr/>
        </p:nvSpPr>
        <p:spPr>
          <a:xfrm>
            <a:off x="514370" y="323579"/>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0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9" name="Shape 609"/>
          <p:cNvSpPr/>
          <p:nvPr/>
        </p:nvSpPr>
        <p:spPr>
          <a:xfrm>
            <a:off x="865540" y="1770097"/>
            <a:ext cx="11273721" cy="270933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lnSpc>
                <a:spcPct val="120000"/>
              </a:lnSpc>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Delivering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Success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0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1" name="Shape 611"/>
          <p:cNvSpPr/>
          <p:nvPr/>
        </p:nvSpPr>
        <p:spPr>
          <a:xfrm>
            <a:off x="514370" y="373285"/>
            <a:ext cx="12047504" cy="1403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i="1" sz="2800">
                <a:uFill>
                  <a:solidFill>
                    <a:srgbClr val="000000"/>
                  </a:solidFill>
                </a:uFill>
                <a:latin typeface="Verdana"/>
                <a:ea typeface="Verdana"/>
                <a:cs typeface="Verdana"/>
                <a:sym typeface="Verdana"/>
              </a:defRPr>
            </a:pPr>
            <a:r>
              <a:t>The specific things I can do to make clear </a:t>
            </a:r>
          </a:p>
          <a:p>
            <a:pPr defTabSz="921173">
              <a:buClr>
                <a:srgbClr val="000000"/>
              </a:buClr>
              <a:buFont typeface="Verdana"/>
              <a:defRPr i="1" sz="2800">
                <a:uFill>
                  <a:solidFill>
                    <a:srgbClr val="000000"/>
                  </a:solidFill>
                </a:uFill>
                <a:latin typeface="Verdana"/>
                <a:ea typeface="Verdana"/>
                <a:cs typeface="Verdana"/>
                <a:sym typeface="Verdana"/>
              </a:defRPr>
            </a:pPr>
            <a:r>
              <a:t>contracts with the sponsor about the results </a:t>
            </a:r>
          </a:p>
          <a:p>
            <a:pPr defTabSz="921173">
              <a:buClr>
                <a:srgbClr val="000000"/>
              </a:buClr>
              <a:buFont typeface="Verdana"/>
              <a:defRPr i="1" sz="2800">
                <a:uFill>
                  <a:solidFill>
                    <a:srgbClr val="000000"/>
                  </a:solidFill>
                </a:uFill>
                <a:latin typeface="Verdana"/>
                <a:ea typeface="Verdana"/>
                <a:cs typeface="Verdana"/>
                <a:sym typeface="Verdana"/>
              </a:defRPr>
            </a:pPr>
            <a:r>
              <a:t>to be delivered - the picture of success - are:</a:t>
            </a:r>
          </a:p>
        </p:txBody>
      </p:sp>
      <p:sp>
        <p:nvSpPr>
          <p:cNvPr id="612" name="Shape 612"/>
          <p:cNvSpPr/>
          <p:nvPr/>
        </p:nvSpPr>
        <p:spPr>
          <a:xfrm>
            <a:off x="460184" y="3144492"/>
            <a:ext cx="12155877" cy="599665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r>
              <a:rPr i="1"/>
              <a:t>*</a:t>
            </a: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r>
              <a:rPr i="1"/>
              <a:t>*</a:t>
            </a: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r>
              <a:rPr i="1"/>
              <a:t>*</a:t>
            </a:r>
          </a:p>
        </p:txBody>
      </p:sp>
    </p:spTree>
  </p:cSld>
  <p:clrMapOvr>
    <a:masterClrMapping/>
  </p:clrMapOvr>
  <p:transition xmlns:p14="http://schemas.microsoft.com/office/powerpoint/2010/main" spd="med" advClick="1" p14:dur="1000"/>
</p:sld>
</file>

<file path=ppt/slides/slide10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4" name="Shape 614"/>
          <p:cNvSpPr/>
          <p:nvPr/>
        </p:nvSpPr>
        <p:spPr>
          <a:xfrm>
            <a:off x="514370" y="373285"/>
            <a:ext cx="12047504" cy="1403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i="1" sz="2800">
                <a:uFill>
                  <a:solidFill>
                    <a:srgbClr val="000000"/>
                  </a:solidFill>
                </a:uFill>
                <a:latin typeface="Verdana"/>
                <a:ea typeface="Verdana"/>
                <a:cs typeface="Verdana"/>
                <a:sym typeface="Verdana"/>
              </a:defRPr>
            </a:pPr>
            <a:r>
              <a:t>The specific things I can do to perform superb work, get </a:t>
            </a:r>
          </a:p>
          <a:p>
            <a:pPr defTabSz="921173">
              <a:buClr>
                <a:srgbClr val="000000"/>
              </a:buClr>
              <a:buFont typeface="Verdana"/>
              <a:defRPr i="1" sz="2800">
                <a:uFill>
                  <a:solidFill>
                    <a:srgbClr val="000000"/>
                  </a:solidFill>
                </a:uFill>
                <a:latin typeface="Verdana"/>
                <a:ea typeface="Verdana"/>
                <a:cs typeface="Verdana"/>
                <a:sym typeface="Verdana"/>
              </a:defRPr>
            </a:pPr>
            <a:r>
              <a:t>quick successes and proactively keep the sponsor informed </a:t>
            </a:r>
          </a:p>
          <a:p>
            <a:pPr defTabSz="921173">
              <a:buClr>
                <a:srgbClr val="000000"/>
              </a:buClr>
              <a:buFont typeface="Verdana"/>
              <a:defRPr i="1" sz="2800">
                <a:uFill>
                  <a:solidFill>
                    <a:srgbClr val="000000"/>
                  </a:solidFill>
                </a:uFill>
                <a:latin typeface="Verdana"/>
                <a:ea typeface="Verdana"/>
                <a:cs typeface="Verdana"/>
                <a:sym typeface="Verdana"/>
              </a:defRPr>
            </a:pPr>
            <a:r>
              <a:t>about progress towards achieving the picture of success are:</a:t>
            </a:r>
          </a:p>
        </p:txBody>
      </p:sp>
      <p:sp>
        <p:nvSpPr>
          <p:cNvPr id="615" name="Shape 615"/>
          <p:cNvSpPr/>
          <p:nvPr/>
        </p:nvSpPr>
        <p:spPr>
          <a:xfrm>
            <a:off x="460184" y="3144492"/>
            <a:ext cx="12155877" cy="599665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r>
              <a:rPr i="1"/>
              <a:t>*</a:t>
            </a: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r>
              <a:rPr i="1"/>
              <a:t>*</a:t>
            </a: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r>
              <a:rPr i="1"/>
              <a:t>*</a:t>
            </a:r>
          </a:p>
        </p:txBody>
      </p:sp>
    </p:spTree>
  </p:cSld>
  <p:clrMapOvr>
    <a:masterClrMapping/>
  </p:clrMapOvr>
  <p:transition xmlns:p14="http://schemas.microsoft.com/office/powerpoint/2010/main" spd="med" advClick="1" p14:dur="1000"/>
</p:sld>
</file>

<file path=ppt/slides/slide10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7" name="Shape 617"/>
          <p:cNvSpPr/>
          <p:nvPr/>
        </p:nvSpPr>
        <p:spPr>
          <a:xfrm>
            <a:off x="514370" y="373285"/>
            <a:ext cx="12047504" cy="1403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i="1" sz="2800">
                <a:uFill>
                  <a:solidFill>
                    <a:srgbClr val="000000"/>
                  </a:solidFill>
                </a:uFill>
                <a:latin typeface="Verdana"/>
                <a:ea typeface="Verdana"/>
                <a:cs typeface="Verdana"/>
                <a:sym typeface="Verdana"/>
              </a:defRPr>
            </a:pPr>
            <a:r>
              <a:t>The specific things I can do to encourage myself on </a:t>
            </a:r>
          </a:p>
          <a:p>
            <a:pPr defTabSz="921173">
              <a:buClr>
                <a:srgbClr val="000000"/>
              </a:buClr>
              <a:buFont typeface="Verdana"/>
              <a:defRPr i="1" sz="2800">
                <a:uFill>
                  <a:solidFill>
                    <a:srgbClr val="000000"/>
                  </a:solidFill>
                </a:uFill>
                <a:latin typeface="Verdana"/>
                <a:ea typeface="Verdana"/>
                <a:cs typeface="Verdana"/>
                <a:sym typeface="Verdana"/>
              </a:defRPr>
            </a:pPr>
            <a:r>
              <a:t>the journey, find solutions to challenges and do </a:t>
            </a:r>
          </a:p>
          <a:p>
            <a:pPr defTabSz="921173">
              <a:buClr>
                <a:srgbClr val="000000"/>
              </a:buClr>
              <a:buFont typeface="Verdana"/>
              <a:defRPr i="1" sz="2800">
                <a:uFill>
                  <a:solidFill>
                    <a:srgbClr val="000000"/>
                  </a:solidFill>
                </a:uFill>
                <a:latin typeface="Verdana"/>
                <a:ea typeface="Verdana"/>
                <a:cs typeface="Verdana"/>
                <a:sym typeface="Verdana"/>
              </a:defRPr>
            </a:pPr>
            <a:r>
              <a:t>what is required to achieve the picture of success are:</a:t>
            </a:r>
          </a:p>
        </p:txBody>
      </p:sp>
      <p:sp>
        <p:nvSpPr>
          <p:cNvPr id="618" name="Shape 618"/>
          <p:cNvSpPr/>
          <p:nvPr/>
        </p:nvSpPr>
        <p:spPr>
          <a:xfrm>
            <a:off x="460184" y="3144492"/>
            <a:ext cx="12155877" cy="599665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r>
              <a:rPr i="1"/>
              <a:t>*</a:t>
            </a: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r>
              <a:rPr i="1"/>
              <a:t>*</a:t>
            </a: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r>
              <a:rPr i="1"/>
              <a:t>*</a:t>
            </a:r>
          </a:p>
        </p:txBody>
      </p:sp>
    </p:spTree>
  </p:cSld>
  <p:clrMapOvr>
    <a:masterClrMapping/>
  </p:clrMapOvr>
  <p:transition xmlns:p14="http://schemas.microsoft.com/office/powerpoint/2010/main" spd="med" advClick="1" p14:dur="1000"/>
</p:sld>
</file>

<file path=ppt/slides/slide10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0" name="Shape 620"/>
          <p:cNvSpPr/>
          <p:nvPr/>
        </p:nvSpPr>
        <p:spPr>
          <a:xfrm>
            <a:off x="865540" y="1481102"/>
            <a:ext cx="11273721" cy="259249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Creating</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 Success Stories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5" name="Shape 285"/>
          <p:cNvSpPr/>
          <p:nvPr/>
        </p:nvSpPr>
        <p:spPr>
          <a:xfrm>
            <a:off x="758801" y="1430142"/>
            <a:ext cx="11487198" cy="900599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20000"/>
              </a:lnSpc>
              <a:defRPr sz="2600">
                <a:latin typeface="Verdana"/>
                <a:ea typeface="Verdana"/>
                <a:cs typeface="Verdana"/>
                <a:sym typeface="Verdana"/>
              </a:defRPr>
            </a:pPr>
            <a:r>
              <a:rPr i="1">
                <a:uFill>
                  <a:solidFill>
                    <a:srgbClr val="000000"/>
                  </a:solidFill>
                </a:uFill>
              </a:rPr>
              <a:t>Looking back, can you think of a time when you chose to be positive rather than negative? You may have experienced a setback, a fear or an uncertainty.</a:t>
            </a:r>
            <a:endParaRPr i="1">
              <a:uFill>
                <a:solidFill>
                  <a:srgbClr val="000000"/>
                </a:solidFill>
              </a:uFill>
            </a:endParaRPr>
          </a:p>
          <a:p>
            <a:pPr marR="457200" algn="l" defTabSz="457200">
              <a:lnSpc>
                <a:spcPct val="120000"/>
              </a:lnSpc>
              <a:defRPr sz="2600">
                <a:latin typeface="Verdana"/>
                <a:ea typeface="Verdana"/>
                <a:cs typeface="Verdana"/>
                <a:sym typeface="Verdana"/>
              </a:defRPr>
            </a:pPr>
            <a:endParaRPr i="1">
              <a:uFill>
                <a:solidFill>
                  <a:srgbClr val="000000"/>
                </a:solidFill>
              </a:uFill>
            </a:endParaRPr>
          </a:p>
          <a:p>
            <a:pPr marR="457200" algn="l" defTabSz="457200">
              <a:lnSpc>
                <a:spcPct val="120000"/>
              </a:lnSpc>
              <a:defRPr sz="2600">
                <a:latin typeface="Verdana"/>
                <a:ea typeface="Verdana"/>
                <a:cs typeface="Verdana"/>
                <a:sym typeface="Verdana"/>
              </a:defRPr>
            </a:pPr>
            <a:r>
              <a:rPr i="1">
                <a:uFill>
                  <a:solidFill>
                    <a:srgbClr val="000000"/>
                  </a:solidFill>
                </a:uFill>
              </a:rPr>
              <a:t>What did you do to move forwards? How did you translate this decision into action? What happened as a result of taking this route? If you wish, try tackling the exercise on this theme. This invites you to do the following things. </a:t>
            </a:r>
            <a:endParaRPr i="1">
              <a:uFill>
                <a:solidFill>
                  <a:srgbClr val="000000"/>
                </a:solidFill>
              </a:uFill>
            </a:endParaRPr>
          </a:p>
          <a:p>
            <a:pPr marR="457200" algn="l" defTabSz="457200">
              <a:lnSpc>
                <a:spcPct val="120000"/>
              </a:lnSpc>
              <a:defRPr sz="2600">
                <a:latin typeface="Verdana"/>
                <a:ea typeface="Verdana"/>
                <a:cs typeface="Verdana"/>
                <a:sym typeface="Verdana"/>
              </a:defRPr>
            </a:pPr>
            <a:endParaRPr i="1">
              <a:uFill>
                <a:solidFill>
                  <a:srgbClr val="000000"/>
                </a:solidFill>
              </a:uFill>
            </a:endParaRPr>
          </a:p>
          <a:p>
            <a:pPr marR="457200" algn="l" defTabSz="457200">
              <a:lnSpc>
                <a:spcPct val="120000"/>
              </a:lnSpc>
              <a:defRPr i="1" sz="2600">
                <a:latin typeface="Verdana"/>
                <a:ea typeface="Verdana"/>
                <a:cs typeface="Verdana"/>
                <a:sym typeface="Verdana"/>
              </a:defRPr>
            </a:pPr>
            <a:r>
              <a:rPr>
                <a:uFill>
                  <a:solidFill>
                    <a:srgbClr val="000000"/>
                  </a:solidFill>
                </a:uFill>
              </a:rPr>
              <a:t>Describe a specific situation in the past when you chose to be positive rather than negative.</a:t>
            </a:r>
            <a:endParaRPr>
              <a:uFill>
                <a:solidFill>
                  <a:srgbClr val="000000"/>
                </a:solidFill>
              </a:uFill>
            </a:endParaRPr>
          </a:p>
          <a:p>
            <a:pPr marR="457200" algn="l" defTabSz="457200">
              <a:lnSpc>
                <a:spcPct val="120000"/>
              </a:lnSpc>
              <a:defRPr i="1" sz="2600">
                <a:latin typeface="Verdana"/>
                <a:ea typeface="Verdana"/>
                <a:cs typeface="Verdana"/>
                <a:sym typeface="Verdana"/>
              </a:defRPr>
            </a:pPr>
            <a:endParaRPr>
              <a:uFill>
                <a:solidFill>
                  <a:srgbClr val="000000"/>
                </a:solidFill>
              </a:uFill>
            </a:endParaRPr>
          </a:p>
          <a:p>
            <a:pPr marR="457200" algn="l" defTabSz="457200">
              <a:lnSpc>
                <a:spcPct val="120000"/>
              </a:lnSpc>
              <a:defRPr i="1" sz="2600">
                <a:latin typeface="Verdana"/>
                <a:ea typeface="Verdana"/>
                <a:cs typeface="Verdana"/>
                <a:sym typeface="Verdana"/>
              </a:defRPr>
            </a:pPr>
            <a:r>
              <a:rPr>
                <a:uFill>
                  <a:solidFill>
                    <a:srgbClr val="000000"/>
                  </a:solidFill>
                </a:uFill>
              </a:rPr>
              <a:t>Describe the specific things you did then to choose to be positive and pursue your chosen route.</a:t>
            </a:r>
            <a:endParaRPr>
              <a:uFill>
                <a:solidFill>
                  <a:srgbClr val="000000"/>
                </a:solidFill>
              </a:uFill>
            </a:endParaRPr>
          </a:p>
          <a:p>
            <a:pPr marR="457200" algn="l" defTabSz="457200">
              <a:lnSpc>
                <a:spcPct val="120000"/>
              </a:lnSpc>
              <a:defRPr i="1" sz="2600">
                <a:latin typeface="Verdana"/>
                <a:ea typeface="Verdana"/>
                <a:cs typeface="Verdana"/>
                <a:sym typeface="Verdana"/>
              </a:defRPr>
            </a:pPr>
            <a:endParaRPr>
              <a:uFill>
                <a:solidFill>
                  <a:srgbClr val="000000"/>
                </a:solidFill>
              </a:uFill>
            </a:endParaRPr>
          </a:p>
          <a:p>
            <a:pPr marR="457200" algn="l" defTabSz="457200">
              <a:lnSpc>
                <a:spcPct val="120000"/>
              </a:lnSpc>
              <a:defRPr i="1" sz="2600">
                <a:latin typeface="Verdana"/>
                <a:ea typeface="Verdana"/>
                <a:cs typeface="Verdana"/>
                <a:sym typeface="Verdana"/>
              </a:defRPr>
            </a:pPr>
            <a:r>
              <a:rPr>
                <a:uFill>
                  <a:solidFill>
                    <a:srgbClr val="000000"/>
                  </a:solidFill>
                </a:uFill>
              </a:rPr>
              <a:t>Describe the specific things that happened as a result of taking these steps. </a:t>
            </a:r>
            <a:endParaRPr>
              <a:uFill>
                <a:solidFill>
                  <a:srgbClr val="000000"/>
                </a:solidFill>
              </a:uFill>
            </a:endParaRPr>
          </a:p>
          <a:p>
            <a:pPr marR="457200" algn="l" defTabSz="457200">
              <a:lnSpc>
                <a:spcPct val="120000"/>
              </a:lnSpc>
              <a:defRPr i="1" sz="2600">
                <a:latin typeface="Verdana"/>
                <a:ea typeface="Verdana"/>
                <a:cs typeface="Verdana"/>
                <a:sym typeface="Verdana"/>
              </a:defRPr>
            </a:pPr>
            <a:endParaRPr>
              <a:uFill>
                <a:solidFill>
                  <a:srgbClr val="000000"/>
                </a:solidFill>
              </a:uFill>
            </a:endParaRPr>
          </a:p>
        </p:txBody>
      </p:sp>
      <p:sp>
        <p:nvSpPr>
          <p:cNvPr id="286" name="Shape 286"/>
          <p:cNvSpPr/>
          <p:nvPr/>
        </p:nvSpPr>
        <p:spPr>
          <a:xfrm>
            <a:off x="792667" y="266417"/>
            <a:ext cx="1138334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2" name="Shape 622"/>
          <p:cNvSpPr/>
          <p:nvPr/>
        </p:nvSpPr>
        <p:spPr>
          <a:xfrm>
            <a:off x="677333" y="1703188"/>
            <a:ext cx="11650135" cy="711623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Imagine that you have done work with a customer. </a:t>
            </a:r>
            <a:r>
              <a:t>Sometimes it can be useful to record what people did to deliver success. This also helps to establish credibility.</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Different people use different frameworks for sharing success stories. This one invites people to start by choosing a title for the story. They can then bring it to life by writing a compelling story, using video or employing other media.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format invites people to describe the specific situation, strategies and successes. It also asks them to summarise the learning.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can, if you wish, adapt this approach in your own way to describe the specific results that you have helped to deliver.</a:t>
            </a:r>
          </a:p>
        </p:txBody>
      </p:sp>
      <p:sp>
        <p:nvSpPr>
          <p:cNvPr id="623" name="Shape 623"/>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5" name="Shape 625"/>
          <p:cNvSpPr/>
          <p:nvPr/>
        </p:nvSpPr>
        <p:spPr>
          <a:xfrm>
            <a:off x="1038577" y="5606958"/>
            <a:ext cx="10945708" cy="265514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ts val="3900"/>
              </a:lnSpc>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The title of the success story is:</a:t>
            </a:r>
          </a:p>
          <a:p>
            <a:pPr algn="l" defTabSz="650240">
              <a:lnSpc>
                <a:spcPts val="3900"/>
              </a:lnSpc>
              <a:buClr>
                <a:srgbClr val="941100"/>
              </a:buClr>
              <a:buFont typeface="Verdana"/>
              <a:defRPr i="1" sz="3000">
                <a:solidFill>
                  <a:srgbClr val="941100"/>
                </a:solidFill>
                <a:uFill>
                  <a:solidFill>
                    <a:srgbClr val="941100"/>
                  </a:solidFill>
                </a:uFill>
                <a:latin typeface="Verdana"/>
                <a:ea typeface="Verdana"/>
                <a:cs typeface="Verdana"/>
                <a:sym typeface="Verdana"/>
              </a:defRPr>
            </a:pPr>
          </a:p>
          <a:p>
            <a:pPr algn="l" defTabSz="650240">
              <a:lnSpc>
                <a:spcPts val="3900"/>
              </a:lnSpc>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626" name="Shape 626"/>
          <p:cNvSpPr/>
          <p:nvPr/>
        </p:nvSpPr>
        <p:spPr>
          <a:xfrm>
            <a:off x="865540" y="1481102"/>
            <a:ext cx="11273721" cy="18101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Success Story</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8" name="Shape 628"/>
          <p:cNvSpPr/>
          <p:nvPr/>
        </p:nvSpPr>
        <p:spPr>
          <a:xfrm>
            <a:off x="570144" y="1754040"/>
            <a:ext cx="11935957" cy="6867315"/>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a:latin typeface="Verdana"/>
                <a:ea typeface="Verdana"/>
                <a:cs typeface="Verdana"/>
                <a:sym typeface="Verdana"/>
              </a:rPr>
              <a:t> </a:t>
            </a:r>
            <a:r>
              <a:rPr i="1">
                <a:latin typeface="Verdana"/>
                <a:ea typeface="Verdana"/>
                <a:cs typeface="Verdana"/>
                <a:sym typeface="Verdana"/>
              </a:rPr>
              <a:t>The specific situation we faced - </a:t>
            </a:r>
            <a:br>
              <a:rPr i="1">
                <a:latin typeface="Verdana"/>
                <a:ea typeface="Verdana"/>
                <a:cs typeface="Verdana"/>
                <a:sym typeface="Verdana"/>
              </a:rPr>
            </a:br>
            <a:r>
              <a:rPr i="1">
                <a:latin typeface="Verdana"/>
                <a:ea typeface="Verdana"/>
                <a:cs typeface="Verdana"/>
                <a:sym typeface="Verdana"/>
              </a:rPr>
              <a:t>including the specific challenges - was:</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r>
              <a:rPr>
                <a:latin typeface="Verdana"/>
                <a:ea typeface="Verdana"/>
                <a:cs typeface="Verdana"/>
                <a:sym typeface="Verdana"/>
              </a:rPr>
              <a:t> </a:t>
            </a:r>
          </a:p>
          <a:p>
            <a:pPr algn="l" defTabSz="650240">
              <a:buClr>
                <a:srgbClr val="000000"/>
              </a:buClr>
              <a:buFont typeface="Verdana"/>
              <a:defRPr sz="2400">
                <a:uFill>
                  <a:solidFill>
                    <a:srgbClr val="000000"/>
                  </a:solidFill>
                </a:uFill>
                <a:latin typeface="Calibri"/>
                <a:ea typeface="Calibri"/>
                <a:cs typeface="Calibri"/>
                <a:sym typeface="Calibri"/>
              </a:defRPr>
            </a:pPr>
            <a:r>
              <a:rPr>
                <a:latin typeface="Verdana"/>
                <a:ea typeface="Verdana"/>
                <a:cs typeface="Verdana"/>
                <a:sym typeface="Verdana"/>
              </a:rPr>
              <a:t> </a:t>
            </a:r>
          </a:p>
        </p:txBody>
      </p:sp>
      <p:sp>
        <p:nvSpPr>
          <p:cNvPr id="629" name="Shape 629"/>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Situation</a:t>
            </a:r>
          </a:p>
        </p:txBody>
      </p:sp>
    </p:spTree>
  </p:cSld>
  <p:clrMapOvr>
    <a:masterClrMapping/>
  </p:clrMapOvr>
  <p:transition xmlns:p14="http://schemas.microsoft.com/office/powerpoint/2010/main" spd="med" advClick="1" p14:dur="1000"/>
</p:sld>
</file>

<file path=ppt/slides/slide1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31" name="Shape 631"/>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Strategies</a:t>
            </a:r>
          </a:p>
        </p:txBody>
      </p:sp>
      <p:sp>
        <p:nvSpPr>
          <p:cNvPr id="632" name="Shape 632"/>
          <p:cNvSpPr/>
          <p:nvPr/>
        </p:nvSpPr>
        <p:spPr>
          <a:xfrm>
            <a:off x="570144" y="1754040"/>
            <a:ext cx="11935957" cy="6867315"/>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a:latin typeface="Verdana"/>
                <a:ea typeface="Verdana"/>
                <a:cs typeface="Verdana"/>
                <a:sym typeface="Verdana"/>
              </a:rPr>
              <a:t> </a:t>
            </a:r>
            <a:r>
              <a:rPr i="1">
                <a:latin typeface="Verdana"/>
                <a:ea typeface="Verdana"/>
                <a:cs typeface="Verdana"/>
                <a:sym typeface="Verdana"/>
              </a:rPr>
              <a:t>The strategies we followed to tackle the </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challenge and achieve the picture of success were: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r>
              <a:rPr>
                <a:latin typeface="Verdana"/>
                <a:ea typeface="Verdana"/>
                <a:cs typeface="Verdana"/>
                <a:sym typeface="Verdana"/>
              </a:rPr>
              <a:t> </a:t>
            </a:r>
          </a:p>
          <a:p>
            <a:pPr algn="l" defTabSz="650240">
              <a:buClr>
                <a:srgbClr val="000000"/>
              </a:buClr>
              <a:buFont typeface="Verdana"/>
              <a:defRPr sz="2400">
                <a:uFill>
                  <a:solidFill>
                    <a:srgbClr val="000000"/>
                  </a:solidFill>
                </a:uFill>
                <a:latin typeface="Calibri"/>
                <a:ea typeface="Calibri"/>
                <a:cs typeface="Calibri"/>
                <a:sym typeface="Calibri"/>
              </a:defRPr>
            </a:pPr>
            <a:r>
              <a:rPr>
                <a:latin typeface="Verdana"/>
                <a:ea typeface="Verdana"/>
                <a:cs typeface="Verdana"/>
                <a:sym typeface="Verdana"/>
              </a:rPr>
              <a:t> </a:t>
            </a:r>
          </a:p>
        </p:txBody>
      </p:sp>
    </p:spTree>
  </p:cSld>
  <p:clrMapOvr>
    <a:masterClrMapping/>
  </p:clrMapOvr>
  <p:transition xmlns:p14="http://schemas.microsoft.com/office/powerpoint/2010/main" spd="med" advClick="1" p14:dur="1000"/>
</p:sld>
</file>

<file path=ppt/slides/slide1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34" name="Shape 634"/>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Successes</a:t>
            </a:r>
          </a:p>
        </p:txBody>
      </p:sp>
      <p:sp>
        <p:nvSpPr>
          <p:cNvPr id="635" name="Shape 635"/>
          <p:cNvSpPr/>
          <p:nvPr/>
        </p:nvSpPr>
        <p:spPr>
          <a:xfrm>
            <a:off x="570144" y="1754040"/>
            <a:ext cx="11935957" cy="6867315"/>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a:latin typeface="Verdana"/>
                <a:ea typeface="Verdana"/>
                <a:cs typeface="Verdana"/>
                <a:sym typeface="Verdana"/>
              </a:rPr>
              <a:t> </a:t>
            </a:r>
            <a:r>
              <a:rPr i="1">
                <a:latin typeface="Verdana"/>
                <a:ea typeface="Verdana"/>
                <a:cs typeface="Verdana"/>
                <a:sym typeface="Verdana"/>
              </a:rPr>
              <a:t>The specific results </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that were delivered were: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r>
              <a:rPr>
                <a:latin typeface="Verdana"/>
                <a:ea typeface="Verdana"/>
                <a:cs typeface="Verdana"/>
                <a:sym typeface="Verdana"/>
              </a:rPr>
              <a:t> </a:t>
            </a:r>
          </a:p>
          <a:p>
            <a:pPr algn="l" defTabSz="650240">
              <a:buClr>
                <a:srgbClr val="000000"/>
              </a:buClr>
              <a:buFont typeface="Verdana"/>
              <a:defRPr sz="2400">
                <a:uFill>
                  <a:solidFill>
                    <a:srgbClr val="000000"/>
                  </a:solidFill>
                </a:uFill>
                <a:latin typeface="Calibri"/>
                <a:ea typeface="Calibri"/>
                <a:cs typeface="Calibri"/>
                <a:sym typeface="Calibri"/>
              </a:defRPr>
            </a:pPr>
            <a:r>
              <a:rPr>
                <a:latin typeface="Verdana"/>
                <a:ea typeface="Verdana"/>
                <a:cs typeface="Verdana"/>
                <a:sym typeface="Verdana"/>
              </a:rPr>
              <a:t> </a:t>
            </a:r>
          </a:p>
        </p:txBody>
      </p:sp>
    </p:spTree>
  </p:cSld>
  <p:clrMapOvr>
    <a:masterClrMapping/>
  </p:clrMapOvr>
  <p:transition xmlns:p14="http://schemas.microsoft.com/office/powerpoint/2010/main" spd="med" advClick="1" p14:dur="1000"/>
</p:sld>
</file>

<file path=ppt/slides/slide1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37" name="Shape 637"/>
          <p:cNvSpPr/>
          <p:nvPr/>
        </p:nvSpPr>
        <p:spPr>
          <a:xfrm>
            <a:off x="570144" y="1754040"/>
            <a:ext cx="11935957" cy="6998125"/>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a:latin typeface="Verdana"/>
                <a:ea typeface="Verdana"/>
                <a:cs typeface="Verdana"/>
                <a:sym typeface="Verdana"/>
              </a:rPr>
              <a:t> </a:t>
            </a:r>
            <a:r>
              <a:rPr i="1">
                <a:latin typeface="Verdana"/>
                <a:ea typeface="Verdana"/>
                <a:cs typeface="Verdana"/>
                <a:sym typeface="Verdana"/>
              </a:rPr>
              <a:t>So here is a summary of the specific </a:t>
            </a:r>
            <a:br>
              <a:rPr i="1">
                <a:latin typeface="Verdana"/>
                <a:ea typeface="Verdana"/>
                <a:cs typeface="Verdana"/>
                <a:sym typeface="Verdana"/>
              </a:rPr>
            </a:br>
            <a:r>
              <a:rPr i="1">
                <a:latin typeface="Verdana"/>
                <a:ea typeface="Verdana"/>
                <a:cs typeface="Verdana"/>
                <a:sym typeface="Verdana"/>
              </a:rPr>
              <a:t>things we did and the things we learned:</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r>
              <a:rPr>
                <a:latin typeface="Verdana"/>
                <a:ea typeface="Verdana"/>
                <a:cs typeface="Verdana"/>
                <a:sym typeface="Verdana"/>
              </a:rPr>
              <a:t> </a:t>
            </a: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to include: a) The strategies that worked and how these could be followed more in the future; b) The things we could do better next time and how; c) The other things of interest.</a:t>
            </a:r>
          </a:p>
        </p:txBody>
      </p:sp>
      <p:sp>
        <p:nvSpPr>
          <p:cNvPr id="638" name="Shape 638"/>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Summary</a:t>
            </a:r>
          </a:p>
        </p:txBody>
      </p:sp>
    </p:spTree>
  </p:cSld>
  <p:clrMapOvr>
    <a:masterClrMapping/>
  </p:clrMapOvr>
  <p:transition xmlns:p14="http://schemas.microsoft.com/office/powerpoint/2010/main" spd="med" advClick="1" p14:dur="1000"/>
</p:sld>
</file>

<file path=ppt/slides/slide1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0" name="Shape 640"/>
          <p:cNvSpPr/>
          <p:nvPr/>
        </p:nvSpPr>
        <p:spPr>
          <a:xfrm>
            <a:off x="865540" y="1770097"/>
            <a:ext cx="11273721" cy="326305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Peak Performance</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Approach</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2" name="Shape 642"/>
          <p:cNvSpPr/>
          <p:nvPr/>
        </p:nvSpPr>
        <p:spPr>
          <a:xfrm>
            <a:off x="551065" y="1626268"/>
            <a:ext cx="11902670" cy="703537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20000"/>
              </a:lnSpc>
              <a:defRPr i="1" sz="2600">
                <a:solidFill>
                  <a:srgbClr val="424242"/>
                </a:solidFill>
                <a:latin typeface="Verdana"/>
                <a:ea typeface="Verdana"/>
                <a:cs typeface="Verdana"/>
                <a:sym typeface="Verdana"/>
              </a:defRPr>
            </a:pPr>
            <a:r>
              <a:t>There are many ways to do fine work. Some people say: “Follow your passion.”</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Other people say: “This is a good starting point, but there is much more involved.”</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Peak Performers often start by following their passion and translating this into a clear purpose. They do professional work, find solutions to problems and achieve peak performance.</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Some people stop there. Others want to pass on their knowledge and perhaps enjoy a sense of peace.</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This section explores how you can follow this path in your own way.</a:t>
            </a:r>
            <a:endParaRPr>
              <a:latin typeface="Times New Roman"/>
              <a:ea typeface="Times New Roman"/>
              <a:cs typeface="Times New Roman"/>
              <a:sym typeface="Times New Roman"/>
            </a:endParaRPr>
          </a:p>
        </p:txBody>
      </p:sp>
      <p:sp>
        <p:nvSpPr>
          <p:cNvPr id="643" name="Shape 643"/>
          <p:cNvSpPr/>
          <p:nvPr/>
        </p:nvSpPr>
        <p:spPr>
          <a:xfrm>
            <a:off x="551065" y="315029"/>
            <a:ext cx="1190267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5" name="Shape 645"/>
          <p:cNvSpPr/>
          <p:nvPr/>
        </p:nvSpPr>
        <p:spPr>
          <a:xfrm>
            <a:off x="514370" y="373285"/>
            <a:ext cx="12047504" cy="6671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Peak Performer’s Path</a:t>
            </a:r>
          </a:p>
        </p:txBody>
      </p:sp>
      <p:sp>
        <p:nvSpPr>
          <p:cNvPr id="646" name="Shape 646"/>
          <p:cNvSpPr/>
          <p:nvPr/>
        </p:nvSpPr>
        <p:spPr>
          <a:xfrm>
            <a:off x="546455" y="8338005"/>
            <a:ext cx="11983334" cy="1017125"/>
          </a:xfrm>
          <a:prstGeom prst="rect">
            <a:avLst/>
          </a:prstGeom>
          <a:solidFill>
            <a:srgbClr val="0E35A1"/>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l">
              <a:defRPr b="1" i="1" sz="2400">
                <a:solidFill>
                  <a:srgbClr val="FFFFFF"/>
                </a:solidFill>
                <a:latin typeface="Verdana"/>
                <a:ea typeface="Verdana"/>
                <a:cs typeface="Verdana"/>
                <a:sym typeface="Verdana"/>
              </a:defRPr>
            </a:pPr>
            <a:r>
              <a:t>	</a:t>
            </a:r>
            <a:r>
              <a:rPr sz="2600">
                <a:solidFill>
                  <a:srgbClr val="F9F9F9"/>
                </a:solidFill>
              </a:rPr>
              <a:t>Passion</a:t>
            </a:r>
          </a:p>
        </p:txBody>
      </p:sp>
      <p:sp>
        <p:nvSpPr>
          <p:cNvPr id="647" name="Shape 647"/>
          <p:cNvSpPr/>
          <p:nvPr/>
        </p:nvSpPr>
        <p:spPr>
          <a:xfrm>
            <a:off x="1429193" y="7313903"/>
            <a:ext cx="11103969" cy="1017125"/>
          </a:xfrm>
          <a:prstGeom prst="rect">
            <a:avLst/>
          </a:prstGeom>
          <a:solidFill>
            <a:srgbClr val="C7E8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l">
              <a:defRPr b="1" i="1" sz="2400">
                <a:solidFill>
                  <a:srgbClr val="FFFFFF"/>
                </a:solidFill>
                <a:latin typeface="Helvetica"/>
                <a:ea typeface="Helvetica"/>
                <a:cs typeface="Helvetica"/>
                <a:sym typeface="Helvetica"/>
              </a:defRPr>
            </a:pPr>
            <a:r>
              <a:t>	</a:t>
            </a:r>
            <a:r>
              <a:rPr sz="2600">
                <a:solidFill>
                  <a:srgbClr val="000000"/>
                </a:solidFill>
                <a:latin typeface="Verdana"/>
                <a:ea typeface="Verdana"/>
                <a:cs typeface="Verdana"/>
                <a:sym typeface="Verdana"/>
              </a:rPr>
              <a:t>Purpose</a:t>
            </a:r>
          </a:p>
        </p:txBody>
      </p:sp>
      <p:sp>
        <p:nvSpPr>
          <p:cNvPr id="648" name="Shape 648"/>
          <p:cNvSpPr/>
          <p:nvPr/>
        </p:nvSpPr>
        <p:spPr>
          <a:xfrm>
            <a:off x="2518308" y="6294508"/>
            <a:ext cx="10009794" cy="1017126"/>
          </a:xfrm>
          <a:prstGeom prst="rect">
            <a:avLst/>
          </a:prstGeom>
          <a:solidFill>
            <a:srgbClr val="0E35A1"/>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l">
              <a:defRPr b="1" i="1" sz="2400">
                <a:solidFill>
                  <a:srgbClr val="FFFFFF"/>
                </a:solidFill>
                <a:latin typeface="Verdana"/>
                <a:ea typeface="Verdana"/>
                <a:cs typeface="Verdana"/>
                <a:sym typeface="Verdana"/>
              </a:defRPr>
            </a:pPr>
            <a:r>
              <a:t>	</a:t>
            </a:r>
            <a:r>
              <a:rPr sz="2600">
                <a:solidFill>
                  <a:srgbClr val="F9F9F9"/>
                </a:solidFill>
              </a:rPr>
              <a:t>Professionalism</a:t>
            </a:r>
          </a:p>
        </p:txBody>
      </p:sp>
      <p:sp>
        <p:nvSpPr>
          <p:cNvPr id="649" name="Shape 649"/>
          <p:cNvSpPr/>
          <p:nvPr/>
        </p:nvSpPr>
        <p:spPr>
          <a:xfrm>
            <a:off x="3518460" y="5270406"/>
            <a:ext cx="9013016" cy="1017126"/>
          </a:xfrm>
          <a:prstGeom prst="rect">
            <a:avLst/>
          </a:prstGeom>
          <a:solidFill>
            <a:srgbClr val="C7E8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l">
              <a:defRPr b="1" i="1" sz="2400">
                <a:solidFill>
                  <a:srgbClr val="FFFFFF"/>
                </a:solidFill>
                <a:latin typeface="Helvetica"/>
                <a:ea typeface="Helvetica"/>
                <a:cs typeface="Helvetica"/>
                <a:sym typeface="Helvetica"/>
              </a:defRPr>
            </a:pPr>
            <a:r>
              <a:t>	</a:t>
            </a:r>
            <a:r>
              <a:rPr sz="2600">
                <a:solidFill>
                  <a:srgbClr val="000000"/>
                </a:solidFill>
                <a:latin typeface="Verdana"/>
                <a:ea typeface="Verdana"/>
                <a:cs typeface="Verdana"/>
                <a:sym typeface="Verdana"/>
              </a:rPr>
              <a:t>Problem Solving</a:t>
            </a:r>
          </a:p>
        </p:txBody>
      </p:sp>
      <p:sp>
        <p:nvSpPr>
          <p:cNvPr id="650" name="Shape 650"/>
          <p:cNvSpPr/>
          <p:nvPr/>
        </p:nvSpPr>
        <p:spPr>
          <a:xfrm>
            <a:off x="4559362" y="4253282"/>
            <a:ext cx="7968740" cy="1017125"/>
          </a:xfrm>
          <a:prstGeom prst="rect">
            <a:avLst/>
          </a:prstGeom>
          <a:solidFill>
            <a:srgbClr val="0E35A1"/>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l">
              <a:defRPr b="1" i="1" sz="2400">
                <a:solidFill>
                  <a:srgbClr val="FFFFFF"/>
                </a:solidFill>
                <a:latin typeface="Verdana"/>
                <a:ea typeface="Verdana"/>
                <a:cs typeface="Verdana"/>
                <a:sym typeface="Verdana"/>
              </a:defRPr>
            </a:pPr>
            <a:r>
              <a:t>	</a:t>
            </a:r>
            <a:r>
              <a:rPr sz="2600">
                <a:solidFill>
                  <a:srgbClr val="F9F9F9"/>
                </a:solidFill>
              </a:rPr>
              <a:t>Peak Performance</a:t>
            </a:r>
          </a:p>
        </p:txBody>
      </p:sp>
      <p:sp>
        <p:nvSpPr>
          <p:cNvPr id="651" name="Shape 651"/>
          <p:cNvSpPr/>
          <p:nvPr/>
        </p:nvSpPr>
        <p:spPr>
          <a:xfrm>
            <a:off x="5546440" y="3229180"/>
            <a:ext cx="6985036" cy="1017126"/>
          </a:xfrm>
          <a:prstGeom prst="rect">
            <a:avLst/>
          </a:prstGeom>
          <a:solidFill>
            <a:srgbClr val="C7E8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l">
              <a:defRPr b="1" i="1" sz="2400">
                <a:solidFill>
                  <a:srgbClr val="FFFFFF"/>
                </a:solidFill>
                <a:latin typeface="Helvetica"/>
                <a:ea typeface="Helvetica"/>
                <a:cs typeface="Helvetica"/>
                <a:sym typeface="Helvetica"/>
              </a:defRPr>
            </a:pPr>
            <a:r>
              <a:t>	</a:t>
            </a:r>
            <a:r>
              <a:rPr sz="2600">
                <a:solidFill>
                  <a:srgbClr val="000000"/>
                </a:solidFill>
                <a:latin typeface="Verdana"/>
                <a:ea typeface="Verdana"/>
                <a:cs typeface="Verdana"/>
                <a:sym typeface="Verdana"/>
              </a:rPr>
              <a:t>Passing On Knowledge</a:t>
            </a:r>
          </a:p>
        </p:txBody>
      </p:sp>
      <p:sp>
        <p:nvSpPr>
          <p:cNvPr id="652" name="Shape 652"/>
          <p:cNvSpPr/>
          <p:nvPr/>
        </p:nvSpPr>
        <p:spPr>
          <a:xfrm>
            <a:off x="6738341" y="2205078"/>
            <a:ext cx="5791449" cy="1017126"/>
          </a:xfrm>
          <a:prstGeom prst="rect">
            <a:avLst/>
          </a:prstGeom>
          <a:solidFill>
            <a:srgbClr val="0E35A1"/>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l">
              <a:defRPr b="1" i="1" sz="2400">
                <a:solidFill>
                  <a:srgbClr val="FFFFFF"/>
                </a:solidFill>
                <a:latin typeface="Verdana"/>
                <a:ea typeface="Verdana"/>
                <a:cs typeface="Verdana"/>
                <a:sym typeface="Verdana"/>
              </a:defRPr>
            </a:pPr>
            <a:r>
              <a:t>	</a:t>
            </a:r>
            <a:r>
              <a:rPr sz="2600">
                <a:solidFill>
                  <a:srgbClr val="F9F9F9"/>
                </a:solidFill>
              </a:rPr>
              <a:t>Peace</a:t>
            </a:r>
          </a:p>
        </p:txBody>
      </p:sp>
    </p:spTree>
  </p:cSld>
  <p:clrMapOvr>
    <a:masterClrMapping/>
  </p:clrMapOvr>
  <p:transition xmlns:p14="http://schemas.microsoft.com/office/powerpoint/2010/main" spd="med" advClick="1" p14:dur="1000"/>
</p:sld>
</file>

<file path=ppt/slides/slide1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54" name="Shape 654"/>
          <p:cNvSpPr/>
          <p:nvPr/>
        </p:nvSpPr>
        <p:spPr>
          <a:xfrm>
            <a:off x="551065" y="781265"/>
            <a:ext cx="11902670" cy="8907086"/>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20000"/>
              </a:lnSpc>
              <a:defRPr i="1" sz="2600">
                <a:solidFill>
                  <a:srgbClr val="424242"/>
                </a:solidFill>
                <a:latin typeface="Verdana"/>
                <a:ea typeface="Verdana"/>
                <a:cs typeface="Verdana"/>
                <a:sym typeface="Verdana"/>
              </a:defRPr>
            </a:pPr>
            <a:r>
              <a:t>Can you think of a time when you have followed some of these steps?</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You may have been pursuing an interest, playing a sport, working for a cause, teaching a seminar, leading a project or whatever. You may have been working alone or with a team.</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What did you do then to follow some of these steps? What happened as a result?</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If you wish, try tackling the exercise on this theme. This invites you to do the following things.</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Describe a specific time when you follow some aspects of the peak performer's path.</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Describe the specific things you did to follow some of these steps in your own way.</a:t>
            </a:r>
            <a:endParaRPr i="0">
              <a:latin typeface="Times New Roman"/>
              <a:ea typeface="Times New Roman"/>
              <a:cs typeface="Times New Roman"/>
              <a:sym typeface="Times New Roman"/>
            </a:endParaRP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8" name="Shape 288"/>
          <p:cNvSpPr/>
          <p:nvPr/>
        </p:nvSpPr>
        <p:spPr>
          <a:xfrm>
            <a:off x="647699" y="1617133"/>
            <a:ext cx="11709402" cy="21971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800">
                <a:uFill>
                  <a:solidFill>
                    <a:srgbClr val="000000"/>
                  </a:solidFill>
                </a:uFill>
                <a:latin typeface="Calibri"/>
                <a:ea typeface="Calibri"/>
                <a:cs typeface="Calibri"/>
                <a:sym typeface="Calibri"/>
              </a:defRPr>
            </a:pPr>
          </a:p>
          <a:p>
            <a:pPr defTabSz="647700">
              <a:buClr>
                <a:srgbClr val="000000"/>
              </a:buClr>
              <a:buFont typeface="Verdana"/>
              <a:defRPr i="1">
                <a:uFill>
                  <a:solidFill>
                    <a:srgbClr val="000000"/>
                  </a:solidFill>
                </a:uFill>
                <a:latin typeface="Verdana"/>
                <a:ea typeface="Verdana"/>
                <a:cs typeface="Verdana"/>
                <a:sym typeface="Verdana"/>
              </a:defRPr>
            </a:pPr>
            <a:r>
              <a:t>Choosing To </a:t>
            </a:r>
          </a:p>
          <a:p>
            <a:pPr defTabSz="647700">
              <a:buClr>
                <a:srgbClr val="000000"/>
              </a:buClr>
              <a:buFont typeface="Verdana"/>
              <a:defRPr i="1">
                <a:uFill>
                  <a:solidFill>
                    <a:srgbClr val="000000"/>
                  </a:solidFill>
                </a:uFill>
                <a:latin typeface="Verdana"/>
                <a:ea typeface="Verdana"/>
                <a:cs typeface="Verdana"/>
                <a:sym typeface="Verdana"/>
              </a:defRPr>
            </a:pPr>
            <a:r>
              <a:t>Be Positive</a:t>
            </a:r>
          </a:p>
        </p:txBody>
      </p:sp>
      <p:sp>
        <p:nvSpPr>
          <p:cNvPr id="289" name="Shape 289"/>
          <p:cNvSpPr/>
          <p:nvPr/>
        </p:nvSpPr>
        <p:spPr>
          <a:xfrm>
            <a:off x="683976" y="5477509"/>
            <a:ext cx="11533164" cy="250698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643467" indent="-643467" defTabSz="650240">
              <a:lnSpc>
                <a:spcPct val="120000"/>
              </a:lnSpc>
              <a:buClr>
                <a:srgbClr val="000000"/>
              </a:buClr>
              <a:buFont typeface="Verdana"/>
              <a:defRPr i="1" sz="2800">
                <a:uFill>
                  <a:solidFill>
                    <a:srgbClr val="000000"/>
                  </a:solidFill>
                </a:uFill>
                <a:latin typeface="Verdana"/>
                <a:ea typeface="Verdana"/>
                <a:cs typeface="Verdana"/>
                <a:sym typeface="Verdana"/>
              </a:defRPr>
            </a:pPr>
            <a:r>
              <a:t>The specific situation in the past when I </a:t>
            </a:r>
          </a:p>
          <a:p>
            <a:pPr marL="643467" indent="-643467" defTabSz="650240">
              <a:lnSpc>
                <a:spcPct val="120000"/>
              </a:lnSpc>
              <a:buClr>
                <a:srgbClr val="000000"/>
              </a:buClr>
              <a:buFont typeface="Verdana"/>
              <a:defRPr i="1" sz="2800">
                <a:uFill>
                  <a:solidFill>
                    <a:srgbClr val="000000"/>
                  </a:solidFill>
                </a:uFill>
                <a:latin typeface="Verdana"/>
                <a:ea typeface="Verdana"/>
                <a:cs typeface="Verdana"/>
                <a:sym typeface="Verdana"/>
              </a:defRPr>
            </a:pPr>
            <a:r>
              <a:t>chose to be positive rather than negative was:</a:t>
            </a:r>
          </a:p>
          <a:p>
            <a:pPr marL="643467" indent="-643467"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When I …</a:t>
            </a:r>
          </a:p>
        </p:txBody>
      </p:sp>
    </p:spTree>
  </p:cSld>
  <p:clrMapOvr>
    <a:masterClrMapping/>
  </p:clrMapOvr>
  <p:transition xmlns:p14="http://schemas.microsoft.com/office/powerpoint/2010/main" spd="med" advClick="1" p14:dur="1000"/>
</p:sld>
</file>

<file path=ppt/slides/slide1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56" name="Shape 656"/>
          <p:cNvSpPr/>
          <p:nvPr/>
        </p:nvSpPr>
        <p:spPr>
          <a:xfrm>
            <a:off x="647700" y="1498600"/>
            <a:ext cx="11709400" cy="2159000"/>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400">
                <a:uFill>
                  <a:solidFill>
                    <a:srgbClr val="000000"/>
                  </a:solidFill>
                </a:uFill>
                <a:latin typeface="Calibri"/>
                <a:ea typeface="Calibri"/>
                <a:cs typeface="Calibri"/>
                <a:sym typeface="Calibri"/>
              </a:defRPr>
            </a:pPr>
          </a:p>
          <a:p>
            <a:pPr defTabSz="647700">
              <a:buClr>
                <a:srgbClr val="000000"/>
              </a:buClr>
              <a:buFont typeface="Verdana"/>
              <a:defRPr sz="3400">
                <a:uFill>
                  <a:solidFill>
                    <a:srgbClr val="000000"/>
                  </a:solidFill>
                </a:uFill>
                <a:latin typeface="Calibri"/>
                <a:ea typeface="Calibri"/>
                <a:cs typeface="Calibri"/>
                <a:sym typeface="Calibri"/>
              </a:defRPr>
            </a:pPr>
            <a:r>
              <a:rPr i="1">
                <a:latin typeface="Verdana"/>
                <a:ea typeface="Verdana"/>
                <a:cs typeface="Verdana"/>
                <a:sym typeface="Verdana"/>
              </a:rPr>
              <a:t>The Peak Performer’s </a:t>
            </a:r>
            <a:endParaRPr i="1">
              <a:latin typeface="Verdana"/>
              <a:ea typeface="Verdana"/>
              <a:cs typeface="Verdana"/>
              <a:sym typeface="Verdana"/>
            </a:endParaRPr>
          </a:p>
          <a:p>
            <a:pPr defTabSz="647700">
              <a:buClr>
                <a:srgbClr val="000000"/>
              </a:buClr>
              <a:buFont typeface="Verdana"/>
              <a:defRPr sz="3400">
                <a:uFill>
                  <a:solidFill>
                    <a:srgbClr val="000000"/>
                  </a:solidFill>
                </a:uFill>
                <a:latin typeface="Calibri"/>
                <a:ea typeface="Calibri"/>
                <a:cs typeface="Calibri"/>
                <a:sym typeface="Calibri"/>
              </a:defRPr>
            </a:pPr>
            <a:r>
              <a:rPr i="1">
                <a:latin typeface="Verdana"/>
                <a:ea typeface="Verdana"/>
                <a:cs typeface="Verdana"/>
                <a:sym typeface="Verdana"/>
              </a:rPr>
              <a:t>Path In The Past</a:t>
            </a:r>
            <a:endParaRPr i="1">
              <a:latin typeface="Verdana"/>
              <a:ea typeface="Verdana"/>
              <a:cs typeface="Verdana"/>
              <a:sym typeface="Verdana"/>
            </a:endParaRPr>
          </a:p>
        </p:txBody>
      </p:sp>
      <p:sp>
        <p:nvSpPr>
          <p:cNvPr id="657" name="Shape 657"/>
          <p:cNvSpPr/>
          <p:nvPr/>
        </p:nvSpPr>
        <p:spPr>
          <a:xfrm>
            <a:off x="512233" y="5507408"/>
            <a:ext cx="11709401" cy="2057718"/>
          </a:xfrm>
          <a:prstGeom prst="rect">
            <a:avLst/>
          </a:prstGeom>
          <a:ln w="12700">
            <a:miter lim="400000"/>
          </a:ln>
          <a:extLst>
            <a:ext uri="{C572A759-6A51-4108-AA02-DFA0A04FC94B}">
              <ma14:wrappingTextBoxFlag xmlns:ma14="http://schemas.microsoft.com/office/mac/drawingml/2011/main" val="1"/>
            </a:ext>
          </a:extLst>
        </p:spPr>
        <p:txBody>
          <a:bodyPr lIns="35718" tIns="35718" rIns="35718" bIns="35718" anchor="ctr">
            <a:spAutoFit/>
          </a:bodyPr>
          <a:lstStyle/>
          <a:p>
            <a:pPr>
              <a:lnSpc>
                <a:spcPct val="120000"/>
              </a:lnSpc>
              <a:defRPr i="1" sz="2800">
                <a:latin typeface="Verdana"/>
                <a:ea typeface="Verdana"/>
                <a:cs typeface="Verdana"/>
                <a:sym typeface="Verdana"/>
              </a:defRPr>
            </a:pPr>
            <a:r>
              <a:t>The specific time in the past when I followed </a:t>
            </a:r>
            <a:br/>
            <a:r>
              <a:t>some aspects of the peak performer’s path was:</a:t>
            </a: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r>
              <a:t>*</a:t>
            </a:r>
          </a:p>
        </p:txBody>
      </p:sp>
    </p:spTree>
  </p:cSld>
  <p:clrMapOvr>
    <a:masterClrMapping/>
  </p:clrMapOvr>
  <p:transition xmlns:p14="http://schemas.microsoft.com/office/powerpoint/2010/main" spd="med" advClick="1" p14:dur="1000"/>
</p:sld>
</file>

<file path=ppt/slides/slide1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59" name="Shape 659"/>
          <p:cNvSpPr/>
          <p:nvPr/>
        </p:nvSpPr>
        <p:spPr>
          <a:xfrm>
            <a:off x="647700" y="381000"/>
            <a:ext cx="11709401" cy="939800"/>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things I did to follow some </a:t>
            </a:r>
            <a:br>
              <a:rPr i="1">
                <a:latin typeface="Verdana"/>
                <a:ea typeface="Verdana"/>
                <a:cs typeface="Verdana"/>
                <a:sym typeface="Verdana"/>
              </a:rPr>
            </a:br>
            <a:r>
              <a:rPr i="1">
                <a:latin typeface="Verdana"/>
                <a:ea typeface="Verdana"/>
                <a:cs typeface="Verdana"/>
                <a:sym typeface="Verdana"/>
              </a:rPr>
              <a:t>of these steps in my own way were:</a:t>
            </a:r>
          </a:p>
        </p:txBody>
      </p:sp>
      <p:sp>
        <p:nvSpPr>
          <p:cNvPr id="660" name="Shape 660"/>
          <p:cNvSpPr/>
          <p:nvPr/>
        </p:nvSpPr>
        <p:spPr>
          <a:xfrm>
            <a:off x="647699" y="3245114"/>
            <a:ext cx="11709401" cy="4821239"/>
          </a:xfrm>
          <a:prstGeom prst="rect">
            <a:avLst/>
          </a:prstGeom>
          <a:ln w="12700">
            <a:miter lim="400000"/>
          </a:ln>
          <a:extLst>
            <a:ext uri="{C572A759-6A51-4108-AA02-DFA0A04FC94B}">
              <ma14:wrappingTextBoxFlag xmlns:ma14="http://schemas.microsoft.com/office/mac/drawingml/2011/main" val="1"/>
            </a:ext>
          </a:extLst>
        </p:spPr>
        <p:txBody>
          <a:bodyPr lIns="35718" tIns="35718" rIns="35718" bIns="35718" anchor="ctr">
            <a:spAutoFit/>
          </a:bodyPr>
          <a:lstStyle/>
          <a:p>
            <a:pPr algn="l">
              <a:defRPr i="1" sz="2800">
                <a:latin typeface="Verdana"/>
                <a:ea typeface="Verdana"/>
                <a:cs typeface="Verdana"/>
                <a:sym typeface="Verdana"/>
              </a:defRPr>
            </a:pPr>
            <a:r>
              <a:t>* </a:t>
            </a: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r>
              <a:t>*</a:t>
            </a: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r>
              <a:t>*</a:t>
            </a:r>
          </a:p>
        </p:txBody>
      </p:sp>
    </p:spTree>
  </p:cSld>
  <p:clrMapOvr>
    <a:masterClrMapping/>
  </p:clrMapOvr>
  <p:transition xmlns:p14="http://schemas.microsoft.com/office/powerpoint/2010/main" spd="med" advClick="1" p14:dur="1000"/>
</p:sld>
</file>

<file path=ppt/slides/slide1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2" name="Shape 662"/>
          <p:cNvSpPr/>
          <p:nvPr/>
        </p:nvSpPr>
        <p:spPr>
          <a:xfrm>
            <a:off x="551065" y="781265"/>
            <a:ext cx="11902670" cy="893476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20000"/>
              </a:lnSpc>
              <a:defRPr i="1" sz="2600">
                <a:solidFill>
                  <a:srgbClr val="424242"/>
                </a:solidFill>
                <a:latin typeface="Verdana"/>
                <a:ea typeface="Verdana"/>
                <a:cs typeface="Verdana"/>
                <a:sym typeface="Verdana"/>
              </a:defRPr>
            </a:pPr>
            <a:r>
              <a:t>Imagine that you may want to follow some of these steps in the future. Let’s explore how to make this happen.</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Times New Roman"/>
                <a:ea typeface="Times New Roman"/>
                <a:cs typeface="Times New Roman"/>
                <a:sym typeface="Times New Roman"/>
              </a:defRPr>
            </a:pPr>
          </a:p>
          <a:p>
            <a:pPr marR="457200" defTabSz="457200">
              <a:lnSpc>
                <a:spcPct val="120000"/>
              </a:lnSpc>
              <a:defRPr i="1" sz="2800">
                <a:solidFill>
                  <a:srgbClr val="424242"/>
                </a:solidFill>
                <a:latin typeface="Verdana"/>
                <a:ea typeface="Verdana"/>
                <a:cs typeface="Verdana"/>
                <a:sym typeface="Verdana"/>
              </a:defRPr>
            </a:pPr>
            <a:r>
              <a:t>Passion</a:t>
            </a:r>
          </a:p>
          <a:p>
            <a:pPr marR="457200" defTabSz="457200">
              <a:lnSpc>
                <a:spcPct val="120000"/>
              </a:lnSpc>
              <a:defRPr b="1"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Great workers pursue a passion in which they have the ability to achieve peak performance.</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They may feel passionately about encouraging people, designing gardens, playing a musical instrument, finding a medical cure, fighting for justice, caring for animals or whatever.</a:t>
            </a:r>
          </a:p>
          <a:p>
            <a:pPr marR="457200" algn="l" defTabSz="457200">
              <a:lnSpc>
                <a:spcPct val="120000"/>
              </a:lnSpc>
              <a:defRPr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Such people spend a lot of time exploring a particular theme, however, before settling on pursuing a specific activity.</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“How can you choose such an activity?” somebody may ask. There are several things worth bearing in mind.</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Verdana"/>
                <a:ea typeface="Verdana"/>
                <a:cs typeface="Verdana"/>
                <a:sym typeface="Verdana"/>
              </a:defRPr>
            </a:pPr>
            <a:endParaRPr i="0">
              <a:latin typeface="Times New Roman"/>
              <a:ea typeface="Times New Roman"/>
              <a:cs typeface="Times New Roman"/>
              <a:sym typeface="Times New Roman"/>
            </a:endParaRPr>
          </a:p>
        </p:txBody>
      </p:sp>
    </p:spTree>
  </p:cSld>
  <p:clrMapOvr>
    <a:masterClrMapping/>
  </p:clrMapOvr>
  <p:transition xmlns:p14="http://schemas.microsoft.com/office/powerpoint/2010/main" spd="med" advClick="1" p14:dur="1000"/>
</p:sld>
</file>

<file path=ppt/slides/slide1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4" name="Shape 664"/>
          <p:cNvSpPr/>
          <p:nvPr/>
        </p:nvSpPr>
        <p:spPr>
          <a:xfrm>
            <a:off x="551065" y="781265"/>
            <a:ext cx="11902670" cy="9006943"/>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20000"/>
              </a:lnSpc>
              <a:defRPr i="1" sz="2600">
                <a:solidFill>
                  <a:srgbClr val="424242"/>
                </a:solidFill>
                <a:latin typeface="Verdana"/>
                <a:ea typeface="Verdana"/>
                <a:cs typeface="Verdana"/>
                <a:sym typeface="Verdana"/>
              </a:defRPr>
            </a:pPr>
            <a:r>
              <a:t>Positive Energy</a:t>
            </a:r>
          </a:p>
          <a:p>
            <a:pPr marR="457200" algn="l" defTabSz="457200">
              <a:lnSpc>
                <a:spcPct val="120000"/>
              </a:lnSpc>
              <a:defRPr b="1"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Choose an activity that gives you positive energy, even when you think about it.</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Peak Performance</a:t>
            </a:r>
          </a:p>
          <a:p>
            <a:pPr marR="457200" algn="l" defTabSz="457200">
              <a:lnSpc>
                <a:spcPct val="120000"/>
              </a:lnSpc>
              <a:defRPr b="1"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Choose an activity where you have the potential to deliver peak performance. Choose one that you find fascinating, have a feeling for and in which you have a track record of finishing.</a:t>
            </a:r>
          </a:p>
          <a:p>
            <a:pPr marR="457200" algn="l" defTabSz="457200">
              <a:lnSpc>
                <a:spcPct val="120000"/>
              </a:lnSpc>
              <a:defRPr i="1" sz="2600">
                <a:solidFill>
                  <a:srgbClr val="424242"/>
                </a:solidFill>
                <a:latin typeface="Verdana"/>
                <a:ea typeface="Verdana"/>
                <a:cs typeface="Verdana"/>
                <a:sym typeface="Verdana"/>
              </a:defRPr>
            </a:pPr>
          </a:p>
          <a:p>
            <a:pPr marR="457200" defTabSz="457200">
              <a:lnSpc>
                <a:spcPct val="120000"/>
              </a:lnSpc>
              <a:defRPr i="1" sz="2800">
                <a:solidFill>
                  <a:srgbClr val="424242"/>
                </a:solidFill>
                <a:latin typeface="Verdana"/>
                <a:ea typeface="Verdana"/>
                <a:cs typeface="Verdana"/>
                <a:sym typeface="Verdana"/>
              </a:defRPr>
            </a:pPr>
            <a:r>
              <a:t>Purpose</a:t>
            </a:r>
          </a:p>
          <a:p>
            <a:pPr marR="457200" defTabSz="457200">
              <a:lnSpc>
                <a:spcPct val="120000"/>
              </a:lnSpc>
              <a:defRPr b="1"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Great workers translate their passion into a clear purpose. They may aim to write an article, climb a mountain, finish a marathon, teach an inspiring course, lead a team to success, build a certain kind of culture of whatever.</a:t>
            </a:r>
          </a:p>
          <a:p>
            <a:pPr marR="457200" algn="l" defTabSz="457200">
              <a:lnSpc>
                <a:spcPct val="120000"/>
              </a:lnSpc>
              <a:defRPr i="1" sz="2600">
                <a:solidFill>
                  <a:srgbClr val="424242"/>
                </a:solidFill>
                <a:latin typeface="Verdana"/>
                <a:ea typeface="Verdana"/>
                <a:cs typeface="Verdana"/>
                <a:sym typeface="Verdana"/>
              </a:defRPr>
            </a:pPr>
            <a:endParaRPr i="0">
              <a:latin typeface="Times New Roman"/>
              <a:ea typeface="Times New Roman"/>
              <a:cs typeface="Times New Roman"/>
              <a:sym typeface="Times New Roman"/>
            </a:endParaRPr>
          </a:p>
        </p:txBody>
      </p:sp>
    </p:spTree>
  </p:cSld>
  <p:clrMapOvr>
    <a:masterClrMapping/>
  </p:clrMapOvr>
  <p:transition xmlns:p14="http://schemas.microsoft.com/office/powerpoint/2010/main" spd="med" advClick="1" p14:dur="1000"/>
</p:sld>
</file>

<file path=ppt/slides/slide1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6" name="Shape 666"/>
          <p:cNvSpPr/>
          <p:nvPr/>
        </p:nvSpPr>
        <p:spPr>
          <a:xfrm>
            <a:off x="551065" y="781265"/>
            <a:ext cx="11902670" cy="8488783"/>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20000"/>
              </a:lnSpc>
              <a:defRPr i="1" sz="2600">
                <a:solidFill>
                  <a:srgbClr val="424242"/>
                </a:solidFill>
                <a:latin typeface="Verdana"/>
                <a:ea typeface="Verdana"/>
                <a:cs typeface="Verdana"/>
                <a:sym typeface="Verdana"/>
              </a:defRPr>
            </a:pPr>
            <a:r>
              <a:t>People like to have a sense of purpose. They love to work towards achieving a compelling goal. This can provide meaning and structure to their days.</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Imagine that you want to follow one of your passions and translate this into a clear purpose. You may want to express this purpose by working to achieve a specific goal.</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You may want to write an article, teach a seminar, create a website for people with a particular illness or do some other project. What will be the benefits of achieving this purpose - both for you and for other people?</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Bearing in mind the work involved, how would you rate your motivation to pursue the project? Rate this on a scale 0 – 10. Make sure the rating is at least 8+/10. Will achieving this goal give you a sense of peace?</a:t>
            </a:r>
            <a:endParaRPr i="0">
              <a:latin typeface="Times New Roman"/>
              <a:ea typeface="Times New Roman"/>
              <a:cs typeface="Times New Roman"/>
              <a:sym typeface="Times New Roman"/>
            </a:endParaRPr>
          </a:p>
        </p:txBody>
      </p:sp>
    </p:spTree>
  </p:cSld>
  <p:clrMapOvr>
    <a:masterClrMapping/>
  </p:clrMapOvr>
  <p:transition xmlns:p14="http://schemas.microsoft.com/office/powerpoint/2010/main" spd="med" advClick="1" p14:dur="1000"/>
</p:sld>
</file>

<file path=ppt/slides/slide1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8" name="Shape 668"/>
          <p:cNvSpPr/>
          <p:nvPr/>
        </p:nvSpPr>
        <p:spPr>
          <a:xfrm>
            <a:off x="551065" y="781265"/>
            <a:ext cx="11902670" cy="7474526"/>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20000"/>
              </a:lnSpc>
              <a:defRPr i="1" sz="2600">
                <a:solidFill>
                  <a:srgbClr val="424242"/>
                </a:solidFill>
                <a:latin typeface="Verdana"/>
                <a:ea typeface="Verdana"/>
                <a:cs typeface="Verdana"/>
                <a:sym typeface="Verdana"/>
              </a:defRPr>
            </a:pPr>
            <a:r>
              <a:t>If you wish, try tackling the exercise on this theme. This invites you to do the following things.</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Describe one of your passions that you want to translate into a clear purpose.</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Describe the specific goal you would like to achieve that will be an expression of this purpose. Describe the specific things that will be happening that will show you have achieved the goal.</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Describe the specific benefits of achieving the goal – both for you and other people.</a:t>
            </a:r>
            <a:endParaRPr>
              <a:latin typeface="Times New Roman"/>
              <a:ea typeface="Times New Roman"/>
              <a:cs typeface="Times New Roman"/>
              <a:sym typeface="Times New Roman"/>
            </a:endParaRPr>
          </a:p>
          <a:p>
            <a:pPr marR="457200" algn="l" defTabSz="457200">
              <a:lnSpc>
                <a:spcPts val="1800"/>
              </a:lnSpc>
              <a:defRPr i="1" sz="1200">
                <a:solidFill>
                  <a:srgbClr val="424242"/>
                </a:solidFill>
                <a:latin typeface="Verdana"/>
                <a:ea typeface="Verdana"/>
                <a:cs typeface="Verdana"/>
                <a:sym typeface="Verdana"/>
              </a:defRPr>
            </a:pPr>
            <a:endParaRPr>
              <a:latin typeface="Times New Roman"/>
              <a:ea typeface="Times New Roman"/>
              <a:cs typeface="Times New Roman"/>
              <a:sym typeface="Times New Roman"/>
            </a:endParaRPr>
          </a:p>
          <a:p>
            <a:pPr marR="457200" algn="l" defTabSz="457200">
              <a:lnSpc>
                <a:spcPts val="1800"/>
              </a:lnSpc>
              <a:defRPr sz="12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endParaRPr i="0">
              <a:latin typeface="Times New Roman"/>
              <a:ea typeface="Times New Roman"/>
              <a:cs typeface="Times New Roman"/>
              <a:sym typeface="Times New Roman"/>
            </a:endParaRPr>
          </a:p>
        </p:txBody>
      </p:sp>
    </p:spTree>
  </p:cSld>
  <p:clrMapOvr>
    <a:masterClrMapping/>
  </p:clrMapOvr>
  <p:transition xmlns:p14="http://schemas.microsoft.com/office/powerpoint/2010/main" spd="med" advClick="1" p14:dur="1000"/>
</p:sld>
</file>

<file path=ppt/slides/slide1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70" name="Shape 670"/>
          <p:cNvSpPr/>
          <p:nvPr/>
        </p:nvSpPr>
        <p:spPr>
          <a:xfrm>
            <a:off x="647700" y="1498600"/>
            <a:ext cx="11709400" cy="1638300"/>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800">
                <a:uFill>
                  <a:solidFill>
                    <a:srgbClr val="000000"/>
                  </a:solidFill>
                </a:uFill>
                <a:latin typeface="Calibri"/>
                <a:ea typeface="Calibri"/>
                <a:cs typeface="Calibri"/>
                <a:sym typeface="Calibri"/>
              </a:defRPr>
            </a:pPr>
          </a:p>
          <a:p>
            <a:pPr defTabSz="647700">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Purpose</a:t>
            </a:r>
            <a:endParaRPr i="1">
              <a:latin typeface="Verdana"/>
              <a:ea typeface="Verdana"/>
              <a:cs typeface="Verdana"/>
              <a:sym typeface="Verdana"/>
            </a:endParaRPr>
          </a:p>
        </p:txBody>
      </p:sp>
      <p:sp>
        <p:nvSpPr>
          <p:cNvPr id="671" name="Shape 671"/>
          <p:cNvSpPr/>
          <p:nvPr/>
        </p:nvSpPr>
        <p:spPr>
          <a:xfrm>
            <a:off x="512233" y="5507408"/>
            <a:ext cx="11709401" cy="2057718"/>
          </a:xfrm>
          <a:prstGeom prst="rect">
            <a:avLst/>
          </a:prstGeom>
          <a:ln w="12700">
            <a:miter lim="400000"/>
          </a:ln>
          <a:extLst>
            <a:ext uri="{C572A759-6A51-4108-AA02-DFA0A04FC94B}">
              <ma14:wrappingTextBoxFlag xmlns:ma14="http://schemas.microsoft.com/office/mac/drawingml/2011/main" val="1"/>
            </a:ext>
          </a:extLst>
        </p:spPr>
        <p:txBody>
          <a:bodyPr lIns="35718" tIns="35718" rIns="35718" bIns="35718" anchor="ctr">
            <a:spAutoFit/>
          </a:bodyPr>
          <a:lstStyle/>
          <a:p>
            <a:pPr>
              <a:lnSpc>
                <a:spcPct val="120000"/>
              </a:lnSpc>
              <a:defRPr i="1" sz="2800">
                <a:latin typeface="Verdana"/>
                <a:ea typeface="Verdana"/>
                <a:cs typeface="Verdana"/>
                <a:sym typeface="Verdana"/>
              </a:defRPr>
            </a:pPr>
            <a:r>
              <a:t>The specific passion I want to </a:t>
            </a:r>
            <a:br/>
            <a:r>
              <a:t>translate into a clear purpose is:</a:t>
            </a: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r>
              <a:t>*</a:t>
            </a:r>
          </a:p>
        </p:txBody>
      </p:sp>
    </p:spTree>
  </p:cSld>
  <p:clrMapOvr>
    <a:masterClrMapping/>
  </p:clrMapOvr>
  <p:transition xmlns:p14="http://schemas.microsoft.com/office/powerpoint/2010/main" spd="med" advClick="1" p14:dur="1000"/>
</p:sld>
</file>

<file path=ppt/slides/slide1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73" name="Shape 673"/>
          <p:cNvSpPr/>
          <p:nvPr/>
        </p:nvSpPr>
        <p:spPr>
          <a:xfrm>
            <a:off x="647700" y="381000"/>
            <a:ext cx="11709401" cy="939800"/>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goal I want to achieve that will be </a:t>
            </a:r>
            <a:br>
              <a:rPr i="1">
                <a:latin typeface="Verdana"/>
                <a:ea typeface="Verdana"/>
                <a:cs typeface="Verdana"/>
                <a:sym typeface="Verdana"/>
              </a:rPr>
            </a:br>
            <a:r>
              <a:rPr i="1">
                <a:latin typeface="Verdana"/>
                <a:ea typeface="Verdana"/>
                <a:cs typeface="Verdana"/>
                <a:sym typeface="Verdana"/>
              </a:rPr>
              <a:t>an expression of this purpose is that I want to:</a:t>
            </a:r>
          </a:p>
        </p:txBody>
      </p:sp>
      <p:sp>
        <p:nvSpPr>
          <p:cNvPr id="674" name="Shape 674"/>
          <p:cNvSpPr/>
          <p:nvPr/>
        </p:nvSpPr>
        <p:spPr>
          <a:xfrm>
            <a:off x="647699" y="2135981"/>
            <a:ext cx="11709401" cy="7412038"/>
          </a:xfrm>
          <a:prstGeom prst="rect">
            <a:avLst/>
          </a:prstGeom>
          <a:ln w="12700">
            <a:miter lim="400000"/>
          </a:ln>
          <a:extLst>
            <a:ext uri="{C572A759-6A51-4108-AA02-DFA0A04FC94B}">
              <ma14:wrappingTextBoxFlag xmlns:ma14="http://schemas.microsoft.com/office/mac/drawingml/2011/main" val="1"/>
            </a:ext>
          </a:extLst>
        </p:spPr>
        <p:txBody>
          <a:bodyPr lIns="35718" tIns="35718" rIns="35718" bIns="35718" anchor="ctr">
            <a:spAutoFit/>
          </a:bodyPr>
          <a:lstStyle/>
          <a:p>
            <a:pPr algn="l">
              <a:defRPr i="1" sz="2800">
                <a:latin typeface="Verdana"/>
                <a:ea typeface="Verdana"/>
                <a:cs typeface="Verdana"/>
                <a:sym typeface="Verdana"/>
              </a:defRPr>
            </a:pPr>
            <a:r>
              <a:t>* </a:t>
            </a:r>
          </a:p>
          <a:p>
            <a:pPr algn="l">
              <a:defRPr i="1" sz="2800">
                <a:latin typeface="Verdana"/>
                <a:ea typeface="Verdana"/>
                <a:cs typeface="Verdana"/>
                <a:sym typeface="Verdana"/>
              </a:defRPr>
            </a:pPr>
          </a:p>
          <a:p>
            <a:pPr algn="l">
              <a:defRPr i="1" sz="2800">
                <a:latin typeface="Verdana"/>
                <a:ea typeface="Verdana"/>
                <a:cs typeface="Verdana"/>
                <a:sym typeface="Verdana"/>
              </a:defRPr>
            </a:pPr>
          </a:p>
          <a:p>
            <a:pPr>
              <a:defRPr i="1" sz="2800">
                <a:latin typeface="Verdana"/>
                <a:ea typeface="Verdana"/>
                <a:cs typeface="Verdana"/>
                <a:sym typeface="Verdana"/>
              </a:defRPr>
            </a:pPr>
            <a:r>
              <a:t>The specific things that will be happening that </a:t>
            </a:r>
            <a:br/>
            <a:r>
              <a:t>will show I have achieved this goal will be:</a:t>
            </a: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r>
              <a:t>*</a:t>
            </a: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r>
              <a:t>*</a:t>
            </a: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r>
              <a:t>*</a:t>
            </a:r>
          </a:p>
        </p:txBody>
      </p:sp>
    </p:spTree>
  </p:cSld>
  <p:clrMapOvr>
    <a:masterClrMapping/>
  </p:clrMapOvr>
  <p:transition xmlns:p14="http://schemas.microsoft.com/office/powerpoint/2010/main" spd="med" advClick="1" p14:dur="1000"/>
</p:sld>
</file>

<file path=ppt/slides/slide1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76" name="Shape 676"/>
          <p:cNvSpPr/>
          <p:nvPr/>
        </p:nvSpPr>
        <p:spPr>
          <a:xfrm>
            <a:off x="647700" y="381000"/>
            <a:ext cx="11709401" cy="939800"/>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benefits of achieving this goal - </a:t>
            </a:r>
            <a:endParaRPr i="1">
              <a:latin typeface="Verdana"/>
              <a:ea typeface="Verdana"/>
              <a:cs typeface="Verdana"/>
              <a:sym typeface="Verdana"/>
            </a:endParaRPr>
          </a:p>
          <a:p>
            <a:pPr defTabSz="647700">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both for myself and for other people - will be:</a:t>
            </a:r>
          </a:p>
        </p:txBody>
      </p:sp>
      <p:sp>
        <p:nvSpPr>
          <p:cNvPr id="677" name="Shape 677"/>
          <p:cNvSpPr/>
          <p:nvPr/>
        </p:nvSpPr>
        <p:spPr>
          <a:xfrm>
            <a:off x="647699" y="3245114"/>
            <a:ext cx="11709401" cy="4821239"/>
          </a:xfrm>
          <a:prstGeom prst="rect">
            <a:avLst/>
          </a:prstGeom>
          <a:ln w="12700">
            <a:miter lim="400000"/>
          </a:ln>
          <a:extLst>
            <a:ext uri="{C572A759-6A51-4108-AA02-DFA0A04FC94B}">
              <ma14:wrappingTextBoxFlag xmlns:ma14="http://schemas.microsoft.com/office/mac/drawingml/2011/main" val="1"/>
            </a:ext>
          </a:extLst>
        </p:spPr>
        <p:txBody>
          <a:bodyPr lIns="35718" tIns="35718" rIns="35718" bIns="35718" anchor="ctr">
            <a:spAutoFit/>
          </a:bodyPr>
          <a:lstStyle/>
          <a:p>
            <a:pPr algn="l">
              <a:defRPr i="1" sz="2800">
                <a:latin typeface="Verdana"/>
                <a:ea typeface="Verdana"/>
                <a:cs typeface="Verdana"/>
                <a:sym typeface="Verdana"/>
              </a:defRPr>
            </a:pPr>
            <a:r>
              <a:t>* </a:t>
            </a: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r>
              <a:t>*</a:t>
            </a: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r>
              <a:t>*</a:t>
            </a:r>
          </a:p>
        </p:txBody>
      </p:sp>
    </p:spTree>
  </p:cSld>
  <p:clrMapOvr>
    <a:masterClrMapping/>
  </p:clrMapOvr>
  <p:transition xmlns:p14="http://schemas.microsoft.com/office/powerpoint/2010/main" spd="med" advClick="1" p14:dur="1000"/>
</p:sld>
</file>

<file path=ppt/slides/slide1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79" name="Shape 679"/>
          <p:cNvSpPr/>
          <p:nvPr/>
        </p:nvSpPr>
        <p:spPr>
          <a:xfrm>
            <a:off x="551065" y="546523"/>
            <a:ext cx="11902670" cy="862499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defTabSz="457200">
              <a:lnSpc>
                <a:spcPct val="120000"/>
              </a:lnSpc>
              <a:defRPr i="1" sz="2800">
                <a:solidFill>
                  <a:srgbClr val="424242"/>
                </a:solidFill>
                <a:latin typeface="Verdana"/>
                <a:ea typeface="Verdana"/>
                <a:cs typeface="Verdana"/>
                <a:sym typeface="Verdana"/>
              </a:defRPr>
            </a:pPr>
            <a:r>
              <a:t>Professionalism</a:t>
            </a:r>
          </a:p>
          <a:p>
            <a:pPr marR="457200" defTabSz="457200">
              <a:lnSpc>
                <a:spcPct val="120000"/>
              </a:lnSpc>
              <a:defRPr i="1" sz="28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Great workers are super professional. Imagine you have set a specific goal. What are the three key strategies you can follow to give yourself the greatest chance of success?</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How can you build on your strengths and manage the consequences of any weaknesses? How can you follow your successful style of working? How can you get the right people around you who will complement your strengths?</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How can you maintain good habits? How can you keep doing the right things in the right way every day? How can you make sure you are still on the road to achieving your picture of success?</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How can you keep focusing on the things that are in the green, amber and red zones? How can you manage these things and stay ahead of the game?</a:t>
            </a: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1" name="Shape 291"/>
          <p:cNvSpPr/>
          <p:nvPr/>
        </p:nvSpPr>
        <p:spPr>
          <a:xfrm>
            <a:off x="792667" y="469617"/>
            <a:ext cx="11609118" cy="10227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The specific things I did then to choose to be </a:t>
            </a:r>
            <a:endParaRPr i="1">
              <a:latin typeface="Verdana"/>
              <a:ea typeface="Verdana"/>
              <a:cs typeface="Verdana"/>
              <a:sym typeface="Verdana"/>
            </a:endParaRPr>
          </a:p>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positive and follow my chosen route were:</a:t>
            </a:r>
          </a:p>
        </p:txBody>
      </p:sp>
      <p:sp>
        <p:nvSpPr>
          <p:cNvPr id="292" name="Shape 292"/>
          <p:cNvSpPr/>
          <p:nvPr/>
        </p:nvSpPr>
        <p:spPr>
          <a:xfrm>
            <a:off x="754316" y="3103908"/>
            <a:ext cx="11685820" cy="56989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1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1" name="Shape 681"/>
          <p:cNvSpPr/>
          <p:nvPr/>
        </p:nvSpPr>
        <p:spPr>
          <a:xfrm>
            <a:off x="551065" y="331130"/>
            <a:ext cx="11902670" cy="952415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defTabSz="457200">
              <a:lnSpc>
                <a:spcPct val="120000"/>
              </a:lnSpc>
              <a:defRPr i="1" sz="2800">
                <a:solidFill>
                  <a:srgbClr val="424242"/>
                </a:solidFill>
                <a:latin typeface="Verdana"/>
                <a:ea typeface="Verdana"/>
                <a:cs typeface="Verdana"/>
                <a:sym typeface="Verdana"/>
              </a:defRPr>
            </a:pPr>
            <a:r>
              <a:t>Problem Solving</a:t>
            </a:r>
          </a:p>
          <a:p>
            <a:pPr marR="457200" defTabSz="457200">
              <a:lnSpc>
                <a:spcPct val="120000"/>
              </a:lnSpc>
              <a:defRPr b="1"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Great workers find solutions to challenges. How can you anticipate and prevent potential difficulties? How can you manage these difficulties if they do happen?</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You will have your way of staying calm and finding solutions to difficulties. One approach is to use the 3C model. It is to focus on clarity, creativity and concrete results. They ask some of the following questions.</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What is the challenge I want to tackle? What are the real results I want to achieve? What is the picture of success?</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What are the possible options for going forwards? What are the pluses and minuses of each option? </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Which route do I want to follow? How can I translate this into a clear action plan and achieve the picture of success?</a:t>
            </a:r>
          </a:p>
        </p:txBody>
      </p:sp>
    </p:spTree>
  </p:cSld>
  <p:clrMapOvr>
    <a:masterClrMapping/>
  </p:clrMapOvr>
  <p:transition xmlns:p14="http://schemas.microsoft.com/office/powerpoint/2010/main" spd="med" advClick="1" p14:dur="1000"/>
</p:sld>
</file>

<file path=ppt/slides/slide1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3" name="Shape 683"/>
          <p:cNvSpPr/>
          <p:nvPr/>
        </p:nvSpPr>
        <p:spPr>
          <a:xfrm>
            <a:off x="558800" y="1752354"/>
            <a:ext cx="11899900" cy="5080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2800">
                <a:uFill>
                  <a:solidFill>
                    <a:srgbClr val="000000"/>
                  </a:solidFill>
                </a:uFill>
                <a:latin typeface="Verdana"/>
                <a:ea typeface="Verdana"/>
                <a:cs typeface="Verdana"/>
                <a:sym typeface="Verdana"/>
              </a:defRPr>
            </a:lvl1pPr>
          </a:lstStyle>
          <a:p>
            <a:pPr/>
            <a:r>
              <a:t>You can stay calm and keep focusing on:</a:t>
            </a:r>
          </a:p>
        </p:txBody>
      </p:sp>
      <p:sp>
        <p:nvSpPr>
          <p:cNvPr id="684" name="Shape 684"/>
          <p:cNvSpPr/>
          <p:nvPr/>
        </p:nvSpPr>
        <p:spPr>
          <a:xfrm>
            <a:off x="2528428" y="4059766"/>
            <a:ext cx="7988301" cy="4813301"/>
          </a:xfrm>
          <a:prstGeom prst="ellipse">
            <a:avLst/>
          </a:prstGeom>
          <a:solidFill>
            <a:srgbClr val="FFFFFF"/>
          </a:solidFill>
          <a:ln w="101600">
            <a:solidFill>
              <a:srgbClr val="4F7A28"/>
            </a:solidFill>
            <a:miter lim="400000"/>
          </a:ln>
        </p:spPr>
        <p:txBody>
          <a:bodyPr lIns="38100" tIns="38100" rIns="38100" bIns="38100"/>
          <a:lstStyle/>
          <a:p>
            <a:pPr defTabSz="825500">
              <a:lnSpc>
                <a:spcPct val="710000"/>
              </a:lnSpc>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685" name="Shape 685"/>
          <p:cNvSpPr/>
          <p:nvPr/>
        </p:nvSpPr>
        <p:spPr>
          <a:xfrm>
            <a:off x="654050" y="418977"/>
            <a:ext cx="11709401" cy="5715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Creative Problem Solving</a:t>
            </a:r>
          </a:p>
        </p:txBody>
      </p:sp>
      <p:sp>
        <p:nvSpPr>
          <p:cNvPr id="686" name="Shape 686"/>
          <p:cNvSpPr/>
          <p:nvPr/>
        </p:nvSpPr>
        <p:spPr>
          <a:xfrm>
            <a:off x="4249344" y="3215655"/>
            <a:ext cx="4546469" cy="2335677"/>
          </a:xfrm>
          <a:prstGeom prst="ellipse">
            <a:avLst/>
          </a:prstGeom>
          <a:solidFill>
            <a:srgbClr val="C1E1FF"/>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nSpc>
                <a:spcPct val="120000"/>
              </a:lnSpc>
              <a:defRPr b="1" i="1" sz="3000">
                <a:latin typeface="Verdana"/>
                <a:ea typeface="Verdana"/>
                <a:cs typeface="Verdana"/>
                <a:sym typeface="Verdana"/>
              </a:defRPr>
            </a:lvl1pPr>
          </a:lstStyle>
          <a:p>
            <a:pPr/>
            <a:r>
              <a:t>Clarity</a:t>
            </a:r>
          </a:p>
        </p:txBody>
      </p:sp>
      <p:sp>
        <p:nvSpPr>
          <p:cNvPr id="687" name="Shape 687"/>
          <p:cNvSpPr/>
          <p:nvPr/>
        </p:nvSpPr>
        <p:spPr>
          <a:xfrm>
            <a:off x="7864610" y="6054228"/>
            <a:ext cx="4546469" cy="2335677"/>
          </a:xfrm>
          <a:prstGeom prst="ellipse">
            <a:avLst/>
          </a:prstGeom>
          <a:solidFill>
            <a:srgbClr val="FFB232"/>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nSpc>
                <a:spcPct val="120000"/>
              </a:lnSpc>
              <a:defRPr b="1" i="1" sz="3000">
                <a:latin typeface="Verdana"/>
                <a:ea typeface="Verdana"/>
                <a:cs typeface="Verdana"/>
                <a:sym typeface="Verdana"/>
              </a:defRPr>
            </a:lvl1pPr>
          </a:lstStyle>
          <a:p>
            <a:pPr/>
            <a:r>
              <a:t>Creativity</a:t>
            </a:r>
          </a:p>
        </p:txBody>
      </p:sp>
      <p:sp>
        <p:nvSpPr>
          <p:cNvPr id="688" name="Shape 688"/>
          <p:cNvSpPr/>
          <p:nvPr/>
        </p:nvSpPr>
        <p:spPr>
          <a:xfrm>
            <a:off x="710277" y="6054228"/>
            <a:ext cx="4546469" cy="2335677"/>
          </a:xfrm>
          <a:prstGeom prst="ellipse">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nSpc>
                <a:spcPct val="120000"/>
              </a:lnSpc>
              <a:defRPr b="1" i="1" sz="3000">
                <a:solidFill>
                  <a:srgbClr val="FFFFFF"/>
                </a:solidFill>
                <a:latin typeface="Verdana"/>
                <a:ea typeface="Verdana"/>
                <a:cs typeface="Verdana"/>
                <a:sym typeface="Verdana"/>
              </a:defRPr>
            </a:pPr>
            <a:r>
              <a:t>Concrete </a:t>
            </a:r>
          </a:p>
          <a:p>
            <a:pPr>
              <a:lnSpc>
                <a:spcPct val="120000"/>
              </a:lnSpc>
              <a:defRPr b="1" i="1" sz="3000">
                <a:solidFill>
                  <a:srgbClr val="FFFFFF"/>
                </a:solidFill>
                <a:latin typeface="Verdana"/>
                <a:ea typeface="Verdana"/>
                <a:cs typeface="Verdana"/>
                <a:sym typeface="Verdana"/>
              </a:defRPr>
            </a:pPr>
            <a:r>
              <a:t>Results</a:t>
            </a:r>
          </a:p>
        </p:txBody>
      </p:sp>
    </p:spTree>
  </p:cSld>
  <p:clrMapOvr>
    <a:masterClrMapping/>
  </p:clrMapOvr>
  <p:transition xmlns:p14="http://schemas.microsoft.com/office/powerpoint/2010/main" spd="med" advClick="1" p14:dur="1000"/>
</p:sld>
</file>

<file path=ppt/slides/slide1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90" name="Shape 690"/>
          <p:cNvSpPr/>
          <p:nvPr/>
        </p:nvSpPr>
        <p:spPr>
          <a:xfrm>
            <a:off x="6507783" y="1545371"/>
            <a:ext cx="1" cy="939801"/>
          </a:xfrm>
          <a:prstGeom prst="line">
            <a:avLst/>
          </a:prstGeom>
          <a:ln w="25400">
            <a:solidFill>
              <a:srgbClr val="008D0A"/>
            </a:solidFill>
            <a:tailEnd type="triangle"/>
          </a:ln>
        </p:spPr>
        <p:txBody>
          <a:bodyPr lIns="0" tIns="0" rIns="0" bIns="0"/>
          <a:lstStyle/>
          <a:p>
            <a:pPr algn="l" defTabSz="647700">
              <a:defRPr sz="1400">
                <a:latin typeface="Helvetica"/>
                <a:ea typeface="Helvetica"/>
                <a:cs typeface="Helvetica"/>
                <a:sym typeface="Helvetica"/>
              </a:defRPr>
            </a:pPr>
          </a:p>
        </p:txBody>
      </p:sp>
      <p:sp>
        <p:nvSpPr>
          <p:cNvPr id="691" name="Shape 691"/>
          <p:cNvSpPr/>
          <p:nvPr/>
        </p:nvSpPr>
        <p:spPr>
          <a:xfrm>
            <a:off x="323372" y="562575"/>
            <a:ext cx="12358056" cy="2539713"/>
          </a:xfrm>
          <a:prstGeom prst="roundRect">
            <a:avLst>
              <a:gd name="adj" fmla="val 8994"/>
            </a:avLst>
          </a:prstGeom>
          <a:solidFill>
            <a:srgbClr val="CDE5FF"/>
          </a:solidFill>
          <a:ln w="12700">
            <a:miter lim="400000"/>
          </a:ln>
        </p:spPr>
        <p:txBody>
          <a:bodyPr lIns="0" tIns="0" rIns="0" bIns="0"/>
          <a:lstStyle/>
          <a:p>
            <a:pPr algn="l" defTabSz="647700">
              <a:defRPr sz="1400">
                <a:latin typeface="Helvetica"/>
                <a:ea typeface="Helvetica"/>
                <a:cs typeface="Helvetica"/>
                <a:sym typeface="Helvetica"/>
              </a:defRPr>
            </a:pPr>
          </a:p>
        </p:txBody>
      </p:sp>
      <p:sp>
        <p:nvSpPr>
          <p:cNvPr id="692" name="Shape 692"/>
          <p:cNvSpPr/>
          <p:nvPr/>
        </p:nvSpPr>
        <p:spPr>
          <a:xfrm>
            <a:off x="436991" y="733881"/>
            <a:ext cx="12098590" cy="2197101"/>
          </a:xfrm>
          <a:prstGeom prst="rect">
            <a:avLst/>
          </a:prstGeom>
          <a:ln w="12700"/>
          <a:extLst>
            <a:ext uri="{C572A759-6A51-4108-AA02-DFA0A04FC94B}">
              <ma14:wrappingTextBoxFlag xmlns:ma14="http://schemas.microsoft.com/office/mac/drawingml/2011/main" val="1"/>
            </a:ext>
          </a:extLst>
        </p:spPr>
        <p:txBody>
          <a:bodyPr lIns="38100" tIns="38100" rIns="38100" bIns="38100">
            <a:spAutoFit/>
          </a:bodyPr>
          <a:lstStyle/>
          <a:p>
            <a:pPr defTabSz="647700">
              <a:lnSpc>
                <a:spcPct val="150000"/>
              </a:lnSpc>
              <a:buClr>
                <a:srgbClr val="000000"/>
              </a:buClr>
              <a:buFont typeface="Verdana"/>
              <a:defRPr sz="2800">
                <a:uFill>
                  <a:solidFill>
                    <a:srgbClr val="000000"/>
                  </a:solidFill>
                </a:uFill>
                <a:latin typeface="Calibri"/>
                <a:ea typeface="Calibri"/>
                <a:cs typeface="Calibri"/>
                <a:sym typeface="Calibri"/>
              </a:defRPr>
            </a:pPr>
            <a:r>
              <a:rPr b="1" i="1">
                <a:latin typeface="Verdana"/>
                <a:ea typeface="Verdana"/>
                <a:cs typeface="Verdana"/>
                <a:sym typeface="Verdana"/>
              </a:rPr>
              <a:t>Clarity</a:t>
            </a:r>
          </a:p>
          <a:p>
            <a:pPr marL="641208" indent="-523804" algn="l" defTabSz="647700">
              <a:lnSpc>
                <a:spcPct val="1500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Challenges. The specific challenge I want to tackle is: ‘How to …?’</a:t>
            </a:r>
          </a:p>
          <a:p>
            <a:pPr marL="641208" indent="-523804" algn="l" defTabSz="647700">
              <a:lnSpc>
                <a:spcPct val="1500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Clarity. The real results I want to achieve are:</a:t>
            </a:r>
          </a:p>
          <a:p>
            <a:pPr marL="641208" indent="-523804" algn="l" defTabSz="647700">
              <a:lnSpc>
                <a:spcPct val="1500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Controllables. The things I can control in the situation are:</a:t>
            </a:r>
          </a:p>
        </p:txBody>
      </p:sp>
      <p:sp>
        <p:nvSpPr>
          <p:cNvPr id="693" name="Shape 693"/>
          <p:cNvSpPr/>
          <p:nvPr/>
        </p:nvSpPr>
        <p:spPr>
          <a:xfrm>
            <a:off x="323372" y="3606944"/>
            <a:ext cx="12358056" cy="2539713"/>
          </a:xfrm>
          <a:prstGeom prst="roundRect">
            <a:avLst>
              <a:gd name="adj" fmla="val 9150"/>
            </a:avLst>
          </a:prstGeom>
          <a:solidFill>
            <a:srgbClr val="FFC817"/>
          </a:solidFill>
          <a:ln w="12700">
            <a:miter lim="400000"/>
          </a:ln>
        </p:spPr>
        <p:txBody>
          <a:bodyPr lIns="0" tIns="0" rIns="0" bIns="0"/>
          <a:lstStyle/>
          <a:p>
            <a:pPr algn="l" defTabSz="647700">
              <a:defRPr sz="1400">
                <a:latin typeface="Helvetica"/>
                <a:ea typeface="Helvetica"/>
                <a:cs typeface="Helvetica"/>
                <a:sym typeface="Helvetica"/>
              </a:defRPr>
            </a:pPr>
          </a:p>
        </p:txBody>
      </p:sp>
      <p:sp>
        <p:nvSpPr>
          <p:cNvPr id="694" name="Shape 694"/>
          <p:cNvSpPr/>
          <p:nvPr/>
        </p:nvSpPr>
        <p:spPr>
          <a:xfrm>
            <a:off x="410550" y="3794617"/>
            <a:ext cx="12034008" cy="2197101"/>
          </a:xfrm>
          <a:prstGeom prst="rect">
            <a:avLst/>
          </a:prstGeom>
          <a:ln w="12700"/>
          <a:extLst>
            <a:ext uri="{C572A759-6A51-4108-AA02-DFA0A04FC94B}">
              <ma14:wrappingTextBoxFlag xmlns:ma14="http://schemas.microsoft.com/office/mac/drawingml/2011/main" val="1"/>
            </a:ext>
          </a:extLst>
        </p:spPr>
        <p:txBody>
          <a:bodyPr lIns="38100" tIns="38100" rIns="38100" bIns="38100">
            <a:spAutoFit/>
          </a:bodyPr>
          <a:lstStyle/>
          <a:p>
            <a:pPr defTabSz="647700">
              <a:lnSpc>
                <a:spcPct val="150000"/>
              </a:lnSpc>
              <a:buClr>
                <a:srgbClr val="000000"/>
              </a:buClr>
              <a:buFont typeface="Verdana"/>
              <a:defRPr sz="2800">
                <a:uFill>
                  <a:solidFill>
                    <a:srgbClr val="000000"/>
                  </a:solidFill>
                </a:uFill>
                <a:latin typeface="Calibri"/>
                <a:ea typeface="Calibri"/>
                <a:cs typeface="Calibri"/>
                <a:sym typeface="Calibri"/>
              </a:defRPr>
            </a:pPr>
            <a:r>
              <a:rPr b="1" i="1">
                <a:latin typeface="Verdana"/>
                <a:ea typeface="Verdana"/>
                <a:cs typeface="Verdana"/>
                <a:sym typeface="Verdana"/>
              </a:rPr>
              <a:t>Creativity</a:t>
            </a:r>
          </a:p>
          <a:p>
            <a:pPr marL="641208" indent="-523804" algn="l" defTabSz="647700">
              <a:lnSpc>
                <a:spcPct val="1500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Choices. The possible options for achieving the results are:</a:t>
            </a:r>
          </a:p>
          <a:p>
            <a:pPr marL="641208" indent="-523804" algn="l" defTabSz="647700">
              <a:lnSpc>
                <a:spcPct val="1500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Consequences. The pluses and minuses of each option are:</a:t>
            </a:r>
          </a:p>
          <a:p>
            <a:pPr marL="641208" indent="-523804" algn="l" defTabSz="647700">
              <a:lnSpc>
                <a:spcPct val="1500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Creative Solutions. The other possible creative solutions are:</a:t>
            </a:r>
          </a:p>
        </p:txBody>
      </p:sp>
      <p:sp>
        <p:nvSpPr>
          <p:cNvPr id="695" name="Shape 695"/>
          <p:cNvSpPr/>
          <p:nvPr/>
        </p:nvSpPr>
        <p:spPr>
          <a:xfrm>
            <a:off x="323372" y="6684047"/>
            <a:ext cx="12358056" cy="2539713"/>
          </a:xfrm>
          <a:prstGeom prst="roundRect">
            <a:avLst>
              <a:gd name="adj" fmla="val 9150"/>
            </a:avLst>
          </a:prstGeom>
          <a:solidFill>
            <a:srgbClr val="D81F01"/>
          </a:solidFill>
          <a:ln w="12700">
            <a:miter lim="400000"/>
          </a:ln>
        </p:spPr>
        <p:txBody>
          <a:bodyPr lIns="0" tIns="0" rIns="0" bIns="0"/>
          <a:lstStyle/>
          <a:p>
            <a:pPr algn="l" defTabSz="647700">
              <a:defRPr sz="1400">
                <a:latin typeface="Helvetica"/>
                <a:ea typeface="Helvetica"/>
                <a:cs typeface="Helvetica"/>
                <a:sym typeface="Helvetica"/>
              </a:defRPr>
            </a:pPr>
          </a:p>
        </p:txBody>
      </p:sp>
      <p:sp>
        <p:nvSpPr>
          <p:cNvPr id="696" name="Shape 696"/>
          <p:cNvSpPr/>
          <p:nvPr/>
        </p:nvSpPr>
        <p:spPr>
          <a:xfrm>
            <a:off x="453170" y="6855353"/>
            <a:ext cx="12243559" cy="2197101"/>
          </a:xfrm>
          <a:prstGeom prst="rect">
            <a:avLst/>
          </a:prstGeom>
          <a:ln w="12700"/>
          <a:extLst>
            <a:ext uri="{C572A759-6A51-4108-AA02-DFA0A04FC94B}">
              <ma14:wrappingTextBoxFlag xmlns:ma14="http://schemas.microsoft.com/office/mac/drawingml/2011/main" val="1"/>
            </a:ext>
          </a:extLst>
        </p:spPr>
        <p:txBody>
          <a:bodyPr lIns="38100" tIns="38100" rIns="38100" bIns="38100">
            <a:spAutoFit/>
          </a:bodyPr>
          <a:lstStyle/>
          <a:p>
            <a:pPr defTabSz="647700">
              <a:lnSpc>
                <a:spcPct val="150000"/>
              </a:lnSpc>
              <a:buClr>
                <a:srgbClr val="000000"/>
              </a:buClr>
              <a:buFont typeface="Verdana"/>
              <a:defRPr sz="2800">
                <a:solidFill>
                  <a:srgbClr val="FFFFFF"/>
                </a:solidFill>
                <a:uFill>
                  <a:solidFill>
                    <a:srgbClr val="000000"/>
                  </a:solidFill>
                </a:uFill>
                <a:latin typeface="Calibri"/>
                <a:ea typeface="Calibri"/>
                <a:cs typeface="Calibri"/>
                <a:sym typeface="Calibri"/>
              </a:defRPr>
            </a:pPr>
            <a:r>
              <a:rPr b="1" i="1">
                <a:latin typeface="Verdana"/>
                <a:ea typeface="Verdana"/>
                <a:cs typeface="Verdana"/>
                <a:sym typeface="Verdana"/>
              </a:rPr>
              <a:t>Concrete Results</a:t>
            </a:r>
          </a:p>
          <a:p>
            <a:pPr marL="641208" indent="-523804" algn="l" defTabSz="647700">
              <a:lnSpc>
                <a:spcPct val="150000"/>
              </a:lnSpc>
              <a:buClr>
                <a:srgbClr val="000000"/>
              </a:buClr>
              <a:buFont typeface="Verdana"/>
              <a:defRPr sz="2400">
                <a:solidFill>
                  <a:srgbClr val="FFFFFF"/>
                </a:solidFill>
                <a:uFill>
                  <a:solidFill>
                    <a:srgbClr val="000000"/>
                  </a:solidFill>
                </a:uFill>
                <a:latin typeface="Calibri"/>
                <a:ea typeface="Calibri"/>
                <a:cs typeface="Calibri"/>
                <a:sym typeface="Calibri"/>
              </a:defRPr>
            </a:pPr>
            <a:r>
              <a:rPr b="1" i="1">
                <a:latin typeface="Verdana"/>
                <a:ea typeface="Verdana"/>
                <a:cs typeface="Verdana"/>
                <a:sym typeface="Verdana"/>
              </a:rPr>
              <a:t>Conclusions. The route I want to follow is:</a:t>
            </a:r>
          </a:p>
          <a:p>
            <a:pPr marL="641208" indent="-523804" algn="l" defTabSz="647700">
              <a:lnSpc>
                <a:spcPct val="150000"/>
              </a:lnSpc>
              <a:buClr>
                <a:srgbClr val="000000"/>
              </a:buClr>
              <a:buFont typeface="Verdana"/>
              <a:defRPr sz="2400">
                <a:solidFill>
                  <a:srgbClr val="FFFFFF"/>
                </a:solidFill>
                <a:uFill>
                  <a:solidFill>
                    <a:srgbClr val="000000"/>
                  </a:solidFill>
                </a:uFill>
                <a:latin typeface="Calibri"/>
                <a:ea typeface="Calibri"/>
                <a:cs typeface="Calibri"/>
                <a:sym typeface="Calibri"/>
              </a:defRPr>
            </a:pPr>
            <a:r>
              <a:rPr b="1" i="1">
                <a:latin typeface="Verdana"/>
                <a:ea typeface="Verdana"/>
                <a:cs typeface="Verdana"/>
                <a:sym typeface="Verdana"/>
              </a:rPr>
              <a:t>Contracts. The contracts I need to make to achieve the results are:</a:t>
            </a:r>
          </a:p>
          <a:p>
            <a:pPr marL="641208" indent="-523804" algn="l" defTabSz="647700">
              <a:lnSpc>
                <a:spcPct val="150000"/>
              </a:lnSpc>
              <a:buClr>
                <a:srgbClr val="000000"/>
              </a:buClr>
              <a:buFont typeface="Verdana"/>
              <a:defRPr sz="2400">
                <a:solidFill>
                  <a:srgbClr val="FFFFFF"/>
                </a:solidFill>
                <a:uFill>
                  <a:solidFill>
                    <a:srgbClr val="000000"/>
                  </a:solidFill>
                </a:uFill>
                <a:latin typeface="Calibri"/>
                <a:ea typeface="Calibri"/>
                <a:cs typeface="Calibri"/>
                <a:sym typeface="Calibri"/>
              </a:defRPr>
            </a:pPr>
            <a:r>
              <a:rPr b="1" i="1">
                <a:latin typeface="Verdana"/>
                <a:ea typeface="Verdana"/>
                <a:cs typeface="Verdana"/>
                <a:sym typeface="Verdana"/>
              </a:rPr>
              <a:t>Concrete Results. The specific action plan for achieving the results is:</a:t>
            </a:r>
          </a:p>
        </p:txBody>
      </p:sp>
      <p:sp>
        <p:nvSpPr>
          <p:cNvPr id="697" name="Shape 697"/>
          <p:cNvSpPr/>
          <p:nvPr/>
        </p:nvSpPr>
        <p:spPr>
          <a:xfrm>
            <a:off x="6485944" y="3180790"/>
            <a:ext cx="919" cy="347752"/>
          </a:xfrm>
          <a:prstGeom prst="line">
            <a:avLst/>
          </a:prstGeom>
          <a:ln w="76200">
            <a:solidFill>
              <a:srgbClr val="008D0A"/>
            </a:solidFill>
            <a:tailEnd type="triangle"/>
          </a:ln>
        </p:spPr>
        <p:txBody>
          <a:bodyPr lIns="0" tIns="0" rIns="0" bIns="0"/>
          <a:lstStyle/>
          <a:p>
            <a:pPr algn="l" defTabSz="647700">
              <a:defRPr sz="1400">
                <a:latin typeface="Helvetica"/>
                <a:ea typeface="Helvetica"/>
                <a:cs typeface="Helvetica"/>
                <a:sym typeface="Helvetica"/>
              </a:defRPr>
            </a:pPr>
          </a:p>
        </p:txBody>
      </p:sp>
      <p:sp>
        <p:nvSpPr>
          <p:cNvPr id="698" name="Shape 698"/>
          <p:cNvSpPr/>
          <p:nvPr/>
        </p:nvSpPr>
        <p:spPr>
          <a:xfrm>
            <a:off x="6427212" y="6204980"/>
            <a:ext cx="919" cy="347752"/>
          </a:xfrm>
          <a:prstGeom prst="line">
            <a:avLst/>
          </a:prstGeom>
          <a:ln w="76200">
            <a:solidFill>
              <a:srgbClr val="008D0A"/>
            </a:solidFill>
            <a:tailEnd type="triangle"/>
          </a:ln>
        </p:spPr>
        <p:txBody>
          <a:bodyPr lIns="0" tIns="0" rIns="0" bIns="0"/>
          <a:lstStyle/>
          <a:p>
            <a:pPr algn="l" defTabSz="647700">
              <a:defRPr sz="1400">
                <a:latin typeface="Helvetica"/>
                <a:ea typeface="Helvetica"/>
                <a:cs typeface="Helvetica"/>
                <a:sym typeface="Helvetica"/>
              </a:defRPr>
            </a:pPr>
          </a:p>
        </p:txBody>
      </p:sp>
    </p:spTree>
  </p:cSld>
  <p:clrMapOvr>
    <a:masterClrMapping/>
  </p:clrMapOvr>
  <p:transition xmlns:p14="http://schemas.microsoft.com/office/powerpoint/2010/main" spd="med" advClick="1" p14:dur="1000"/>
</p:sld>
</file>

<file path=ppt/slides/slide1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0" name="Shape 700"/>
          <p:cNvSpPr/>
          <p:nvPr/>
        </p:nvSpPr>
        <p:spPr>
          <a:xfrm>
            <a:off x="551065" y="612797"/>
            <a:ext cx="11902670" cy="90517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defTabSz="457200">
              <a:lnSpc>
                <a:spcPct val="120000"/>
              </a:lnSpc>
              <a:defRPr i="1" sz="2800">
                <a:solidFill>
                  <a:srgbClr val="424242"/>
                </a:solidFill>
                <a:latin typeface="Verdana"/>
                <a:ea typeface="Verdana"/>
                <a:cs typeface="Verdana"/>
                <a:sym typeface="Verdana"/>
              </a:defRPr>
            </a:pPr>
            <a:r>
              <a:t>Peak Performance</a:t>
            </a:r>
          </a:p>
          <a:p>
            <a:pPr marR="457200" algn="l" defTabSz="457200">
              <a:lnSpc>
                <a:spcPct val="120000"/>
              </a:lnSpc>
              <a:defRPr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Great workers deliver the goods. How can you do whatever is necessary to reach the goals? How can you always do the basics and then add the brilliance?</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How can you encourage yourself on the journey? How can you manage your energy properly? How can you build in time to rest, reflect and refocus?</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How can you keep improving? How can you keep focusing on: a) The specific things you are doing well and how you can do more of these; b) The specific things you can do better and how?</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How can you be a good finisher? How can you flow, focus and finish? How can you add that touch of class? How can you achieve peak performance?</a:t>
            </a:r>
          </a:p>
          <a:p>
            <a:pPr marR="457200" algn="l" defTabSz="457200">
              <a:lnSpc>
                <a:spcPct val="120000"/>
              </a:lnSpc>
              <a:defRPr i="1" sz="2600">
                <a:solidFill>
                  <a:srgbClr val="424242"/>
                </a:solidFill>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1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2" name="Shape 702"/>
          <p:cNvSpPr/>
          <p:nvPr/>
        </p:nvSpPr>
        <p:spPr>
          <a:xfrm>
            <a:off x="551065" y="364267"/>
            <a:ext cx="11902670" cy="9506110"/>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defTabSz="457200">
              <a:lnSpc>
                <a:spcPct val="120000"/>
              </a:lnSpc>
              <a:defRPr i="1" sz="2800">
                <a:solidFill>
                  <a:srgbClr val="424242"/>
                </a:solidFill>
                <a:latin typeface="Verdana"/>
                <a:ea typeface="Verdana"/>
                <a:cs typeface="Verdana"/>
                <a:sym typeface="Verdana"/>
              </a:defRPr>
            </a:pPr>
            <a:r>
              <a:t>Passing On Knowledge</a:t>
            </a:r>
          </a:p>
          <a:p>
            <a:pPr marR="457200" defTabSz="457200">
              <a:lnSpc>
                <a:spcPct val="120000"/>
              </a:lnSpc>
              <a:defRPr b="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Great workers sometimes want to go beyond doing fine work. They want to share what they have learned with other people. How can you do this in your own way? It can be useful to start by focusing on the What, Why, Who, How and When.</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The What</a:t>
            </a:r>
          </a:p>
          <a:p>
            <a:pPr marR="457200" algn="l" defTabSz="457200">
              <a:lnSpc>
                <a:spcPct val="120000"/>
              </a:lnSpc>
              <a:defRPr b="1"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What is the knowledge you want to pass on? You may have learned lessons from gardening, counselling, building houses, managing crises, leading teams or solving particular problems or whatever.</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The Why</a:t>
            </a:r>
          </a:p>
          <a:p>
            <a:pPr marR="457200" algn="l" defTabSz="457200">
              <a:lnSpc>
                <a:spcPct val="120000"/>
              </a:lnSpc>
              <a:defRPr b="1"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Why would you like to pass on this knowledge? What would be the benefits for people? What are the practical tools they could take away and use in their daily lives and work? How could these things help them to succeed?</a:t>
            </a:r>
          </a:p>
        </p:txBody>
      </p:sp>
    </p:spTree>
  </p:cSld>
  <p:clrMapOvr>
    <a:masterClrMapping/>
  </p:clrMapOvr>
  <p:transition xmlns:p14="http://schemas.microsoft.com/office/powerpoint/2010/main" spd="med" advClick="1" p14:dur="1000"/>
</p:sld>
</file>

<file path=ppt/slides/slide1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4" name="Shape 704"/>
          <p:cNvSpPr/>
          <p:nvPr/>
        </p:nvSpPr>
        <p:spPr>
          <a:xfrm>
            <a:off x="551065" y="430542"/>
            <a:ext cx="11902670" cy="1014188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20000"/>
              </a:lnSpc>
              <a:defRPr i="1" sz="2600">
                <a:solidFill>
                  <a:srgbClr val="424242"/>
                </a:solidFill>
                <a:latin typeface="Verdana"/>
                <a:ea typeface="Verdana"/>
                <a:cs typeface="Verdana"/>
                <a:sym typeface="Verdana"/>
              </a:defRPr>
            </a:pPr>
            <a:r>
              <a:t>The Who</a:t>
            </a:r>
          </a:p>
          <a:p>
            <a:pPr marR="457200" algn="l" defTabSz="457200">
              <a:lnSpc>
                <a:spcPct val="120000"/>
              </a:lnSpc>
              <a:defRPr b="1"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Who would you like to reach with the knowledge? Would they be young people, those with learning difficulties, budding entrepreneurs, athletes, leaders, scientists, social entrepreneurs, therapists or other people?</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The How</a:t>
            </a:r>
          </a:p>
          <a:p>
            <a:pPr marR="457200" algn="l" defTabSz="457200">
              <a:lnSpc>
                <a:spcPct val="120000"/>
              </a:lnSpc>
              <a:defRPr b="1"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How would you like to share your knowledge? You may prefer to act as a mentor, coach or trusted advisor. Alternatively, you may prefer to</a:t>
            </a:r>
            <a:r>
              <a:rPr>
                <a:latin typeface="Times New Roman"/>
                <a:ea typeface="Times New Roman"/>
                <a:cs typeface="Times New Roman"/>
                <a:sym typeface="Times New Roman"/>
              </a:rPr>
              <a:t> </a:t>
            </a:r>
            <a:r>
              <a:t>run seminars, write articles, create websites, make television programmes or whatever.</a:t>
            </a:r>
          </a:p>
          <a:p>
            <a:pPr marR="457200" algn="l" defTabSz="457200">
              <a:lnSpc>
                <a:spcPct val="120000"/>
              </a:lnSpc>
              <a:defRPr i="1"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The When</a:t>
            </a:r>
          </a:p>
          <a:p>
            <a:pPr marR="457200" algn="l" defTabSz="457200">
              <a:lnSpc>
                <a:spcPct val="120000"/>
              </a:lnSpc>
              <a:defRPr sz="26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r>
              <a:t>When do you want to share the ideas with people? What would be your preferred setting? Would you like to run a seminar, produce a blog, run a coaching session or whatever?</a:t>
            </a:r>
            <a:endParaRPr>
              <a:latin typeface="Times New Roman"/>
              <a:ea typeface="Times New Roman"/>
              <a:cs typeface="Times New Roman"/>
              <a:sym typeface="Times New Roman"/>
            </a:endParaRPr>
          </a:p>
          <a:p>
            <a:pPr marR="457200" algn="l" defTabSz="457200">
              <a:lnSpc>
                <a:spcPts val="1800"/>
              </a:lnSpc>
              <a:defRPr sz="12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1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6" name="Shape 706"/>
          <p:cNvSpPr/>
          <p:nvPr/>
        </p:nvSpPr>
        <p:spPr>
          <a:xfrm>
            <a:off x="551065" y="430542"/>
            <a:ext cx="11902670" cy="919008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defTabSz="457200">
              <a:lnSpc>
                <a:spcPct val="120000"/>
              </a:lnSpc>
              <a:defRPr i="1" sz="2800">
                <a:solidFill>
                  <a:srgbClr val="424242"/>
                </a:solidFill>
                <a:latin typeface="Verdana"/>
                <a:ea typeface="Verdana"/>
                <a:cs typeface="Verdana"/>
                <a:sym typeface="Verdana"/>
              </a:defRPr>
            </a:pPr>
            <a:r>
              <a:t>Peace</a:t>
            </a:r>
          </a:p>
          <a:p>
            <a:pPr marR="457200" defTabSz="457200">
              <a:lnSpc>
                <a:spcPct val="120000"/>
              </a:lnSpc>
              <a:defRPr b="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Great workers love to do their best. This can lead to them enjoying a sense of peace.</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Looking back on your life, when have you had this feeling? You may have enjoyed it after playing a sport, completing a project, encouraging people during the day or whatever.</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What did you do right to give your best? How can you follow those principles – plus maybe add other skills – to enjoy a sense of peace in the future?</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Great workers rest for a while. Reflecting in what they have learned, they also do things that give them positive energy. This can lead to them embarking on the next stimulating project.</a:t>
            </a:r>
            <a:endParaRPr>
              <a:latin typeface="Times New Roman"/>
              <a:ea typeface="Times New Roman"/>
              <a:cs typeface="Times New Roman"/>
              <a:sym typeface="Times New Roman"/>
            </a:endParaRPr>
          </a:p>
          <a:p>
            <a:pPr marR="457200" algn="l" defTabSz="457200">
              <a:lnSpc>
                <a:spcPct val="120000"/>
              </a:lnSpc>
              <a:defRPr i="1" sz="2600">
                <a:solidFill>
                  <a:srgbClr val="424242"/>
                </a:solidFill>
                <a:latin typeface="Verdana"/>
                <a:ea typeface="Verdana"/>
                <a:cs typeface="Verdana"/>
                <a:sym typeface="Verdana"/>
              </a:defRPr>
            </a:pPr>
            <a:endParaRPr>
              <a:latin typeface="Times New Roman"/>
              <a:ea typeface="Times New Roman"/>
              <a:cs typeface="Times New Roman"/>
              <a:sym typeface="Times New Roman"/>
            </a:endParaRPr>
          </a:p>
          <a:p>
            <a:pPr marR="457200" algn="l" defTabSz="457200">
              <a:lnSpc>
                <a:spcPts val="1800"/>
              </a:lnSpc>
              <a:defRPr sz="1200">
                <a:solidFill>
                  <a:srgbClr val="424242"/>
                </a:solidFill>
                <a:latin typeface="Verdana"/>
                <a:ea typeface="Verdana"/>
                <a:cs typeface="Verdana"/>
                <a:sym typeface="Verdana"/>
              </a:defRPr>
            </a:pPr>
          </a:p>
          <a:p>
            <a:pPr marR="457200" algn="l" defTabSz="457200">
              <a:lnSpc>
                <a:spcPct val="120000"/>
              </a:lnSpc>
              <a:defRPr i="1" sz="2600">
                <a:solidFill>
                  <a:srgbClr val="424242"/>
                </a:solidFill>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1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8" name="Shape 708"/>
          <p:cNvSpPr/>
          <p:nvPr/>
        </p:nvSpPr>
        <p:spPr>
          <a:xfrm>
            <a:off x="551065" y="1159564"/>
            <a:ext cx="11902670" cy="564477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20000"/>
              </a:lnSpc>
              <a:defRPr i="1" sz="2600">
                <a:solidFill>
                  <a:srgbClr val="424242"/>
                </a:solidFill>
                <a:latin typeface="Verdana"/>
                <a:ea typeface="Verdana"/>
                <a:cs typeface="Verdana"/>
                <a:sym typeface="Verdana"/>
              </a:defRPr>
            </a:pPr>
            <a:r>
              <a:t>If you wish, try tackling the exercise on this theme. This invites you to do the following things.</a:t>
            </a:r>
            <a:endParaRPr>
              <a:latin typeface="Times New Roman"/>
              <a:ea typeface="Times New Roman"/>
              <a:cs typeface="Times New Roman"/>
              <a:sym typeface="Times New Roman"/>
            </a:endParaRPr>
          </a:p>
          <a:p>
            <a:pPr marR="457200" algn="l" defTabSz="457200">
              <a:lnSpc>
                <a:spcPct val="120000"/>
              </a:lnSpc>
              <a:defRPr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Describe a specific time in the future when you may want to follow aspects of the peak performer's path.</a:t>
            </a:r>
            <a:endParaRPr>
              <a:latin typeface="Times New Roman"/>
              <a:ea typeface="Times New Roman"/>
              <a:cs typeface="Times New Roman"/>
              <a:sym typeface="Times New Roman"/>
            </a:endParaRPr>
          </a:p>
          <a:p>
            <a:pPr marR="457200" algn="l" defTabSz="457200">
              <a:lnSpc>
                <a:spcPct val="120000"/>
              </a:lnSpc>
              <a:defRPr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Describe the specific things you may want to do to follow aspects of the path.</a:t>
            </a:r>
            <a:endParaRPr>
              <a:latin typeface="Times New Roman"/>
              <a:ea typeface="Times New Roman"/>
              <a:cs typeface="Times New Roman"/>
              <a:sym typeface="Times New Roman"/>
            </a:endParaRPr>
          </a:p>
          <a:p>
            <a:pPr marR="457200" algn="l" defTabSz="457200">
              <a:lnSpc>
                <a:spcPct val="120000"/>
              </a:lnSpc>
              <a:defRPr sz="2600">
                <a:solidFill>
                  <a:srgbClr val="424242"/>
                </a:solidFill>
                <a:latin typeface="Times New Roman"/>
                <a:ea typeface="Times New Roman"/>
                <a:cs typeface="Times New Roman"/>
                <a:sym typeface="Times New Roman"/>
              </a:defRPr>
            </a:pPr>
          </a:p>
          <a:p>
            <a:pPr marR="457200" algn="l" defTabSz="457200">
              <a:lnSpc>
                <a:spcPct val="120000"/>
              </a:lnSpc>
              <a:defRPr i="1" sz="2600">
                <a:solidFill>
                  <a:srgbClr val="424242"/>
                </a:solidFill>
                <a:latin typeface="Verdana"/>
                <a:ea typeface="Verdana"/>
                <a:cs typeface="Verdana"/>
                <a:sym typeface="Verdana"/>
              </a:defRPr>
            </a:pPr>
            <a:r>
              <a:t>Describe the specific benefits of doing these things – both for yourself and for other people.</a:t>
            </a:r>
          </a:p>
        </p:txBody>
      </p:sp>
    </p:spTree>
  </p:cSld>
  <p:clrMapOvr>
    <a:masterClrMapping/>
  </p:clrMapOvr>
  <p:transition xmlns:p14="http://schemas.microsoft.com/office/powerpoint/2010/main" spd="med" advClick="1" p14:dur="1000"/>
</p:sld>
</file>

<file path=ppt/slides/slide13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0" name="Shape 710"/>
          <p:cNvSpPr/>
          <p:nvPr/>
        </p:nvSpPr>
        <p:spPr>
          <a:xfrm>
            <a:off x="647700" y="1498600"/>
            <a:ext cx="11709400" cy="229108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800">
                <a:uFill>
                  <a:solidFill>
                    <a:srgbClr val="000000"/>
                  </a:solidFill>
                </a:uFill>
                <a:latin typeface="Calibri"/>
                <a:ea typeface="Calibri"/>
                <a:cs typeface="Calibri"/>
                <a:sym typeface="Calibri"/>
              </a:defRPr>
            </a:pPr>
          </a:p>
          <a:p>
            <a:pPr defTabSz="647700">
              <a:lnSpc>
                <a:spcPct val="120000"/>
              </a:lnSpc>
              <a:buClr>
                <a:srgbClr val="000000"/>
              </a:buClr>
              <a:buFont typeface="Verdana"/>
              <a:defRPr sz="3400">
                <a:uFill>
                  <a:solidFill>
                    <a:srgbClr val="000000"/>
                  </a:solidFill>
                </a:uFill>
                <a:latin typeface="Calibri"/>
                <a:ea typeface="Calibri"/>
                <a:cs typeface="Calibri"/>
                <a:sym typeface="Calibri"/>
              </a:defRPr>
            </a:pPr>
            <a:r>
              <a:rPr i="1">
                <a:latin typeface="Verdana"/>
                <a:ea typeface="Verdana"/>
                <a:cs typeface="Verdana"/>
                <a:sym typeface="Verdana"/>
              </a:rPr>
              <a:t>The Peak Performer’s </a:t>
            </a:r>
            <a:endParaRPr i="1">
              <a:latin typeface="Verdana"/>
              <a:ea typeface="Verdana"/>
              <a:cs typeface="Verdana"/>
              <a:sym typeface="Verdana"/>
            </a:endParaRPr>
          </a:p>
          <a:p>
            <a:pPr defTabSz="647700">
              <a:lnSpc>
                <a:spcPct val="120000"/>
              </a:lnSpc>
              <a:buClr>
                <a:srgbClr val="000000"/>
              </a:buClr>
              <a:buFont typeface="Verdana"/>
              <a:defRPr sz="3400">
                <a:uFill>
                  <a:solidFill>
                    <a:srgbClr val="000000"/>
                  </a:solidFill>
                </a:uFill>
                <a:latin typeface="Calibri"/>
                <a:ea typeface="Calibri"/>
                <a:cs typeface="Calibri"/>
                <a:sym typeface="Calibri"/>
              </a:defRPr>
            </a:pPr>
            <a:r>
              <a:rPr i="1">
                <a:latin typeface="Verdana"/>
                <a:ea typeface="Verdana"/>
                <a:cs typeface="Verdana"/>
                <a:sym typeface="Verdana"/>
              </a:rPr>
              <a:t>Path In The Future</a:t>
            </a:r>
            <a:endParaRPr i="1">
              <a:latin typeface="Verdana"/>
              <a:ea typeface="Verdana"/>
              <a:cs typeface="Verdana"/>
              <a:sym typeface="Verdana"/>
            </a:endParaRPr>
          </a:p>
        </p:txBody>
      </p:sp>
      <p:sp>
        <p:nvSpPr>
          <p:cNvPr id="711" name="Shape 711"/>
          <p:cNvSpPr/>
          <p:nvPr/>
        </p:nvSpPr>
        <p:spPr>
          <a:xfrm>
            <a:off x="512233" y="5507408"/>
            <a:ext cx="11709401" cy="2057718"/>
          </a:xfrm>
          <a:prstGeom prst="rect">
            <a:avLst/>
          </a:prstGeom>
          <a:ln w="12700">
            <a:miter lim="400000"/>
          </a:ln>
          <a:extLst>
            <a:ext uri="{C572A759-6A51-4108-AA02-DFA0A04FC94B}">
              <ma14:wrappingTextBoxFlag xmlns:ma14="http://schemas.microsoft.com/office/mac/drawingml/2011/main" val="1"/>
            </a:ext>
          </a:extLst>
        </p:spPr>
        <p:txBody>
          <a:bodyPr lIns="35718" tIns="35718" rIns="35718" bIns="35718" anchor="ctr">
            <a:spAutoFit/>
          </a:bodyPr>
          <a:lstStyle/>
          <a:p>
            <a:pPr>
              <a:lnSpc>
                <a:spcPct val="120000"/>
              </a:lnSpc>
              <a:defRPr i="1" sz="2800">
                <a:latin typeface="Verdana"/>
                <a:ea typeface="Verdana"/>
                <a:cs typeface="Verdana"/>
                <a:sym typeface="Verdana"/>
              </a:defRPr>
            </a:pPr>
            <a:r>
              <a:t>The specific time in the future when I may want to </a:t>
            </a:r>
          </a:p>
          <a:p>
            <a:pPr>
              <a:lnSpc>
                <a:spcPct val="120000"/>
              </a:lnSpc>
              <a:defRPr i="1" sz="2800">
                <a:latin typeface="Verdana"/>
                <a:ea typeface="Verdana"/>
                <a:cs typeface="Verdana"/>
                <a:sym typeface="Verdana"/>
              </a:defRPr>
            </a:pPr>
            <a:r>
              <a:t>follow aspects of the peak performer’s path may be:</a:t>
            </a: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r>
              <a:t>*</a:t>
            </a:r>
          </a:p>
        </p:txBody>
      </p:sp>
    </p:spTree>
  </p:cSld>
  <p:clrMapOvr>
    <a:masterClrMapping/>
  </p:clrMapOvr>
  <p:transition xmlns:p14="http://schemas.microsoft.com/office/powerpoint/2010/main" spd="med" advClick="1" p14:dur="1000"/>
</p:sld>
</file>

<file path=ppt/slides/slide13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3" name="Shape 713"/>
          <p:cNvSpPr/>
          <p:nvPr/>
        </p:nvSpPr>
        <p:spPr>
          <a:xfrm>
            <a:off x="647700" y="381000"/>
            <a:ext cx="11709401" cy="939800"/>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do to follow </a:t>
            </a:r>
            <a:br>
              <a:rPr i="1">
                <a:latin typeface="Verdana"/>
                <a:ea typeface="Verdana"/>
                <a:cs typeface="Verdana"/>
                <a:sym typeface="Verdana"/>
              </a:rPr>
            </a:br>
            <a:r>
              <a:rPr i="1">
                <a:latin typeface="Verdana"/>
                <a:ea typeface="Verdana"/>
                <a:cs typeface="Verdana"/>
                <a:sym typeface="Verdana"/>
              </a:rPr>
              <a:t>some of these steps in my own way are:</a:t>
            </a:r>
          </a:p>
        </p:txBody>
      </p:sp>
      <p:sp>
        <p:nvSpPr>
          <p:cNvPr id="714" name="Shape 714"/>
          <p:cNvSpPr/>
          <p:nvPr/>
        </p:nvSpPr>
        <p:spPr>
          <a:xfrm>
            <a:off x="647699" y="3245114"/>
            <a:ext cx="11709401" cy="4821239"/>
          </a:xfrm>
          <a:prstGeom prst="rect">
            <a:avLst/>
          </a:prstGeom>
          <a:ln w="12700">
            <a:miter lim="400000"/>
          </a:ln>
          <a:extLst>
            <a:ext uri="{C572A759-6A51-4108-AA02-DFA0A04FC94B}">
              <ma14:wrappingTextBoxFlag xmlns:ma14="http://schemas.microsoft.com/office/mac/drawingml/2011/main" val="1"/>
            </a:ext>
          </a:extLst>
        </p:spPr>
        <p:txBody>
          <a:bodyPr lIns="35718" tIns="35718" rIns="35718" bIns="35718" anchor="ctr">
            <a:spAutoFit/>
          </a:bodyPr>
          <a:lstStyle/>
          <a:p>
            <a:pPr algn="l">
              <a:defRPr i="1" sz="2800">
                <a:latin typeface="Verdana"/>
                <a:ea typeface="Verdana"/>
                <a:cs typeface="Verdana"/>
                <a:sym typeface="Verdana"/>
              </a:defRPr>
            </a:pPr>
            <a:r>
              <a:t>* </a:t>
            </a: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r>
              <a:t>*</a:t>
            </a: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r>
              <a:t>*</a:t>
            </a: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4" name="Shape 294"/>
          <p:cNvSpPr/>
          <p:nvPr/>
        </p:nvSpPr>
        <p:spPr>
          <a:xfrm>
            <a:off x="792667" y="469617"/>
            <a:ext cx="11609118" cy="10227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The specific things that happened as </a:t>
            </a:r>
            <a:endParaRPr i="1">
              <a:latin typeface="Verdana"/>
              <a:ea typeface="Verdana"/>
              <a:cs typeface="Verdana"/>
              <a:sym typeface="Verdana"/>
            </a:endParaRPr>
          </a:p>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a result of taking these steps were:</a:t>
            </a:r>
          </a:p>
        </p:txBody>
      </p:sp>
      <p:sp>
        <p:nvSpPr>
          <p:cNvPr id="295" name="Shape 295"/>
          <p:cNvSpPr/>
          <p:nvPr/>
        </p:nvSpPr>
        <p:spPr>
          <a:xfrm>
            <a:off x="754316" y="3103908"/>
            <a:ext cx="11685820" cy="56989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14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6" name="Shape 716"/>
          <p:cNvSpPr/>
          <p:nvPr/>
        </p:nvSpPr>
        <p:spPr>
          <a:xfrm>
            <a:off x="647700" y="381000"/>
            <a:ext cx="11709401" cy="939800"/>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benefits of doing these things - </a:t>
            </a:r>
            <a:br>
              <a:rPr i="1">
                <a:latin typeface="Verdana"/>
                <a:ea typeface="Verdana"/>
                <a:cs typeface="Verdana"/>
                <a:sym typeface="Verdana"/>
              </a:rPr>
            </a:br>
            <a:r>
              <a:rPr i="1">
                <a:latin typeface="Verdana"/>
                <a:ea typeface="Verdana"/>
                <a:cs typeface="Verdana"/>
                <a:sym typeface="Verdana"/>
              </a:rPr>
              <a:t>both for myself and other people - could be:</a:t>
            </a:r>
          </a:p>
        </p:txBody>
      </p:sp>
      <p:sp>
        <p:nvSpPr>
          <p:cNvPr id="717" name="Shape 717"/>
          <p:cNvSpPr/>
          <p:nvPr/>
        </p:nvSpPr>
        <p:spPr>
          <a:xfrm>
            <a:off x="647699" y="3245114"/>
            <a:ext cx="11709401" cy="4821239"/>
          </a:xfrm>
          <a:prstGeom prst="rect">
            <a:avLst/>
          </a:prstGeom>
          <a:ln w="12700">
            <a:miter lim="400000"/>
          </a:ln>
          <a:extLst>
            <a:ext uri="{C572A759-6A51-4108-AA02-DFA0A04FC94B}">
              <ma14:wrappingTextBoxFlag xmlns:ma14="http://schemas.microsoft.com/office/mac/drawingml/2011/main" val="1"/>
            </a:ext>
          </a:extLst>
        </p:spPr>
        <p:txBody>
          <a:bodyPr lIns="35718" tIns="35718" rIns="35718" bIns="35718" anchor="ctr">
            <a:spAutoFit/>
          </a:bodyPr>
          <a:lstStyle/>
          <a:p>
            <a:pPr algn="l">
              <a:defRPr i="1" sz="2800">
                <a:latin typeface="Verdana"/>
                <a:ea typeface="Verdana"/>
                <a:cs typeface="Verdana"/>
                <a:sym typeface="Verdana"/>
              </a:defRPr>
            </a:pPr>
            <a:r>
              <a:t>* </a:t>
            </a: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r>
              <a:t>*</a:t>
            </a: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p>
          <a:p>
            <a:pPr algn="l">
              <a:defRPr i="1" sz="2800">
                <a:latin typeface="Verdana"/>
                <a:ea typeface="Verdana"/>
                <a:cs typeface="Verdana"/>
                <a:sym typeface="Verdana"/>
              </a:defRPr>
            </a:pPr>
            <a:r>
              <a:t>*</a:t>
            </a:r>
          </a:p>
        </p:txBody>
      </p:sp>
    </p:spTree>
  </p:cSld>
  <p:clrMapOvr>
    <a:masterClrMapping/>
  </p:clrMapOvr>
  <p:transition xmlns:p14="http://schemas.microsoft.com/office/powerpoint/2010/main" spd="med" advClick="1" p14:dur="1000"/>
</p:sld>
</file>

<file path=ppt/slides/slide14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9" name="Shape 719"/>
          <p:cNvSpPr/>
          <p:nvPr/>
        </p:nvSpPr>
        <p:spPr>
          <a:xfrm>
            <a:off x="758801" y="1904275"/>
            <a:ext cx="11487198" cy="761915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There are many ways to live life. One approach is to focus on being positive, following your principles and doing your best to achieve peak performance.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There are, of course, many dimensions to the themes that have been described in this pack. You can discover more about the background and practical tools on the following website.</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u="sng">
                <a:hlinkClick r:id="rId2" invalidUrl="" action="" tgtFrame="" tooltip="" history="1" highlightClick="0" endSnd="0"/>
              </a:rPr>
              <a:t>http://www.thepositiveencourager.global/</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There is lots of material on the website. If you want to explore a particular theme further, it may therefore be best to contact me directly. You can reach me at the following address.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u="sng">
                <a:hlinkClick r:id="rId3" invalidUrl="" action="" tgtFrame="" tooltip="" history="1" highlightClick="0" endSnd="0"/>
              </a:rPr>
              <a:t>mike@thepositiveencourager.global</a:t>
            </a:r>
            <a:endParaRPr i="1">
              <a:latin typeface="Verdana"/>
              <a:ea typeface="Verdana"/>
              <a:cs typeface="Verdana"/>
              <a:sym typeface="Verdana"/>
            </a:endParaRPr>
          </a:p>
        </p:txBody>
      </p:sp>
      <p:sp>
        <p:nvSpPr>
          <p:cNvPr id="720" name="Shape 720"/>
          <p:cNvSpPr/>
          <p:nvPr/>
        </p:nvSpPr>
        <p:spPr>
          <a:xfrm>
            <a:off x="810729" y="317217"/>
            <a:ext cx="11487197"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Conclusion</a:t>
            </a: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7" name="Shape 297"/>
          <p:cNvSpPr/>
          <p:nvPr/>
        </p:nvSpPr>
        <p:spPr>
          <a:xfrm>
            <a:off x="647699" y="2175933"/>
            <a:ext cx="11709402" cy="242062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8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a:uFill>
                  <a:solidFill>
                    <a:srgbClr val="000000"/>
                  </a:solidFill>
                </a:uFill>
                <a:latin typeface="Verdana"/>
                <a:ea typeface="Verdana"/>
                <a:cs typeface="Verdana"/>
                <a:sym typeface="Verdana"/>
              </a:defRPr>
            </a:pPr>
            <a:r>
              <a:t>Positive </a:t>
            </a:r>
          </a:p>
          <a:p>
            <a:pPr defTabSz="647700">
              <a:lnSpc>
                <a:spcPct val="120000"/>
              </a:lnSpc>
              <a:buClr>
                <a:srgbClr val="000000"/>
              </a:buClr>
              <a:buFont typeface="Verdana"/>
              <a:defRPr i="1">
                <a:uFill>
                  <a:solidFill>
                    <a:srgbClr val="000000"/>
                  </a:solidFill>
                </a:uFill>
                <a:latin typeface="Verdana"/>
                <a:ea typeface="Verdana"/>
                <a:cs typeface="Verdana"/>
                <a:sym typeface="Verdana"/>
              </a:defRPr>
            </a:pPr>
            <a:r>
              <a:t>Energy</a:t>
            </a: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9" name="Shape 299"/>
          <p:cNvSpPr/>
          <p:nvPr/>
        </p:nvSpPr>
        <p:spPr>
          <a:xfrm>
            <a:off x="758801" y="1430142"/>
            <a:ext cx="11487198" cy="71441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Energy is life. This exercise invites you to list the things that give you positive energy in your personal and professional life.</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These may include doing certain activities, being with certain people, following certain passions, doing certain professional projects or whatever.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activities that give you positive energy can provide clues to your strengths. They can also help you to make decisions.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When in doubt, you can ask yourself: “Which option gives me the most positive energy?”</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So try completing the following exercise.</a:t>
            </a:r>
          </a:p>
        </p:txBody>
      </p:sp>
      <p:sp>
        <p:nvSpPr>
          <p:cNvPr id="300" name="Shape 300"/>
          <p:cNvSpPr/>
          <p:nvPr/>
        </p:nvSpPr>
        <p:spPr>
          <a:xfrm>
            <a:off x="792667" y="266417"/>
            <a:ext cx="1138334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2" name="Shape 302"/>
          <p:cNvSpPr/>
          <p:nvPr/>
        </p:nvSpPr>
        <p:spPr>
          <a:xfrm>
            <a:off x="754317" y="1833908"/>
            <a:ext cx="11685819" cy="754295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defTabSz="650240">
              <a:lnSpc>
                <a:spcPct val="110000"/>
              </a:lnSpc>
              <a:buClr>
                <a:srgbClr val="000000"/>
              </a:buClr>
              <a:buFont typeface="Verdana"/>
              <a:defRPr i="1" sz="2800">
                <a:uFill>
                  <a:solidFill>
                    <a:srgbClr val="000000"/>
                  </a:solidFill>
                </a:uFill>
                <a:latin typeface="Verdana"/>
                <a:ea typeface="Verdana"/>
                <a:cs typeface="Verdana"/>
                <a:sym typeface="Verdana"/>
              </a:defRPr>
            </a:pPr>
            <a:r>
              <a:t>The things that give me positive </a:t>
            </a:r>
          </a:p>
          <a:p>
            <a:pPr marL="643467" indent="-643467" defTabSz="650240">
              <a:lnSpc>
                <a:spcPct val="110000"/>
              </a:lnSpc>
              <a:buClr>
                <a:srgbClr val="000000"/>
              </a:buClr>
              <a:buFont typeface="Verdana"/>
              <a:defRPr i="1" sz="2800">
                <a:uFill>
                  <a:solidFill>
                    <a:srgbClr val="000000"/>
                  </a:solidFill>
                </a:uFill>
                <a:latin typeface="Verdana"/>
                <a:ea typeface="Verdana"/>
                <a:cs typeface="Verdana"/>
                <a:sym typeface="Verdana"/>
              </a:defRPr>
            </a:pPr>
            <a:r>
              <a:t>energy in my personal life are:</a:t>
            </a: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03" name="Shape 303"/>
          <p:cNvSpPr/>
          <p:nvPr/>
        </p:nvSpPr>
        <p:spPr>
          <a:xfrm>
            <a:off x="792667" y="469617"/>
            <a:ext cx="11609118"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Positive Energy Personally</a:t>
            </a:r>
          </a:p>
        </p:txBody>
      </p:sp>
    </p:spTree>
  </p:cSld>
  <p:clrMapOvr>
    <a:masterClrMapping/>
  </p:clrMapOvr>
  <p:transition xmlns:p14="http://schemas.microsoft.com/office/powerpoint/2010/main" spd="med" advClick="1" p14:dur="1000"/>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5" name="Shape 305"/>
          <p:cNvSpPr/>
          <p:nvPr/>
        </p:nvSpPr>
        <p:spPr>
          <a:xfrm>
            <a:off x="754317" y="1833908"/>
            <a:ext cx="11685819" cy="754295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defTabSz="650240">
              <a:lnSpc>
                <a:spcPct val="110000"/>
              </a:lnSpc>
              <a:buClr>
                <a:srgbClr val="000000"/>
              </a:buClr>
              <a:buFont typeface="Verdana"/>
              <a:defRPr i="1" sz="2800">
                <a:uFill>
                  <a:solidFill>
                    <a:srgbClr val="000000"/>
                  </a:solidFill>
                </a:uFill>
                <a:latin typeface="Verdana"/>
                <a:ea typeface="Verdana"/>
                <a:cs typeface="Verdana"/>
                <a:sym typeface="Verdana"/>
              </a:defRPr>
            </a:pPr>
            <a:r>
              <a:t>The things that give me positive </a:t>
            </a:r>
          </a:p>
          <a:p>
            <a:pPr marL="643467" indent="-643467" defTabSz="650240">
              <a:lnSpc>
                <a:spcPct val="110000"/>
              </a:lnSpc>
              <a:buClr>
                <a:srgbClr val="000000"/>
              </a:buClr>
              <a:buFont typeface="Verdana"/>
              <a:defRPr i="1" sz="2800">
                <a:uFill>
                  <a:solidFill>
                    <a:srgbClr val="000000"/>
                  </a:solidFill>
                </a:uFill>
                <a:latin typeface="Verdana"/>
                <a:ea typeface="Verdana"/>
                <a:cs typeface="Verdana"/>
                <a:sym typeface="Verdana"/>
              </a:defRPr>
            </a:pPr>
            <a:r>
              <a:t>energy in my professional life are:</a:t>
            </a: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06" name="Shape 306"/>
          <p:cNvSpPr/>
          <p:nvPr/>
        </p:nvSpPr>
        <p:spPr>
          <a:xfrm>
            <a:off x="792667" y="469617"/>
            <a:ext cx="11609118"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Positive Energy Professionally</a:t>
            </a:r>
          </a:p>
        </p:txBody>
      </p:sp>
    </p:spTree>
  </p:cSld>
  <p:clrMapOvr>
    <a:masterClrMapping/>
  </p:clrMapOvr>
  <p:transition xmlns:p14="http://schemas.microsoft.com/office/powerpoint/2010/main" spd="med" advClick="1" p14:dur="1000"/>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8" name="Shape 308"/>
          <p:cNvSpPr/>
          <p:nvPr/>
        </p:nvSpPr>
        <p:spPr>
          <a:xfrm>
            <a:off x="754317" y="1833908"/>
            <a:ext cx="11685819" cy="669078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defTabSz="650240">
              <a:lnSpc>
                <a:spcPct val="110000"/>
              </a:lnSpc>
              <a:buClr>
                <a:srgbClr val="000000"/>
              </a:buClr>
              <a:buFont typeface="Verdana"/>
              <a:defRPr i="1" sz="2800">
                <a:uFill>
                  <a:solidFill>
                    <a:srgbClr val="000000"/>
                  </a:solidFill>
                </a:uFill>
                <a:latin typeface="Verdana"/>
                <a:ea typeface="Verdana"/>
                <a:cs typeface="Verdana"/>
                <a:sym typeface="Verdana"/>
              </a:defRPr>
            </a:pPr>
            <a:r>
              <a:t>The specific things that I can do to do more </a:t>
            </a:r>
          </a:p>
          <a:p>
            <a:pPr marL="643467" indent="-643467" defTabSz="650240">
              <a:lnSpc>
                <a:spcPct val="110000"/>
              </a:lnSpc>
              <a:buClr>
                <a:srgbClr val="000000"/>
              </a:buClr>
              <a:buFont typeface="Verdana"/>
              <a:defRPr i="1" sz="2800">
                <a:uFill>
                  <a:solidFill>
                    <a:srgbClr val="000000"/>
                  </a:solidFill>
                </a:uFill>
                <a:latin typeface="Verdana"/>
                <a:ea typeface="Verdana"/>
                <a:cs typeface="Verdana"/>
                <a:sym typeface="Verdana"/>
              </a:defRPr>
            </a:pPr>
            <a:r>
              <a:t>of the things that give me positive energy are:</a:t>
            </a: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09" name="Shape 309"/>
          <p:cNvSpPr/>
          <p:nvPr/>
        </p:nvSpPr>
        <p:spPr>
          <a:xfrm>
            <a:off x="792667" y="469617"/>
            <a:ext cx="11609118"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Positive Energy In The Future</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9" name="Shape 209"/>
          <p:cNvSpPr/>
          <p:nvPr/>
        </p:nvSpPr>
        <p:spPr>
          <a:xfrm>
            <a:off x="740739" y="1667208"/>
            <a:ext cx="11487198" cy="758867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There are many ways to live life. One approach is to focus on positivity, principles and peak performance.</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People make choices every minute. They can choose to be positive or negative, to be creators or complainers, to take responsibility or avoid responsibility. Each choice does, of course, have consequences.</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People who aim to do their best in life are often positive realists. They have a positive attitude to life but are also good at reading reality.</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pack provides many practical exercises that a person can use to follow this path in their own way. It focuses on the following themes.</a:t>
            </a:r>
            <a:endParaRPr i="1">
              <a:latin typeface="Verdana"/>
              <a:ea typeface="Verdana"/>
              <a:cs typeface="Verdana"/>
              <a:sym typeface="Verdana"/>
            </a:endParaRPr>
          </a:p>
        </p:txBody>
      </p:sp>
      <p:sp>
        <p:nvSpPr>
          <p:cNvPr id="210" name="Shape 210"/>
          <p:cNvSpPr/>
          <p:nvPr/>
        </p:nvSpPr>
        <p:spPr>
          <a:xfrm>
            <a:off x="792667" y="469617"/>
            <a:ext cx="1138334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1" name="Shape 311"/>
          <p:cNvSpPr/>
          <p:nvPr/>
        </p:nvSpPr>
        <p:spPr>
          <a:xfrm>
            <a:off x="647699" y="2175933"/>
            <a:ext cx="11709402" cy="21971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800">
                <a:uFill>
                  <a:solidFill>
                    <a:srgbClr val="000000"/>
                  </a:solidFill>
                </a:uFill>
                <a:latin typeface="Calibri"/>
                <a:ea typeface="Calibri"/>
                <a:cs typeface="Calibri"/>
                <a:sym typeface="Calibri"/>
              </a:defRPr>
            </a:pPr>
          </a:p>
          <a:p>
            <a:pPr defTabSz="647700">
              <a:buClr>
                <a:srgbClr val="000000"/>
              </a:buClr>
              <a:buFont typeface="Verdana"/>
              <a:defRPr i="1">
                <a:uFill>
                  <a:solidFill>
                    <a:srgbClr val="000000"/>
                  </a:solidFill>
                </a:uFill>
                <a:latin typeface="Verdana"/>
                <a:ea typeface="Verdana"/>
                <a:cs typeface="Verdana"/>
                <a:sym typeface="Verdana"/>
              </a:defRPr>
            </a:pPr>
            <a:r>
              <a:t>Developing A </a:t>
            </a:r>
          </a:p>
          <a:p>
            <a:pPr defTabSz="647700">
              <a:buClr>
                <a:srgbClr val="000000"/>
              </a:buClr>
              <a:buFont typeface="Verdana"/>
              <a:defRPr i="1">
                <a:uFill>
                  <a:solidFill>
                    <a:srgbClr val="000000"/>
                  </a:solidFill>
                </a:uFill>
                <a:latin typeface="Verdana"/>
                <a:ea typeface="Verdana"/>
                <a:cs typeface="Verdana"/>
                <a:sym typeface="Verdana"/>
              </a:defRPr>
            </a:pPr>
            <a:r>
              <a:t>Sense Of Gratitude</a:t>
            </a:r>
          </a:p>
        </p:txBody>
      </p:sp>
    </p:spTree>
  </p:cSld>
  <p:clrMapOvr>
    <a:masterClrMapping/>
  </p:clrMapOvr>
  <p:transition xmlns:p14="http://schemas.microsoft.com/office/powerpoint/2010/main" spd="med" advClick="1" p14:dur="1000"/>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3" name="Shape 313"/>
          <p:cNvSpPr/>
          <p:nvPr/>
        </p:nvSpPr>
        <p:spPr>
          <a:xfrm>
            <a:off x="740739" y="1667208"/>
            <a:ext cx="11487198" cy="769140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Positive people often count their blessings rather than their burdens. Brother David Steindl-Rast has written:</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root of joy is gratefulness. It is not joy that makes us grateful; it is gratitude that makes us joyful. Count your blessings and you will find them to be countless, even in the midst of adversity and tragic circumstances. What we really want is joy. We don’t want things.”</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If you wish, try tackling the exercise on this theme. This invites you to do the following things.</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specific things you are grateful for in your life.</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specific things you can do to maintain a sense of gratitude.</a:t>
            </a:r>
          </a:p>
        </p:txBody>
      </p:sp>
      <p:sp>
        <p:nvSpPr>
          <p:cNvPr id="314" name="Shape 314"/>
          <p:cNvSpPr/>
          <p:nvPr/>
        </p:nvSpPr>
        <p:spPr>
          <a:xfrm>
            <a:off x="792667" y="469617"/>
            <a:ext cx="1138334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6" name="Shape 316"/>
          <p:cNvSpPr/>
          <p:nvPr/>
        </p:nvSpPr>
        <p:spPr>
          <a:xfrm>
            <a:off x="573474" y="2240308"/>
            <a:ext cx="12047505" cy="613198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17" name="Shape 317"/>
          <p:cNvSpPr/>
          <p:nvPr/>
        </p:nvSpPr>
        <p:spPr>
          <a:xfrm>
            <a:off x="514370" y="373285"/>
            <a:ext cx="12047504" cy="9719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things that I </a:t>
            </a:r>
            <a:endParaRPr i="1">
              <a:latin typeface="Verdana"/>
              <a:ea typeface="Verdana"/>
              <a:cs typeface="Verdana"/>
              <a:sym typeface="Verdana"/>
            </a:endParaRPr>
          </a:p>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am grateful for in my life are:</a:t>
            </a:r>
          </a:p>
        </p:txBody>
      </p:sp>
    </p:spTree>
  </p:cSld>
  <p:clrMapOvr>
    <a:masterClrMapping/>
  </p:clrMapOvr>
  <p:transition xmlns:p14="http://schemas.microsoft.com/office/powerpoint/2010/main" spd="med" advClick="1" p14:dur="1000"/>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9" name="Shape 319"/>
          <p:cNvSpPr/>
          <p:nvPr/>
        </p:nvSpPr>
        <p:spPr>
          <a:xfrm>
            <a:off x="573474" y="2240308"/>
            <a:ext cx="12047505" cy="614595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20" name="Shape 320"/>
          <p:cNvSpPr/>
          <p:nvPr/>
        </p:nvSpPr>
        <p:spPr>
          <a:xfrm>
            <a:off x="514370" y="373285"/>
            <a:ext cx="12047504" cy="9719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things that I can do to </a:t>
            </a:r>
            <a:endParaRPr i="1">
              <a:latin typeface="Verdana"/>
              <a:ea typeface="Verdana"/>
              <a:cs typeface="Verdana"/>
              <a:sym typeface="Verdana"/>
            </a:endParaRPr>
          </a:p>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maintain a sense of gratitude are:</a:t>
            </a:r>
          </a:p>
        </p:txBody>
      </p:sp>
    </p:spTree>
  </p:cSld>
  <p:clrMapOvr>
    <a:masterClrMapping/>
  </p:clrMapOvr>
  <p:transition xmlns:p14="http://schemas.microsoft.com/office/powerpoint/2010/main" spd="med" advClick="1" p14:dur="1000"/>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2" name="Shape 322"/>
          <p:cNvSpPr/>
          <p:nvPr/>
        </p:nvSpPr>
        <p:spPr>
          <a:xfrm>
            <a:off x="647699" y="2175933"/>
            <a:ext cx="11709402" cy="21971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800">
                <a:uFill>
                  <a:solidFill>
                    <a:srgbClr val="000000"/>
                  </a:solidFill>
                </a:uFill>
                <a:latin typeface="Calibri"/>
                <a:ea typeface="Calibri"/>
                <a:cs typeface="Calibri"/>
                <a:sym typeface="Calibri"/>
              </a:defRPr>
            </a:pPr>
          </a:p>
          <a:p>
            <a:pPr defTabSz="647700">
              <a:buClr>
                <a:srgbClr val="000000"/>
              </a:buClr>
              <a:buFont typeface="Verdana"/>
              <a:defRPr i="1">
                <a:uFill>
                  <a:solidFill>
                    <a:srgbClr val="000000"/>
                  </a:solidFill>
                </a:uFill>
                <a:latin typeface="Verdana"/>
                <a:ea typeface="Verdana"/>
                <a:cs typeface="Verdana"/>
                <a:sym typeface="Verdana"/>
              </a:defRPr>
            </a:pPr>
            <a:r>
              <a:t>My Personal And </a:t>
            </a:r>
          </a:p>
          <a:p>
            <a:pPr defTabSz="647700">
              <a:buClr>
                <a:srgbClr val="000000"/>
              </a:buClr>
              <a:buFont typeface="Verdana"/>
              <a:defRPr i="1">
                <a:uFill>
                  <a:solidFill>
                    <a:srgbClr val="000000"/>
                  </a:solidFill>
                </a:uFill>
                <a:latin typeface="Verdana"/>
                <a:ea typeface="Verdana"/>
                <a:cs typeface="Verdana"/>
                <a:sym typeface="Verdana"/>
              </a:defRPr>
            </a:pPr>
            <a:r>
              <a:t>Professional Assets</a:t>
            </a:r>
          </a:p>
        </p:txBody>
      </p:sp>
    </p:spTree>
  </p:cSld>
  <p:clrMapOvr>
    <a:masterClrMapping/>
  </p:clrMapOvr>
  <p:transition xmlns:p14="http://schemas.microsoft.com/office/powerpoint/2010/main" spd="med" advClick="1" p14:dur="1000"/>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4" name="Shape 324"/>
          <p:cNvSpPr/>
          <p:nvPr/>
        </p:nvSpPr>
        <p:spPr>
          <a:xfrm>
            <a:off x="758801" y="1430142"/>
            <a:ext cx="11487198" cy="80010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Many of us already have many inner resources and talents that make up our true wealth. This exercise invites you to:</a:t>
            </a:r>
          </a:p>
          <a:p>
            <a:pPr algn="l" defTabSz="650240">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your personal assets.</a:t>
            </a:r>
          </a:p>
          <a:p>
            <a:pPr algn="l" defTabSz="650240">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your health, family, friends, finances, attitude, ability to overcome adversity, personal drive and whatever. </a:t>
            </a:r>
          </a:p>
          <a:p>
            <a:pPr algn="l" defTabSz="650240">
              <a:lnSpc>
                <a:spcPts val="39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your professional assets. </a:t>
            </a:r>
          </a:p>
          <a:p>
            <a:pPr algn="l" defTabSz="650240">
              <a:lnSpc>
                <a:spcPts val="39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your past achievements, talents, creativity, network, satisfied customers, experience, knowledge and whatever.</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how you can make good use of your assets in your personal and professional life.</a:t>
            </a:r>
          </a:p>
        </p:txBody>
      </p:sp>
      <p:sp>
        <p:nvSpPr>
          <p:cNvPr id="325" name="Shape 325"/>
          <p:cNvSpPr/>
          <p:nvPr/>
        </p:nvSpPr>
        <p:spPr>
          <a:xfrm>
            <a:off x="792667" y="266417"/>
            <a:ext cx="1138334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7" name="Shape 327"/>
          <p:cNvSpPr/>
          <p:nvPr/>
        </p:nvSpPr>
        <p:spPr>
          <a:xfrm>
            <a:off x="754317" y="1833908"/>
            <a:ext cx="11685819" cy="706797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defTabSz="650240">
              <a:lnSpc>
                <a:spcPct val="110000"/>
              </a:lnSpc>
              <a:buClr>
                <a:srgbClr val="000000"/>
              </a:buClr>
              <a:buFont typeface="Verdana"/>
              <a:defRPr i="1" sz="2800">
                <a:uFill>
                  <a:solidFill>
                    <a:srgbClr val="000000"/>
                  </a:solidFill>
                </a:uFill>
                <a:latin typeface="Verdana"/>
                <a:ea typeface="Verdana"/>
                <a:cs typeface="Verdana"/>
                <a:sym typeface="Verdana"/>
              </a:defRPr>
            </a:pPr>
            <a:r>
              <a:t>The personal assets I have are:</a:t>
            </a: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28" name="Shape 328"/>
          <p:cNvSpPr/>
          <p:nvPr/>
        </p:nvSpPr>
        <p:spPr>
          <a:xfrm>
            <a:off x="792667" y="469617"/>
            <a:ext cx="11609118"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Personal Assets</a:t>
            </a:r>
          </a:p>
        </p:txBody>
      </p:sp>
    </p:spTree>
  </p:cSld>
  <p:clrMapOvr>
    <a:masterClrMapping/>
  </p:clrMapOvr>
  <p:transition xmlns:p14="http://schemas.microsoft.com/office/powerpoint/2010/main" spd="med" advClick="1" p14:dur="1000"/>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0" name="Shape 330"/>
          <p:cNvSpPr/>
          <p:nvPr/>
        </p:nvSpPr>
        <p:spPr>
          <a:xfrm>
            <a:off x="754317" y="1833908"/>
            <a:ext cx="11685819" cy="706797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defTabSz="650240">
              <a:lnSpc>
                <a:spcPct val="110000"/>
              </a:lnSpc>
              <a:buClr>
                <a:srgbClr val="000000"/>
              </a:buClr>
              <a:buFont typeface="Verdana"/>
              <a:defRPr i="1" sz="2800">
                <a:uFill>
                  <a:solidFill>
                    <a:srgbClr val="000000"/>
                  </a:solidFill>
                </a:uFill>
                <a:latin typeface="Verdana"/>
                <a:ea typeface="Verdana"/>
                <a:cs typeface="Verdana"/>
                <a:sym typeface="Verdana"/>
              </a:defRPr>
            </a:pPr>
            <a:r>
              <a:t>The professional assets I have are:</a:t>
            </a: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31" name="Shape 331"/>
          <p:cNvSpPr/>
          <p:nvPr/>
        </p:nvSpPr>
        <p:spPr>
          <a:xfrm>
            <a:off x="792667" y="469617"/>
            <a:ext cx="11609118"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Professional Assets</a:t>
            </a:r>
          </a:p>
        </p:txBody>
      </p:sp>
    </p:spTree>
  </p:cSld>
  <p:clrMapOvr>
    <a:masterClrMapping/>
  </p:clrMapOvr>
  <p:transition xmlns:p14="http://schemas.microsoft.com/office/powerpoint/2010/main" spd="med" advClick="1" p14:dur="1000"/>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3" name="Shape 333"/>
          <p:cNvSpPr/>
          <p:nvPr/>
        </p:nvSpPr>
        <p:spPr>
          <a:xfrm>
            <a:off x="754317" y="1833908"/>
            <a:ext cx="11685819" cy="713782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defTabSz="650240">
              <a:lnSpc>
                <a:spcPct val="110000"/>
              </a:lnSpc>
              <a:buClr>
                <a:srgbClr val="000000"/>
              </a:buClr>
              <a:buFont typeface="Verdana"/>
              <a:defRPr i="1" sz="2800">
                <a:uFill>
                  <a:solidFill>
                    <a:srgbClr val="000000"/>
                  </a:solidFill>
                </a:uFill>
                <a:latin typeface="Verdana"/>
                <a:ea typeface="Verdana"/>
                <a:cs typeface="Verdana"/>
                <a:sym typeface="Verdana"/>
              </a:defRPr>
            </a:pPr>
            <a:r>
              <a:t>The specific things I can do to </a:t>
            </a:r>
          </a:p>
          <a:p>
            <a:pPr marL="643467" indent="-643467" defTabSz="650240">
              <a:lnSpc>
                <a:spcPct val="110000"/>
              </a:lnSpc>
              <a:buClr>
                <a:srgbClr val="000000"/>
              </a:buClr>
              <a:buFont typeface="Verdana"/>
              <a:defRPr i="1" sz="2800">
                <a:uFill>
                  <a:solidFill>
                    <a:srgbClr val="000000"/>
                  </a:solidFill>
                </a:uFill>
                <a:latin typeface="Verdana"/>
                <a:ea typeface="Verdana"/>
                <a:cs typeface="Verdana"/>
                <a:sym typeface="Verdana"/>
              </a:defRPr>
            </a:pPr>
            <a:r>
              <a:t>make good use of my assets are:</a:t>
            </a: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34" name="Shape 334"/>
          <p:cNvSpPr/>
          <p:nvPr/>
        </p:nvSpPr>
        <p:spPr>
          <a:xfrm>
            <a:off x="792667" y="469617"/>
            <a:ext cx="11609118"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Making Good Use Of My Assets</a:t>
            </a:r>
          </a:p>
        </p:txBody>
      </p:sp>
    </p:spTree>
  </p:cSld>
  <p:clrMapOvr>
    <a:masterClrMapping/>
  </p:clrMapOvr>
  <p:transition xmlns:p14="http://schemas.microsoft.com/office/powerpoint/2010/main" spd="med" advClick="1" p14:dur="1000"/>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6" name="Shape 336"/>
          <p:cNvSpPr/>
          <p:nvPr/>
        </p:nvSpPr>
        <p:spPr>
          <a:xfrm>
            <a:off x="647699" y="2175933"/>
            <a:ext cx="11709402" cy="21971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800">
                <a:uFill>
                  <a:solidFill>
                    <a:srgbClr val="000000"/>
                  </a:solidFill>
                </a:uFill>
                <a:latin typeface="Calibri"/>
                <a:ea typeface="Calibri"/>
                <a:cs typeface="Calibri"/>
                <a:sym typeface="Calibri"/>
              </a:defRPr>
            </a:pPr>
          </a:p>
          <a:p>
            <a:pPr defTabSz="647700">
              <a:buClr>
                <a:srgbClr val="000000"/>
              </a:buClr>
              <a:buFont typeface="Verdana"/>
              <a:defRPr i="1">
                <a:uFill>
                  <a:solidFill>
                    <a:srgbClr val="000000"/>
                  </a:solidFill>
                </a:uFill>
                <a:latin typeface="Verdana"/>
                <a:ea typeface="Verdana"/>
                <a:cs typeface="Verdana"/>
                <a:sym typeface="Verdana"/>
              </a:defRPr>
            </a:pPr>
            <a:r>
              <a:t>Pot Fillers </a:t>
            </a:r>
          </a:p>
          <a:p>
            <a:pPr defTabSz="647700">
              <a:buClr>
                <a:srgbClr val="000000"/>
              </a:buClr>
              <a:buFont typeface="Verdana"/>
              <a:defRPr i="1">
                <a:uFill>
                  <a:solidFill>
                    <a:srgbClr val="000000"/>
                  </a:solidFill>
                </a:uFill>
                <a:latin typeface="Verdana"/>
                <a:ea typeface="Verdana"/>
                <a:cs typeface="Verdana"/>
                <a:sym typeface="Verdana"/>
              </a:defRPr>
            </a:pPr>
            <a:r>
              <a:t>and Pot Drillers</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2" name="Shape 212"/>
          <p:cNvSpPr/>
          <p:nvPr/>
        </p:nvSpPr>
        <p:spPr>
          <a:xfrm>
            <a:off x="4084259" y="7223918"/>
            <a:ext cx="431801" cy="838201"/>
          </a:xfrm>
          <a:prstGeom prst="rightArrow">
            <a:avLst>
              <a:gd name="adj1" fmla="val 50000"/>
              <a:gd name="adj2" fmla="val 18046"/>
            </a:avLst>
          </a:prstGeom>
          <a:solidFill>
            <a:srgbClr val="669C35"/>
          </a:solidFill>
          <a:ln>
            <a:solidFill>
              <a:srgbClr val="000000">
                <a:alpha val="0"/>
              </a:srgbClr>
            </a:solidFill>
          </a:ln>
        </p:spPr>
        <p:txBody>
          <a:bodyPr lIns="0" tIns="0" rIns="0" bIns="0"/>
          <a:lstStyle/>
          <a:p>
            <a:pPr algn="l" defTabSz="647700">
              <a:buClr>
                <a:srgbClr val="000000"/>
              </a:buClr>
              <a:defRPr sz="1600">
                <a:latin typeface="Helvetica"/>
                <a:ea typeface="Helvetica"/>
                <a:cs typeface="Helvetica"/>
                <a:sym typeface="Helvetica"/>
              </a:defRPr>
            </a:pPr>
          </a:p>
        </p:txBody>
      </p:sp>
      <p:sp>
        <p:nvSpPr>
          <p:cNvPr id="213" name="Shape 213"/>
          <p:cNvSpPr/>
          <p:nvPr/>
        </p:nvSpPr>
        <p:spPr>
          <a:xfrm>
            <a:off x="358250" y="6034087"/>
            <a:ext cx="3725929" cy="3217864"/>
          </a:xfrm>
          <a:prstGeom prst="roundRect">
            <a:avLst>
              <a:gd name="adj" fmla="val 5920"/>
            </a:avLst>
          </a:prstGeom>
          <a:solidFill>
            <a:srgbClr val="C5DFFE"/>
          </a:solidFill>
          <a:ln w="25400">
            <a:solidFill>
              <a:srgbClr val="000000">
                <a:alpha val="0"/>
              </a:srgbClr>
            </a:solidFill>
            <a:miter lim="400000"/>
          </a:ln>
        </p:spPr>
        <p:txBody>
          <a:bodyPr lIns="38100" tIns="38100" rIns="38100" bIns="38100"/>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14" name="Shape 214"/>
          <p:cNvSpPr/>
          <p:nvPr/>
        </p:nvSpPr>
        <p:spPr>
          <a:xfrm>
            <a:off x="8312911" y="7223918"/>
            <a:ext cx="431801" cy="838201"/>
          </a:xfrm>
          <a:prstGeom prst="rightArrow">
            <a:avLst>
              <a:gd name="adj1" fmla="val 50000"/>
              <a:gd name="adj2" fmla="val 18046"/>
            </a:avLst>
          </a:prstGeom>
          <a:solidFill>
            <a:srgbClr val="669C35"/>
          </a:solidFill>
          <a:ln>
            <a:solidFill>
              <a:srgbClr val="000000">
                <a:alpha val="0"/>
              </a:srgbClr>
            </a:solidFill>
          </a:ln>
        </p:spPr>
        <p:txBody>
          <a:bodyPr lIns="0" tIns="0" rIns="0" bIns="0"/>
          <a:lstStyle/>
          <a:p>
            <a:pPr algn="l" defTabSz="647700">
              <a:buClr>
                <a:srgbClr val="000000"/>
              </a:buClr>
              <a:defRPr sz="1600">
                <a:latin typeface="Helvetica"/>
                <a:ea typeface="Helvetica"/>
                <a:cs typeface="Helvetica"/>
                <a:sym typeface="Helvetica"/>
              </a:defRPr>
            </a:pPr>
          </a:p>
        </p:txBody>
      </p:sp>
      <p:sp>
        <p:nvSpPr>
          <p:cNvPr id="215" name="Shape 215"/>
          <p:cNvSpPr/>
          <p:nvPr/>
        </p:nvSpPr>
        <p:spPr>
          <a:xfrm>
            <a:off x="8961601" y="6932380"/>
            <a:ext cx="3608127" cy="939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927100">
              <a:buClr>
                <a:srgbClr val="000000"/>
              </a:buClr>
              <a:defRPr b="1" i="1" sz="2800">
                <a:solidFill>
                  <a:srgbClr val="FFFFFF"/>
                </a:solidFill>
                <a:uFill>
                  <a:solidFill>
                    <a:srgbClr val="FFFFFF"/>
                  </a:solidFill>
                </a:uFill>
                <a:latin typeface="Verdana"/>
                <a:ea typeface="Verdana"/>
                <a:cs typeface="Verdana"/>
                <a:sym typeface="Verdana"/>
              </a:defRPr>
            </a:pPr>
            <a:r>
              <a:t>Peak </a:t>
            </a:r>
          </a:p>
          <a:p>
            <a:pPr defTabSz="927100">
              <a:buClr>
                <a:srgbClr val="000000"/>
              </a:buClr>
              <a:defRPr b="1" i="1" sz="2800">
                <a:solidFill>
                  <a:srgbClr val="FFFFFF"/>
                </a:solidFill>
                <a:uFill>
                  <a:solidFill>
                    <a:srgbClr val="FFFFFF"/>
                  </a:solidFill>
                </a:uFill>
                <a:latin typeface="Verdana"/>
                <a:ea typeface="Verdana"/>
                <a:cs typeface="Verdana"/>
                <a:sym typeface="Verdana"/>
              </a:defRPr>
            </a:pPr>
            <a:r>
              <a:t>Performance</a:t>
            </a:r>
          </a:p>
        </p:txBody>
      </p:sp>
      <p:sp>
        <p:nvSpPr>
          <p:cNvPr id="216" name="Shape 216"/>
          <p:cNvSpPr/>
          <p:nvPr/>
        </p:nvSpPr>
        <p:spPr>
          <a:xfrm>
            <a:off x="406400" y="1769360"/>
            <a:ext cx="12192000" cy="3098801"/>
          </a:xfrm>
          <a:prstGeom prst="rect">
            <a:avLst/>
          </a:prstGeom>
          <a:ln w="12700"/>
          <a:extLst>
            <a:ext uri="{C572A759-6A51-4108-AA02-DFA0A04FC94B}">
              <ma14:wrappingTextBoxFlag xmlns:ma14="http://schemas.microsoft.com/office/mac/drawingml/2011/main" val="1"/>
            </a:ext>
          </a:extLst>
        </p:spPr>
        <p:txBody>
          <a:bodyPr lIns="38100" tIns="38100" rIns="38100" bIns="38100">
            <a:spAutoFit/>
          </a:bodyPr>
          <a:lstStyle/>
          <a:p>
            <a:pPr algn="l" defTabSz="647700">
              <a:lnSpc>
                <a:spcPct val="120000"/>
              </a:lnSpc>
              <a:buClr>
                <a:srgbClr val="000000"/>
              </a:buClr>
              <a:buFont typeface="Verdana"/>
              <a:defRPr i="1" sz="2800">
                <a:uFill>
                  <a:solidFill>
                    <a:srgbClr val="000000"/>
                  </a:solidFill>
                </a:uFill>
                <a:latin typeface="Verdana"/>
                <a:ea typeface="Verdana"/>
                <a:cs typeface="Verdana"/>
                <a:sym typeface="Verdana"/>
              </a:defRPr>
            </a:pPr>
            <a:r>
              <a:t>They are often positive realists. They have a positive attitude to life but are also good at reading reality.</a:t>
            </a:r>
          </a:p>
          <a:p>
            <a:pPr algn="l" defTabSz="647700">
              <a:lnSpc>
                <a:spcPct val="1200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ct val="120000"/>
              </a:lnSpc>
              <a:buClr>
                <a:srgbClr val="000000"/>
              </a:buClr>
              <a:buFont typeface="Verdana"/>
              <a:defRPr i="1" sz="2800">
                <a:uFill>
                  <a:solidFill>
                    <a:srgbClr val="000000"/>
                  </a:solidFill>
                </a:uFill>
                <a:latin typeface="Verdana"/>
                <a:ea typeface="Verdana"/>
                <a:cs typeface="Verdana"/>
                <a:sym typeface="Verdana"/>
              </a:defRPr>
            </a:pPr>
            <a:r>
              <a:t>They choose to be positive and follow their principles. They then aim to become the best they can be and achieve peak performance. They focus on:</a:t>
            </a:r>
          </a:p>
        </p:txBody>
      </p:sp>
      <p:sp>
        <p:nvSpPr>
          <p:cNvPr id="217" name="Shape 217"/>
          <p:cNvSpPr/>
          <p:nvPr/>
        </p:nvSpPr>
        <p:spPr>
          <a:xfrm>
            <a:off x="514370" y="373285"/>
            <a:ext cx="12047504" cy="6036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People Who Choose To Be Positive</a:t>
            </a:r>
          </a:p>
        </p:txBody>
      </p:sp>
      <p:sp>
        <p:nvSpPr>
          <p:cNvPr id="218" name="Shape 218"/>
          <p:cNvSpPr/>
          <p:nvPr/>
        </p:nvSpPr>
        <p:spPr>
          <a:xfrm>
            <a:off x="462264" y="7357268"/>
            <a:ext cx="3517901" cy="5715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927100">
              <a:buClr>
                <a:srgbClr val="000000"/>
              </a:buClr>
              <a:defRPr b="1" i="1" sz="2800">
                <a:uFill>
                  <a:solidFill>
                    <a:srgbClr val="000000"/>
                  </a:solidFill>
                </a:uFill>
                <a:latin typeface="Verdana"/>
                <a:ea typeface="Verdana"/>
                <a:cs typeface="Verdana"/>
                <a:sym typeface="Verdana"/>
              </a:defRPr>
            </a:lvl1pPr>
          </a:lstStyle>
          <a:p>
            <a:pPr/>
            <a:r>
              <a:t>Positivity</a:t>
            </a:r>
          </a:p>
        </p:txBody>
      </p:sp>
      <p:sp>
        <p:nvSpPr>
          <p:cNvPr id="219" name="Shape 219"/>
          <p:cNvSpPr/>
          <p:nvPr/>
        </p:nvSpPr>
        <p:spPr>
          <a:xfrm>
            <a:off x="4572117" y="6034087"/>
            <a:ext cx="3725930" cy="3217864"/>
          </a:xfrm>
          <a:prstGeom prst="roundRect">
            <a:avLst>
              <a:gd name="adj" fmla="val 5920"/>
            </a:avLst>
          </a:prstGeom>
          <a:solidFill>
            <a:srgbClr val="FFCC1A"/>
          </a:solidFill>
          <a:ln w="25400">
            <a:solidFill>
              <a:srgbClr val="000000">
                <a:alpha val="0"/>
              </a:srgbClr>
            </a:solidFill>
            <a:miter lim="400000"/>
          </a:ln>
        </p:spPr>
        <p:txBody>
          <a:bodyPr lIns="38100" tIns="38100" rIns="38100" bIns="38100"/>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20" name="Shape 220"/>
          <p:cNvSpPr/>
          <p:nvPr/>
        </p:nvSpPr>
        <p:spPr>
          <a:xfrm>
            <a:off x="4676132" y="7357268"/>
            <a:ext cx="3517901" cy="5715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927100">
              <a:buClr>
                <a:srgbClr val="000000"/>
              </a:buClr>
              <a:defRPr b="1" i="1" sz="2800">
                <a:uFill>
                  <a:solidFill>
                    <a:srgbClr val="000000"/>
                  </a:solidFill>
                </a:uFill>
                <a:latin typeface="Verdana"/>
                <a:ea typeface="Verdana"/>
                <a:cs typeface="Verdana"/>
                <a:sym typeface="Verdana"/>
              </a:defRPr>
            </a:lvl1pPr>
          </a:lstStyle>
          <a:p>
            <a:pPr/>
            <a:r>
              <a:t>Principles</a:t>
            </a:r>
          </a:p>
        </p:txBody>
      </p:sp>
      <p:sp>
        <p:nvSpPr>
          <p:cNvPr id="221" name="Shape 221"/>
          <p:cNvSpPr/>
          <p:nvPr/>
        </p:nvSpPr>
        <p:spPr>
          <a:xfrm>
            <a:off x="8876210" y="6034087"/>
            <a:ext cx="3725929" cy="3217863"/>
          </a:xfrm>
          <a:prstGeom prst="roundRect">
            <a:avLst>
              <a:gd name="adj" fmla="val 5920"/>
            </a:avLst>
          </a:prstGeom>
          <a:solidFill>
            <a:srgbClr val="FF2925"/>
          </a:solidFill>
          <a:ln w="25400">
            <a:solidFill>
              <a:srgbClr val="000000">
                <a:alpha val="0"/>
              </a:srgbClr>
            </a:solidFill>
            <a:miter lim="400000"/>
          </a:ln>
        </p:spPr>
        <p:txBody>
          <a:bodyPr lIns="38100" tIns="38100" rIns="38100" bIns="38100"/>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22" name="Shape 222"/>
          <p:cNvSpPr/>
          <p:nvPr/>
        </p:nvSpPr>
        <p:spPr>
          <a:xfrm>
            <a:off x="9006714" y="7173118"/>
            <a:ext cx="3517901" cy="939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927100">
              <a:buClr>
                <a:srgbClr val="000000"/>
              </a:buClr>
              <a:defRPr b="1" i="1" sz="2800">
                <a:solidFill>
                  <a:srgbClr val="FFFFFF"/>
                </a:solidFill>
                <a:uFill>
                  <a:solidFill>
                    <a:srgbClr val="000000"/>
                  </a:solidFill>
                </a:uFill>
                <a:latin typeface="Verdana"/>
                <a:ea typeface="Verdana"/>
                <a:cs typeface="Verdana"/>
                <a:sym typeface="Verdana"/>
              </a:defRPr>
            </a:lvl1pPr>
          </a:lstStyle>
          <a:p>
            <a:pPr/>
            <a:r>
              <a:t>Peak Performance</a:t>
            </a:r>
          </a:p>
        </p:txBody>
      </p:sp>
    </p:spTree>
  </p:cSld>
  <p:clrMapOvr>
    <a:masterClrMapping/>
  </p:clrMapOvr>
  <p:transition xmlns:p14="http://schemas.microsoft.com/office/powerpoint/2010/main" spd="med" advClick="1" p14:dur="1000"/>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8" name="Shape 338"/>
          <p:cNvSpPr/>
          <p:nvPr/>
        </p:nvSpPr>
        <p:spPr>
          <a:xfrm>
            <a:off x="758801" y="1531742"/>
            <a:ext cx="11487198" cy="712893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There are many exercises for clarifying our levels of positivity, confidence and energy.</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One of these is based on Virginia Satir's work with the Self Confidence Pot. A great family therapist, Virginia invited people to see their self confidence as a pot.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Sometimes they would have lots of confidence in the pot, other times they would have little. Sometimes this was related to whether they were surrounded by Pot Fillers or Pot Drillers.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Virginia introduced this idea in the 1950s. It was later used by many other people who talked about Energy Givers and Energy Drains. But it is worth revisiting her original work.</a:t>
            </a:r>
          </a:p>
        </p:txBody>
      </p:sp>
      <p:sp>
        <p:nvSpPr>
          <p:cNvPr id="339" name="Shape 339"/>
          <p:cNvSpPr/>
          <p:nvPr/>
        </p:nvSpPr>
        <p:spPr>
          <a:xfrm>
            <a:off x="792667" y="266417"/>
            <a:ext cx="1138334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1" name="Shape 341"/>
          <p:cNvSpPr/>
          <p:nvPr/>
        </p:nvSpPr>
        <p:spPr>
          <a:xfrm>
            <a:off x="758801" y="922142"/>
            <a:ext cx="11487198" cy="818777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Clarifying Your Level of Self Confidence</a:t>
            </a:r>
          </a:p>
          <a:p>
            <a:pPr algn="l" defTabSz="650240">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Start by drawing an imaginary pot. Looking at the pot, draw a line that corresponds to how high your self confidence is today. If you have high confidence, you can draw it high up the pot. If your confidence is low, you can draw it at a lower point in the pot. The next step explores why it may be at this level.</a:t>
            </a:r>
          </a:p>
          <a:p>
            <a:pPr algn="l" defTabSz="650240">
              <a:lnSpc>
                <a:spcPts val="3900"/>
              </a:lnSpc>
              <a:buClr>
                <a:srgbClr val="000000"/>
              </a:buClr>
              <a:buFont typeface="Verdana"/>
              <a:defRPr i="1" sz="2600">
                <a:uFill>
                  <a:solidFill>
                    <a:srgbClr val="000000"/>
                  </a:solidFill>
                </a:uFill>
                <a:latin typeface="Verdana"/>
                <a:ea typeface="Verdana"/>
                <a:cs typeface="Verdana"/>
                <a:sym typeface="Verdana"/>
              </a:defRPr>
            </a:pPr>
          </a:p>
          <a:p>
            <a:pPr defTabSz="650240">
              <a:lnSpc>
                <a:spcPts val="3900"/>
              </a:lnSpc>
              <a:buClr>
                <a:srgbClr val="000000"/>
              </a:buClr>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Clarifying Your Pot Fillers</a:t>
            </a:r>
          </a:p>
          <a:p>
            <a:pPr algn="l" defTabSz="650240">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Write the names of your pot fillers. These are the people who give you encouragement and energy. You look forward to seeing these people and feel more alive after meeting them. Also describe the things you do to give yourself energy, such as listening to music, reading, gardening or whatever.</a:t>
            </a:r>
          </a:p>
        </p:txBody>
      </p:sp>
    </p:spTree>
  </p:cSld>
  <p:clrMapOvr>
    <a:masterClrMapping/>
  </p:clrMapOvr>
  <p:transition xmlns:p14="http://schemas.microsoft.com/office/powerpoint/2010/main" spd="med" advClick="1" p14:dur="1000"/>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3" name="Shape 343"/>
          <p:cNvSpPr/>
          <p:nvPr/>
        </p:nvSpPr>
        <p:spPr>
          <a:xfrm>
            <a:off x="740739" y="1684706"/>
            <a:ext cx="11487198" cy="19320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Draw a line showing how high your self confidence is at the moment. If you have high confidence, it will be high in the pot. If low confidence, then it will be lower. </a:t>
            </a:r>
          </a:p>
        </p:txBody>
      </p:sp>
      <p:sp>
        <p:nvSpPr>
          <p:cNvPr id="344" name="Shape 344"/>
          <p:cNvSpPr/>
          <p:nvPr/>
        </p:nvSpPr>
        <p:spPr>
          <a:xfrm>
            <a:off x="792667" y="266417"/>
            <a:ext cx="1138334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Self Confidence Pot</a:t>
            </a:r>
          </a:p>
        </p:txBody>
      </p:sp>
      <p:sp>
        <p:nvSpPr>
          <p:cNvPr id="345" name="Shape 345"/>
          <p:cNvSpPr/>
          <p:nvPr/>
        </p:nvSpPr>
        <p:spPr>
          <a:xfrm flipH="1" rot="10800000">
            <a:off x="8551184" y="4976143"/>
            <a:ext cx="1574246" cy="417032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13264" y="4024"/>
                  <a:pt x="21600" y="12072"/>
                  <a:pt x="21600" y="20856"/>
                </a:cubicBezTo>
                <a:cubicBezTo>
                  <a:pt x="21600" y="21104"/>
                  <a:pt x="21593" y="21351"/>
                  <a:pt x="21580" y="21600"/>
                </a:cubicBezTo>
              </a:path>
            </a:pathLst>
          </a:custGeom>
          <a:ln w="57150">
            <a:solidFill>
              <a:srgbClr val="000000"/>
            </a:solidFill>
          </a:ln>
        </p:spPr>
        <p:txBody>
          <a:bodyPr lIns="0" tIns="0" rIns="0" bIns="0"/>
          <a:lstStyle/>
          <a:p>
            <a:pPr algn="l" defTabSz="647700">
              <a:defRPr sz="1600">
                <a:latin typeface="Helvetica"/>
                <a:ea typeface="Helvetica"/>
                <a:cs typeface="Helvetica"/>
                <a:sym typeface="Helvetica"/>
              </a:defRPr>
            </a:pPr>
          </a:p>
        </p:txBody>
      </p:sp>
      <p:sp>
        <p:nvSpPr>
          <p:cNvPr id="346" name="Shape 346"/>
          <p:cNvSpPr/>
          <p:nvPr/>
        </p:nvSpPr>
        <p:spPr>
          <a:xfrm flipH="1">
            <a:off x="10125426" y="3849513"/>
            <a:ext cx="1433757" cy="112663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11929" y="0"/>
                  <a:pt x="21600" y="9670"/>
                  <a:pt x="21600" y="21600"/>
                </a:cubicBezTo>
              </a:path>
            </a:pathLst>
          </a:custGeom>
          <a:ln w="57150">
            <a:solidFill>
              <a:srgbClr val="000000"/>
            </a:solidFill>
          </a:ln>
        </p:spPr>
        <p:txBody>
          <a:bodyPr lIns="0" tIns="0" rIns="0" bIns="0"/>
          <a:lstStyle/>
          <a:p>
            <a:pPr algn="l" defTabSz="647700">
              <a:defRPr sz="1600">
                <a:latin typeface="Helvetica"/>
                <a:ea typeface="Helvetica"/>
                <a:cs typeface="Helvetica"/>
                <a:sym typeface="Helvetica"/>
              </a:defRPr>
            </a:pPr>
          </a:p>
        </p:txBody>
      </p:sp>
      <p:sp>
        <p:nvSpPr>
          <p:cNvPr id="347" name="Shape 347"/>
          <p:cNvSpPr/>
          <p:nvPr/>
        </p:nvSpPr>
        <p:spPr>
          <a:xfrm rot="10800000">
            <a:off x="2406788" y="4976144"/>
            <a:ext cx="1649010" cy="416809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13264" y="4024"/>
                  <a:pt x="21600" y="12072"/>
                  <a:pt x="21600" y="20856"/>
                </a:cubicBezTo>
                <a:cubicBezTo>
                  <a:pt x="21600" y="21104"/>
                  <a:pt x="21593" y="21351"/>
                  <a:pt x="21580" y="21600"/>
                </a:cubicBezTo>
              </a:path>
            </a:pathLst>
          </a:custGeom>
          <a:ln w="57150">
            <a:solidFill>
              <a:srgbClr val="000000"/>
            </a:solidFill>
          </a:ln>
        </p:spPr>
        <p:txBody>
          <a:bodyPr lIns="0" tIns="0" rIns="0" bIns="0"/>
          <a:lstStyle/>
          <a:p>
            <a:pPr algn="l" defTabSz="647700">
              <a:defRPr sz="1600">
                <a:latin typeface="Helvetica"/>
                <a:ea typeface="Helvetica"/>
                <a:cs typeface="Helvetica"/>
                <a:sym typeface="Helvetica"/>
              </a:defRPr>
            </a:pPr>
          </a:p>
        </p:txBody>
      </p:sp>
      <p:sp>
        <p:nvSpPr>
          <p:cNvPr id="348" name="Shape 348"/>
          <p:cNvSpPr/>
          <p:nvPr/>
        </p:nvSpPr>
        <p:spPr>
          <a:xfrm>
            <a:off x="1178501" y="3845158"/>
            <a:ext cx="1231901" cy="12371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11929" y="0"/>
                  <a:pt x="21600" y="9670"/>
                  <a:pt x="21600" y="21600"/>
                </a:cubicBezTo>
              </a:path>
            </a:pathLst>
          </a:custGeom>
          <a:ln w="57150">
            <a:solidFill>
              <a:srgbClr val="000000"/>
            </a:solidFill>
          </a:ln>
        </p:spPr>
        <p:txBody>
          <a:bodyPr lIns="0" tIns="0" rIns="0" bIns="0"/>
          <a:lstStyle/>
          <a:p>
            <a:pPr algn="l" defTabSz="647700">
              <a:defRPr sz="1600">
                <a:latin typeface="Helvetica"/>
                <a:ea typeface="Helvetica"/>
                <a:cs typeface="Helvetica"/>
                <a:sym typeface="Helvetica"/>
              </a:defRPr>
            </a:pPr>
          </a:p>
        </p:txBody>
      </p:sp>
      <p:sp>
        <p:nvSpPr>
          <p:cNvPr id="349" name="Shape 349"/>
          <p:cNvSpPr/>
          <p:nvPr/>
        </p:nvSpPr>
        <p:spPr>
          <a:xfrm>
            <a:off x="1762861" y="5862288"/>
            <a:ext cx="9451519" cy="2259"/>
          </a:xfrm>
          <a:prstGeom prst="line">
            <a:avLst/>
          </a:prstGeom>
          <a:ln w="76200">
            <a:solidFill>
              <a:srgbClr val="FF7C00"/>
            </a:solidFill>
            <a:prstDash val="lgDash"/>
          </a:ln>
        </p:spPr>
        <p:txBody>
          <a:bodyPr lIns="50800" tIns="50800" rIns="50800" bIns="50800" anchor="ctr"/>
          <a:lstStyle/>
          <a:p>
            <a:pPr algn="l" defTabSz="457200">
              <a:defRPr sz="1200">
                <a:latin typeface="Helvetica"/>
                <a:ea typeface="Helvetica"/>
                <a:cs typeface="Helvetica"/>
                <a:sym typeface="Helvetica"/>
              </a:defRPr>
            </a:pPr>
          </a:p>
        </p:txBody>
      </p:sp>
      <p:sp>
        <p:nvSpPr>
          <p:cNvPr id="350" name="Shape 350"/>
          <p:cNvSpPr/>
          <p:nvPr/>
        </p:nvSpPr>
        <p:spPr>
          <a:xfrm>
            <a:off x="4064000" y="9144002"/>
            <a:ext cx="4486205" cy="2259"/>
          </a:xfrm>
          <a:prstGeom prst="line">
            <a:avLst/>
          </a:prstGeom>
          <a:ln w="57150">
            <a:solidFill>
              <a:srgbClr val="000000"/>
            </a:solidFill>
          </a:ln>
        </p:spPr>
        <p:txBody>
          <a:bodyPr lIns="50800" tIns="50800" rIns="50800" bIns="50800" anchor="ctr"/>
          <a:lstStyle/>
          <a:p>
            <a:pPr algn="l" defTabSz="457200">
              <a:defRPr sz="1200">
                <a:latin typeface="Helvetica"/>
                <a:ea typeface="Helvetica"/>
                <a:cs typeface="Helvetica"/>
                <a:sym typeface="Helvetica"/>
              </a:defRPr>
            </a:pPr>
          </a:p>
        </p:txBody>
      </p:sp>
    </p:spTree>
  </p:cSld>
  <p:clrMapOvr>
    <a:masterClrMapping/>
  </p:clrMapOvr>
  <p:transition xmlns:p14="http://schemas.microsoft.com/office/powerpoint/2010/main" spd="med" advClick="1" p14:dur="1000"/>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2" name="Shape 352"/>
          <p:cNvSpPr/>
          <p:nvPr/>
        </p:nvSpPr>
        <p:spPr>
          <a:xfrm>
            <a:off x="758801" y="922142"/>
            <a:ext cx="11487198" cy="75886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If you have lots of things that give you positive energy, your pot will be overflowing. You will then be more able to pass on encouragement to other people.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But there may be complications, which brings us to the next part of the exercise.</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Clarifying Your Pot Drillers</a:t>
            </a:r>
          </a:p>
          <a:p>
            <a:pPr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Write the names of the pot drillers. These are people who sap energy. They leave you feeling drained and discouraged. The more significant they are in the your life, the nearer they will be to the base.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It is also possible, of course, that you may do things that drill your own pot.</a:t>
            </a:r>
          </a:p>
        </p:txBody>
      </p:sp>
    </p:spTree>
  </p:cSld>
  <p:clrMapOvr>
    <a:masterClrMapping/>
  </p:clrMapOvr>
  <p:transition xmlns:p14="http://schemas.microsoft.com/office/powerpoint/2010/main" spd="med" advClick="1" p14:dur="1000"/>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4" name="Shape 354"/>
          <p:cNvSpPr/>
          <p:nvPr/>
        </p:nvSpPr>
        <p:spPr>
          <a:xfrm>
            <a:off x="515074" y="1558682"/>
            <a:ext cx="12210064" cy="635001"/>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lvl1pPr defTabSz="650240">
              <a:buClr>
                <a:srgbClr val="000000"/>
              </a:buClr>
              <a:buFont typeface="Verdana"/>
              <a:defRPr i="1" sz="3400">
                <a:uFill>
                  <a:solidFill>
                    <a:srgbClr val="000000"/>
                  </a:solidFill>
                </a:uFill>
                <a:latin typeface="Verdana"/>
                <a:ea typeface="Verdana"/>
                <a:cs typeface="Verdana"/>
                <a:sym typeface="Verdana"/>
              </a:defRPr>
            </a:lvl1pPr>
          </a:lstStyle>
          <a:p>
            <a:pPr>
              <a:defRPr i="0" sz="2400">
                <a:latin typeface="Calibri"/>
                <a:ea typeface="Calibri"/>
                <a:cs typeface="Calibri"/>
                <a:sym typeface="Calibri"/>
              </a:defRPr>
            </a:pPr>
            <a:r>
              <a:rPr i="1" sz="3400">
                <a:latin typeface="Verdana"/>
                <a:ea typeface="Verdana"/>
                <a:cs typeface="Verdana"/>
                <a:sym typeface="Verdana"/>
              </a:rPr>
              <a:t>You may have both Pot Fillers and Pot Drillers.</a:t>
            </a:r>
          </a:p>
        </p:txBody>
      </p:sp>
      <p:sp>
        <p:nvSpPr>
          <p:cNvPr id="355" name="Shape 355"/>
          <p:cNvSpPr/>
          <p:nvPr/>
        </p:nvSpPr>
        <p:spPr>
          <a:xfrm>
            <a:off x="731218" y="301036"/>
            <a:ext cx="11777776" cy="6671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Self Confidence Pot</a:t>
            </a:r>
          </a:p>
        </p:txBody>
      </p:sp>
      <p:sp>
        <p:nvSpPr>
          <p:cNvPr id="356" name="Shape 356"/>
          <p:cNvSpPr/>
          <p:nvPr/>
        </p:nvSpPr>
        <p:spPr>
          <a:xfrm flipH="1" rot="10800000">
            <a:off x="8684741" y="4976143"/>
            <a:ext cx="1574247" cy="417032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13264" y="4024"/>
                  <a:pt x="21600" y="12072"/>
                  <a:pt x="21600" y="20856"/>
                </a:cubicBezTo>
                <a:cubicBezTo>
                  <a:pt x="21600" y="21104"/>
                  <a:pt x="21593" y="21351"/>
                  <a:pt x="21580" y="21600"/>
                </a:cubicBezTo>
              </a:path>
            </a:pathLst>
          </a:custGeom>
          <a:ln w="57150">
            <a:solidFill>
              <a:srgbClr val="000000"/>
            </a:solidFill>
          </a:ln>
        </p:spPr>
        <p:txBody>
          <a:bodyPr lIns="0" tIns="0" rIns="0" bIns="0"/>
          <a:lstStyle/>
          <a:p>
            <a:pPr algn="l" defTabSz="647700">
              <a:defRPr sz="1600">
                <a:latin typeface="Helvetica"/>
                <a:ea typeface="Helvetica"/>
                <a:cs typeface="Helvetica"/>
                <a:sym typeface="Helvetica"/>
              </a:defRPr>
            </a:pPr>
          </a:p>
        </p:txBody>
      </p:sp>
      <p:sp>
        <p:nvSpPr>
          <p:cNvPr id="357" name="Shape 357"/>
          <p:cNvSpPr/>
          <p:nvPr/>
        </p:nvSpPr>
        <p:spPr>
          <a:xfrm flipH="1">
            <a:off x="10258983" y="3849513"/>
            <a:ext cx="1433757" cy="112663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11929" y="0"/>
                  <a:pt x="21600" y="9670"/>
                  <a:pt x="21600" y="21600"/>
                </a:cubicBezTo>
              </a:path>
            </a:pathLst>
          </a:custGeom>
          <a:ln w="57150">
            <a:solidFill>
              <a:srgbClr val="000000"/>
            </a:solidFill>
          </a:ln>
        </p:spPr>
        <p:txBody>
          <a:bodyPr lIns="0" tIns="0" rIns="0" bIns="0"/>
          <a:lstStyle/>
          <a:p>
            <a:pPr algn="l" defTabSz="647700">
              <a:defRPr sz="1600">
                <a:latin typeface="Helvetica"/>
                <a:ea typeface="Helvetica"/>
                <a:cs typeface="Helvetica"/>
                <a:sym typeface="Helvetica"/>
              </a:defRPr>
            </a:pPr>
          </a:p>
        </p:txBody>
      </p:sp>
      <p:sp>
        <p:nvSpPr>
          <p:cNvPr id="358" name="Shape 358"/>
          <p:cNvSpPr/>
          <p:nvPr/>
        </p:nvSpPr>
        <p:spPr>
          <a:xfrm rot="10800000">
            <a:off x="2540346" y="4976144"/>
            <a:ext cx="1649010" cy="416809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13264" y="4024"/>
                  <a:pt x="21600" y="12072"/>
                  <a:pt x="21600" y="20856"/>
                </a:cubicBezTo>
                <a:cubicBezTo>
                  <a:pt x="21600" y="21104"/>
                  <a:pt x="21593" y="21351"/>
                  <a:pt x="21580" y="21600"/>
                </a:cubicBezTo>
              </a:path>
            </a:pathLst>
          </a:custGeom>
          <a:ln w="57150">
            <a:solidFill>
              <a:srgbClr val="000000"/>
            </a:solidFill>
          </a:ln>
        </p:spPr>
        <p:txBody>
          <a:bodyPr lIns="0" tIns="0" rIns="0" bIns="0"/>
          <a:lstStyle/>
          <a:p>
            <a:pPr algn="l" defTabSz="647700">
              <a:defRPr sz="1600">
                <a:latin typeface="Helvetica"/>
                <a:ea typeface="Helvetica"/>
                <a:cs typeface="Helvetica"/>
                <a:sym typeface="Helvetica"/>
              </a:defRPr>
            </a:pPr>
          </a:p>
        </p:txBody>
      </p:sp>
      <p:sp>
        <p:nvSpPr>
          <p:cNvPr id="359" name="Shape 359"/>
          <p:cNvSpPr/>
          <p:nvPr/>
        </p:nvSpPr>
        <p:spPr>
          <a:xfrm>
            <a:off x="1312059" y="3953372"/>
            <a:ext cx="1231901" cy="112889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11929" y="0"/>
                  <a:pt x="21600" y="9670"/>
                  <a:pt x="21600" y="21600"/>
                </a:cubicBezTo>
              </a:path>
            </a:pathLst>
          </a:custGeom>
          <a:ln w="57150">
            <a:solidFill>
              <a:srgbClr val="000000"/>
            </a:solidFill>
          </a:ln>
        </p:spPr>
        <p:txBody>
          <a:bodyPr lIns="0" tIns="0" rIns="0" bIns="0"/>
          <a:lstStyle/>
          <a:p>
            <a:pPr algn="l" defTabSz="647700">
              <a:defRPr sz="1600">
                <a:latin typeface="Helvetica"/>
                <a:ea typeface="Helvetica"/>
                <a:cs typeface="Helvetica"/>
                <a:sym typeface="Helvetica"/>
              </a:defRPr>
            </a:pPr>
          </a:p>
        </p:txBody>
      </p:sp>
      <p:sp>
        <p:nvSpPr>
          <p:cNvPr id="360" name="Shape 360"/>
          <p:cNvSpPr/>
          <p:nvPr/>
        </p:nvSpPr>
        <p:spPr>
          <a:xfrm>
            <a:off x="1896419" y="2930597"/>
            <a:ext cx="1329833" cy="1126634"/>
          </a:xfrm>
          <a:prstGeom prst="ellipse">
            <a:avLst/>
          </a:prstGeom>
          <a:solidFill>
            <a:srgbClr val="38D142"/>
          </a:solidFill>
          <a:ln>
            <a:solidFill>
              <a:srgbClr val="000000"/>
            </a:solidFill>
          </a:ln>
        </p:spPr>
        <p:txBody>
          <a:bodyPr lIns="0" tIns="0" rIns="0" bIns="0"/>
          <a:lstStyle/>
          <a:p>
            <a:pPr algn="l" defTabSz="647700">
              <a:defRPr sz="1600">
                <a:latin typeface="Helvetica"/>
                <a:ea typeface="Helvetica"/>
                <a:cs typeface="Helvetica"/>
                <a:sym typeface="Helvetica"/>
              </a:defRPr>
            </a:pPr>
          </a:p>
        </p:txBody>
      </p:sp>
      <p:sp>
        <p:nvSpPr>
          <p:cNvPr id="361" name="Shape 361"/>
          <p:cNvSpPr/>
          <p:nvPr/>
        </p:nvSpPr>
        <p:spPr>
          <a:xfrm>
            <a:off x="2919192" y="3953371"/>
            <a:ext cx="410916" cy="410916"/>
          </a:xfrm>
          <a:prstGeom prst="line">
            <a:avLst/>
          </a:prstGeom>
          <a:ln w="38100">
            <a:solidFill>
              <a:srgbClr val="38D142"/>
            </a:solidFill>
            <a:tailEnd type="triangle"/>
          </a:ln>
        </p:spPr>
        <p:txBody>
          <a:bodyPr lIns="50800" tIns="50800" rIns="50800" bIns="50800" anchor="ctr"/>
          <a:lstStyle/>
          <a:p>
            <a:pPr algn="l" defTabSz="457200">
              <a:defRPr sz="1200">
                <a:latin typeface="Helvetica"/>
                <a:ea typeface="Helvetica"/>
                <a:cs typeface="Helvetica"/>
                <a:sym typeface="Helvetica"/>
              </a:defRPr>
            </a:pPr>
          </a:p>
        </p:txBody>
      </p:sp>
      <p:sp>
        <p:nvSpPr>
          <p:cNvPr id="362" name="Shape 362"/>
          <p:cNvSpPr/>
          <p:nvPr/>
        </p:nvSpPr>
        <p:spPr>
          <a:xfrm>
            <a:off x="3738766" y="2519681"/>
            <a:ext cx="1329833" cy="1126634"/>
          </a:xfrm>
          <a:prstGeom prst="ellipse">
            <a:avLst/>
          </a:prstGeom>
          <a:solidFill>
            <a:srgbClr val="38D142"/>
          </a:solidFill>
          <a:ln>
            <a:solidFill>
              <a:srgbClr val="000000"/>
            </a:solidFill>
          </a:ln>
        </p:spPr>
        <p:txBody>
          <a:bodyPr lIns="0" tIns="0" rIns="0" bIns="0"/>
          <a:lstStyle/>
          <a:p>
            <a:pPr algn="l" defTabSz="647700">
              <a:defRPr sz="1600">
                <a:latin typeface="Helvetica"/>
                <a:ea typeface="Helvetica"/>
                <a:cs typeface="Helvetica"/>
                <a:sym typeface="Helvetica"/>
              </a:defRPr>
            </a:pPr>
          </a:p>
        </p:txBody>
      </p:sp>
      <p:sp>
        <p:nvSpPr>
          <p:cNvPr id="363" name="Shape 363"/>
          <p:cNvSpPr/>
          <p:nvPr/>
        </p:nvSpPr>
        <p:spPr>
          <a:xfrm>
            <a:off x="4456739" y="3646313"/>
            <a:ext cx="203201" cy="609601"/>
          </a:xfrm>
          <a:prstGeom prst="line">
            <a:avLst/>
          </a:prstGeom>
          <a:ln w="38100">
            <a:solidFill>
              <a:srgbClr val="38D142"/>
            </a:solidFill>
            <a:tailEnd type="triangle"/>
          </a:ln>
        </p:spPr>
        <p:txBody>
          <a:bodyPr lIns="50800" tIns="50800" rIns="50800" bIns="50800" anchor="ctr"/>
          <a:lstStyle/>
          <a:p>
            <a:pPr algn="l" defTabSz="457200">
              <a:defRPr sz="1200">
                <a:latin typeface="Helvetica"/>
                <a:ea typeface="Helvetica"/>
                <a:cs typeface="Helvetica"/>
                <a:sym typeface="Helvetica"/>
              </a:defRPr>
            </a:pPr>
          </a:p>
        </p:txBody>
      </p:sp>
      <p:sp>
        <p:nvSpPr>
          <p:cNvPr id="364" name="Shape 364"/>
          <p:cNvSpPr/>
          <p:nvPr/>
        </p:nvSpPr>
        <p:spPr>
          <a:xfrm>
            <a:off x="7529574" y="2519681"/>
            <a:ext cx="1329833" cy="1126634"/>
          </a:xfrm>
          <a:prstGeom prst="ellipse">
            <a:avLst/>
          </a:prstGeom>
          <a:solidFill>
            <a:srgbClr val="38D142"/>
          </a:solidFill>
          <a:ln>
            <a:solidFill>
              <a:srgbClr val="000000"/>
            </a:solidFill>
          </a:ln>
        </p:spPr>
        <p:txBody>
          <a:bodyPr lIns="0" tIns="0" rIns="0" bIns="0"/>
          <a:lstStyle/>
          <a:p>
            <a:pPr algn="l" defTabSz="647700">
              <a:defRPr sz="1600">
                <a:latin typeface="Helvetica"/>
                <a:ea typeface="Helvetica"/>
                <a:cs typeface="Helvetica"/>
                <a:sym typeface="Helvetica"/>
              </a:defRPr>
            </a:pPr>
          </a:p>
        </p:txBody>
      </p:sp>
      <p:sp>
        <p:nvSpPr>
          <p:cNvPr id="365" name="Shape 365"/>
          <p:cNvSpPr/>
          <p:nvPr/>
        </p:nvSpPr>
        <p:spPr>
          <a:xfrm flipH="1">
            <a:off x="7938232" y="3542455"/>
            <a:ext cx="203201" cy="717974"/>
          </a:xfrm>
          <a:prstGeom prst="line">
            <a:avLst/>
          </a:prstGeom>
          <a:ln w="38100">
            <a:solidFill>
              <a:srgbClr val="38D142"/>
            </a:solidFill>
            <a:tailEnd type="triangle"/>
          </a:ln>
        </p:spPr>
        <p:txBody>
          <a:bodyPr lIns="50800" tIns="50800" rIns="50800" bIns="50800" anchor="ctr"/>
          <a:lstStyle/>
          <a:p>
            <a:pPr algn="l" defTabSz="457200">
              <a:defRPr sz="1200">
                <a:latin typeface="Helvetica"/>
                <a:ea typeface="Helvetica"/>
                <a:cs typeface="Helvetica"/>
                <a:sym typeface="Helvetica"/>
              </a:defRPr>
            </a:pPr>
          </a:p>
        </p:txBody>
      </p:sp>
      <p:sp>
        <p:nvSpPr>
          <p:cNvPr id="366" name="Shape 366"/>
          <p:cNvSpPr/>
          <p:nvPr/>
        </p:nvSpPr>
        <p:spPr>
          <a:xfrm>
            <a:off x="9473521" y="2826739"/>
            <a:ext cx="1329833" cy="1126634"/>
          </a:xfrm>
          <a:prstGeom prst="ellipse">
            <a:avLst/>
          </a:prstGeom>
          <a:solidFill>
            <a:srgbClr val="38D142"/>
          </a:solidFill>
          <a:ln>
            <a:solidFill>
              <a:srgbClr val="000000"/>
            </a:solidFill>
          </a:ln>
        </p:spPr>
        <p:txBody>
          <a:bodyPr lIns="0" tIns="0" rIns="0" bIns="0"/>
          <a:lstStyle/>
          <a:p>
            <a:pPr algn="l" defTabSz="647700">
              <a:defRPr sz="1600">
                <a:latin typeface="Helvetica"/>
                <a:ea typeface="Helvetica"/>
                <a:cs typeface="Helvetica"/>
                <a:sym typeface="Helvetica"/>
              </a:defRPr>
            </a:pPr>
          </a:p>
        </p:txBody>
      </p:sp>
      <p:sp>
        <p:nvSpPr>
          <p:cNvPr id="367" name="Shape 367"/>
          <p:cNvSpPr/>
          <p:nvPr/>
        </p:nvSpPr>
        <p:spPr>
          <a:xfrm flipH="1">
            <a:off x="9676721" y="3849513"/>
            <a:ext cx="304801" cy="609601"/>
          </a:xfrm>
          <a:prstGeom prst="line">
            <a:avLst/>
          </a:prstGeom>
          <a:ln w="38100">
            <a:solidFill>
              <a:srgbClr val="38D142"/>
            </a:solidFill>
            <a:tailEnd type="triangle"/>
          </a:ln>
        </p:spPr>
        <p:txBody>
          <a:bodyPr lIns="50800" tIns="50800" rIns="50800" bIns="50800" anchor="ctr"/>
          <a:lstStyle/>
          <a:p>
            <a:pPr algn="l" defTabSz="457200">
              <a:defRPr sz="1200">
                <a:latin typeface="Helvetica"/>
                <a:ea typeface="Helvetica"/>
                <a:cs typeface="Helvetica"/>
                <a:sym typeface="Helvetica"/>
              </a:defRPr>
            </a:pPr>
          </a:p>
        </p:txBody>
      </p:sp>
      <p:sp>
        <p:nvSpPr>
          <p:cNvPr id="368" name="Shape 368"/>
          <p:cNvSpPr/>
          <p:nvPr/>
        </p:nvSpPr>
        <p:spPr>
          <a:xfrm>
            <a:off x="2540347" y="6820747"/>
            <a:ext cx="1329833" cy="1126634"/>
          </a:xfrm>
          <a:prstGeom prst="ellipse">
            <a:avLst/>
          </a:prstGeom>
          <a:solidFill>
            <a:srgbClr val="FF2600"/>
          </a:solidFill>
          <a:ln>
            <a:solidFill>
              <a:srgbClr val="000000"/>
            </a:solidFill>
          </a:ln>
        </p:spPr>
        <p:txBody>
          <a:bodyPr lIns="0" tIns="0" rIns="0" bIns="0"/>
          <a:lstStyle/>
          <a:p>
            <a:pPr algn="l" defTabSz="647700">
              <a:defRPr sz="1600">
                <a:latin typeface="Helvetica"/>
                <a:ea typeface="Helvetica"/>
                <a:cs typeface="Helvetica"/>
                <a:sym typeface="Helvetica"/>
              </a:defRPr>
            </a:pPr>
          </a:p>
        </p:txBody>
      </p:sp>
      <p:sp>
        <p:nvSpPr>
          <p:cNvPr id="369" name="Shape 369"/>
          <p:cNvSpPr/>
          <p:nvPr/>
        </p:nvSpPr>
        <p:spPr>
          <a:xfrm flipH="1">
            <a:off x="2231032" y="7536463"/>
            <a:ext cx="616374" cy="408658"/>
          </a:xfrm>
          <a:prstGeom prst="line">
            <a:avLst/>
          </a:prstGeom>
          <a:ln w="38100">
            <a:solidFill>
              <a:srgbClr val="FF2600"/>
            </a:solidFill>
            <a:tailEnd type="triangle"/>
          </a:ln>
        </p:spPr>
        <p:txBody>
          <a:bodyPr lIns="50800" tIns="50800" rIns="50800" bIns="50800" anchor="ctr"/>
          <a:lstStyle/>
          <a:p>
            <a:pPr algn="l" defTabSz="457200">
              <a:defRPr sz="1200">
                <a:latin typeface="Helvetica"/>
                <a:ea typeface="Helvetica"/>
                <a:cs typeface="Helvetica"/>
                <a:sym typeface="Helvetica"/>
              </a:defRPr>
            </a:pPr>
          </a:p>
        </p:txBody>
      </p:sp>
      <p:sp>
        <p:nvSpPr>
          <p:cNvPr id="370" name="Shape 370"/>
          <p:cNvSpPr/>
          <p:nvPr/>
        </p:nvSpPr>
        <p:spPr>
          <a:xfrm>
            <a:off x="8972757" y="6669477"/>
            <a:ext cx="1329833" cy="1126631"/>
          </a:xfrm>
          <a:prstGeom prst="ellipse">
            <a:avLst/>
          </a:prstGeom>
          <a:solidFill>
            <a:srgbClr val="FF2600"/>
          </a:solidFill>
          <a:ln>
            <a:solidFill>
              <a:srgbClr val="000000"/>
            </a:solidFill>
          </a:ln>
        </p:spPr>
        <p:txBody>
          <a:bodyPr lIns="0" tIns="0" rIns="0" bIns="0"/>
          <a:lstStyle/>
          <a:p>
            <a:pPr algn="l" defTabSz="647700">
              <a:defRPr sz="1600">
                <a:latin typeface="Helvetica"/>
                <a:ea typeface="Helvetica"/>
                <a:cs typeface="Helvetica"/>
                <a:sym typeface="Helvetica"/>
              </a:defRPr>
            </a:pPr>
          </a:p>
        </p:txBody>
      </p:sp>
      <p:sp>
        <p:nvSpPr>
          <p:cNvPr id="371" name="Shape 371"/>
          <p:cNvSpPr/>
          <p:nvPr/>
        </p:nvSpPr>
        <p:spPr>
          <a:xfrm>
            <a:off x="9709357" y="7331005"/>
            <a:ext cx="819576" cy="609601"/>
          </a:xfrm>
          <a:prstGeom prst="line">
            <a:avLst/>
          </a:prstGeom>
          <a:ln w="38100">
            <a:solidFill>
              <a:srgbClr val="FF2600"/>
            </a:solidFill>
            <a:tailEnd type="triangle"/>
          </a:ln>
        </p:spPr>
        <p:txBody>
          <a:bodyPr lIns="50800" tIns="50800" rIns="50800" bIns="50800" anchor="ctr"/>
          <a:lstStyle/>
          <a:p>
            <a:pPr algn="l" defTabSz="457200">
              <a:defRPr sz="1200">
                <a:latin typeface="Helvetica"/>
                <a:ea typeface="Helvetica"/>
                <a:cs typeface="Helvetica"/>
                <a:sym typeface="Helvetica"/>
              </a:defRPr>
            </a:pPr>
          </a:p>
        </p:txBody>
      </p:sp>
      <p:sp>
        <p:nvSpPr>
          <p:cNvPr id="372" name="Shape 372"/>
          <p:cNvSpPr/>
          <p:nvPr/>
        </p:nvSpPr>
        <p:spPr>
          <a:xfrm>
            <a:off x="1896419" y="5862288"/>
            <a:ext cx="9451519" cy="2259"/>
          </a:xfrm>
          <a:prstGeom prst="line">
            <a:avLst/>
          </a:prstGeom>
          <a:ln w="76200">
            <a:solidFill>
              <a:srgbClr val="FF7C00"/>
            </a:solidFill>
            <a:prstDash val="lgDash"/>
          </a:ln>
        </p:spPr>
        <p:txBody>
          <a:bodyPr lIns="50800" tIns="50800" rIns="50800" bIns="50800" anchor="ctr"/>
          <a:lstStyle/>
          <a:p>
            <a:pPr algn="l" defTabSz="457200">
              <a:defRPr sz="1200">
                <a:latin typeface="Helvetica"/>
                <a:ea typeface="Helvetica"/>
                <a:cs typeface="Helvetica"/>
                <a:sym typeface="Helvetica"/>
              </a:defRPr>
            </a:pPr>
          </a:p>
        </p:txBody>
      </p:sp>
      <p:sp>
        <p:nvSpPr>
          <p:cNvPr id="373" name="Shape 373"/>
          <p:cNvSpPr/>
          <p:nvPr/>
        </p:nvSpPr>
        <p:spPr>
          <a:xfrm flipH="1">
            <a:off x="6368619" y="3458219"/>
            <a:ext cx="1" cy="723162"/>
          </a:xfrm>
          <a:prstGeom prst="line">
            <a:avLst/>
          </a:prstGeom>
          <a:ln w="38100">
            <a:solidFill>
              <a:srgbClr val="38D142"/>
            </a:solidFill>
            <a:tailEnd type="triangle"/>
          </a:ln>
        </p:spPr>
        <p:txBody>
          <a:bodyPr lIns="50800" tIns="50800" rIns="50800" bIns="50800" anchor="ctr"/>
          <a:lstStyle/>
          <a:p>
            <a:pPr algn="l" defTabSz="457200">
              <a:defRPr sz="1200">
                <a:latin typeface="Helvetica"/>
                <a:ea typeface="Helvetica"/>
                <a:cs typeface="Helvetica"/>
                <a:sym typeface="Helvetica"/>
              </a:defRPr>
            </a:pPr>
          </a:p>
        </p:txBody>
      </p:sp>
      <p:sp>
        <p:nvSpPr>
          <p:cNvPr id="374" name="Shape 374"/>
          <p:cNvSpPr/>
          <p:nvPr/>
        </p:nvSpPr>
        <p:spPr>
          <a:xfrm>
            <a:off x="5708858" y="2384215"/>
            <a:ext cx="1329832" cy="1126632"/>
          </a:xfrm>
          <a:prstGeom prst="ellipse">
            <a:avLst/>
          </a:prstGeom>
          <a:solidFill>
            <a:srgbClr val="38D142"/>
          </a:solidFill>
          <a:ln>
            <a:solidFill>
              <a:srgbClr val="000000"/>
            </a:solidFill>
          </a:ln>
        </p:spPr>
        <p:txBody>
          <a:bodyPr lIns="0" tIns="0" rIns="0" bIns="0"/>
          <a:lstStyle/>
          <a:p>
            <a:pPr algn="l" defTabSz="647700">
              <a:defRPr sz="1600">
                <a:latin typeface="Helvetica"/>
                <a:ea typeface="Helvetica"/>
                <a:cs typeface="Helvetica"/>
                <a:sym typeface="Helvetica"/>
              </a:defRPr>
            </a:pPr>
          </a:p>
        </p:txBody>
      </p:sp>
      <p:sp>
        <p:nvSpPr>
          <p:cNvPr id="375" name="Shape 375"/>
          <p:cNvSpPr/>
          <p:nvPr/>
        </p:nvSpPr>
        <p:spPr>
          <a:xfrm>
            <a:off x="4197558" y="9144002"/>
            <a:ext cx="4486205" cy="2259"/>
          </a:xfrm>
          <a:prstGeom prst="line">
            <a:avLst/>
          </a:prstGeom>
          <a:ln w="57150">
            <a:solidFill>
              <a:srgbClr val="000000"/>
            </a:solidFill>
          </a:ln>
        </p:spPr>
        <p:txBody>
          <a:bodyPr lIns="50800" tIns="50800" rIns="50800" bIns="50800" anchor="ctr"/>
          <a:lstStyle/>
          <a:p>
            <a:pPr algn="l" defTabSz="457200">
              <a:defRPr sz="1200">
                <a:latin typeface="Helvetica"/>
                <a:ea typeface="Helvetica"/>
                <a:cs typeface="Helvetica"/>
                <a:sym typeface="Helvetica"/>
              </a:defRPr>
            </a:pPr>
          </a:p>
        </p:txBody>
      </p:sp>
      <p:sp>
        <p:nvSpPr>
          <p:cNvPr id="376" name="Shape 376"/>
          <p:cNvSpPr/>
          <p:nvPr/>
        </p:nvSpPr>
        <p:spPr>
          <a:xfrm>
            <a:off x="5708858" y="8356036"/>
            <a:ext cx="1329832" cy="1126634"/>
          </a:xfrm>
          <a:prstGeom prst="ellipse">
            <a:avLst/>
          </a:prstGeom>
          <a:solidFill>
            <a:srgbClr val="FF2600"/>
          </a:solidFill>
          <a:ln>
            <a:solidFill>
              <a:srgbClr val="000000"/>
            </a:solidFill>
          </a:ln>
        </p:spPr>
        <p:txBody>
          <a:bodyPr lIns="0" tIns="0" rIns="0" bIns="0"/>
          <a:lstStyle/>
          <a:p>
            <a:pPr algn="l" defTabSz="647700">
              <a:defRPr sz="1600">
                <a:latin typeface="Helvetica"/>
                <a:ea typeface="Helvetica"/>
                <a:cs typeface="Helvetica"/>
                <a:sym typeface="Helvetica"/>
              </a:defRPr>
            </a:pPr>
          </a:p>
        </p:txBody>
      </p:sp>
      <p:sp>
        <p:nvSpPr>
          <p:cNvPr id="377" name="Shape 377"/>
          <p:cNvSpPr/>
          <p:nvPr/>
        </p:nvSpPr>
        <p:spPr>
          <a:xfrm>
            <a:off x="6368619" y="9071753"/>
            <a:ext cx="1" cy="673529"/>
          </a:xfrm>
          <a:prstGeom prst="line">
            <a:avLst/>
          </a:prstGeom>
          <a:ln w="38100">
            <a:solidFill>
              <a:srgbClr val="FF2600"/>
            </a:solidFill>
            <a:tailEnd type="triangle"/>
          </a:ln>
        </p:spPr>
        <p:txBody>
          <a:bodyPr lIns="50800" tIns="50800" rIns="50800" bIns="50800" anchor="ctr"/>
          <a:lstStyle/>
          <a:p>
            <a:pPr algn="l" defTabSz="457200">
              <a:defRPr sz="1200">
                <a:latin typeface="Helvetica"/>
                <a:ea typeface="Helvetica"/>
                <a:cs typeface="Helvetica"/>
                <a:sym typeface="Helvetica"/>
              </a:defRPr>
            </a:pPr>
          </a:p>
        </p:txBody>
      </p:sp>
    </p:spTree>
  </p:cSld>
  <p:clrMapOvr>
    <a:masterClrMapping/>
  </p:clrMapOvr>
  <p:transition xmlns:p14="http://schemas.microsoft.com/office/powerpoint/2010/main" spd="med" advClick="1" p14:dur="1000"/>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9" name="Shape 379"/>
          <p:cNvSpPr/>
          <p:nvPr/>
        </p:nvSpPr>
        <p:spPr>
          <a:xfrm>
            <a:off x="758801" y="922142"/>
            <a:ext cx="11487198" cy="75886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One key point is worth remembering. Whilst we may have people who discourage us, we may also allow them to have this effect.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If a person is being negative, for example, sometimes we may have the option of going out of the room, giving them a positive alternative or doing other things to stop their energy affecting us.</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is not always the case, but there are options we can apply for dealing with the negative energy.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Some people may be both pot fillers and pot drillers. They may have a pleasing–hurting pattern.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Sometimes they are positive then, without warning, they lash out. If this is this case, clarify the specific things these people do to encourage or drain you.</a:t>
            </a:r>
          </a:p>
        </p:txBody>
      </p:sp>
    </p:spTree>
  </p:cSld>
  <p:clrMapOvr>
    <a:masterClrMapping/>
  </p:clrMapOvr>
  <p:transition xmlns:p14="http://schemas.microsoft.com/office/powerpoint/2010/main" spd="med" advClick="1" p14:dur="1000"/>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1" name="Shape 381"/>
          <p:cNvSpPr/>
          <p:nvPr/>
        </p:nvSpPr>
        <p:spPr>
          <a:xfrm>
            <a:off x="758801" y="1464008"/>
            <a:ext cx="11487198" cy="758867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How can you maintain confidence and also encourage other people? Here are some suggestions to consider.</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Spend more time with people who give you energy</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Spend time with your encouragers and, if possible, work with colleagues you find stimulating. People often find that, as they get older, they spend more time with personal and professional soul mates. Encourage yourself. Do more of the things you love such as listening to music, visiting the theatre or whatever. </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Spend less time - or no time - with people who drain energy</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Radical changes are difficult to make overnight but, unless the holes are filled, encouragement will simply flow out of the bottom. You can do two things with the stoppers.</a:t>
            </a:r>
          </a:p>
        </p:txBody>
      </p:sp>
      <p:sp>
        <p:nvSpPr>
          <p:cNvPr id="382" name="Shape 382"/>
          <p:cNvSpPr/>
          <p:nvPr/>
        </p:nvSpPr>
        <p:spPr>
          <a:xfrm>
            <a:off x="792667" y="266417"/>
            <a:ext cx="1138334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Clarifying how to raise self confidence</a:t>
            </a:r>
          </a:p>
        </p:txBody>
      </p:sp>
    </p:spTree>
  </p:cSld>
  <p:clrMapOvr>
    <a:masterClrMapping/>
  </p:clrMapOvr>
  <p:transition xmlns:p14="http://schemas.microsoft.com/office/powerpoint/2010/main" spd="med" advClick="1" p14:dur="1000"/>
</p:sld>
</file>

<file path=ppt/slides/slide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4" name="Shape 384"/>
          <p:cNvSpPr/>
          <p:nvPr/>
        </p:nvSpPr>
        <p:spPr>
          <a:xfrm>
            <a:off x="758801" y="365760"/>
            <a:ext cx="11487198" cy="949113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Stop seeing people who drain energy</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Why take such a drastic step? Energy is life. We need pure energy, rather than poisonous energy. Unless the holes are filled, encouragement will ebb away.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Start making clear contracts with the </a:t>
            </a:r>
            <a:endParaRPr i="1">
              <a:latin typeface="Verdana"/>
              <a:ea typeface="Verdana"/>
              <a:cs typeface="Verdana"/>
              <a:sym typeface="Verdana"/>
            </a:endParaRP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people who both encourage and stop you</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Start by rewarding the positive. This means giving clear messages about the specific things you like the other person doing. Explain how you would like to build on these parts of the relationship.</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Give the person positive alternatives to the possible negative behaviour by saying: “In the future, is it possible for you to …?” or “I would prefer it if you…”</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Present suggestions to the other person, rather than label the person as bad. </a:t>
            </a:r>
          </a:p>
        </p:txBody>
      </p:sp>
    </p:spTree>
  </p:cSld>
  <p:clrMapOvr>
    <a:masterClrMapping/>
  </p:clrMapOvr>
  <p:transition xmlns:p14="http://schemas.microsoft.com/office/powerpoint/2010/main" spd="med" advClick="1" p14:dur="1000"/>
</p:sld>
</file>

<file path=ppt/slides/slide3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6" name="Shape 386"/>
          <p:cNvSpPr/>
          <p:nvPr/>
        </p:nvSpPr>
        <p:spPr>
          <a:xfrm>
            <a:off x="758801" y="568960"/>
            <a:ext cx="11487198" cy="909489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It is unlikely that a negative person, for example, will respond immediately. Everybody needs time to lick their wounds. But it is important not to argue or blame game others.</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What if the negative person refuses to respond? It will be time to make a decision. It is important to give to others, but not become a victim. There is no point in staying around to have your pot drilled by people who choose to be miserable or to be ‘observer critics’.</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Be an encourager for other people</a:t>
            </a:r>
          </a:p>
          <a:p>
            <a:pPr algn="l" defTabSz="650240">
              <a:lnSpc>
                <a:spcPct val="120000"/>
              </a:lnSpc>
              <a:buClr>
                <a:srgbClr val="000000"/>
              </a:buClr>
              <a:buFont typeface="Verdana"/>
              <a:defRPr sz="2400">
                <a:uFill>
                  <a:solidFill>
                    <a:srgbClr val="000000"/>
                  </a:solidFill>
                </a:uFill>
                <a:latin typeface="Calibri"/>
                <a:ea typeface="Calibri"/>
                <a:cs typeface="Calibri"/>
                <a:sym typeface="Calibri"/>
              </a:defRPr>
            </a:pPr>
            <a:r>
              <a:rPr i="1" sz="3000">
                <a:latin typeface="Verdana"/>
                <a:ea typeface="Verdana"/>
                <a:cs typeface="Verdana"/>
                <a:sym typeface="Verdana"/>
              </a:rPr>
              <a:t> </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Encourage your encouragers. This may lead to getting even more positive energy and continuing to build good relationships.</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Finally, when in doubt, can ask: “Does this activity give me energy?” If not, you can switch to spending time with the people – and on the activities – that provide stimulation. This may seem tough. But it is much tougher to stay with negative people.</a:t>
            </a:r>
          </a:p>
        </p:txBody>
      </p:sp>
    </p:spTree>
  </p:cSld>
  <p:clrMapOvr>
    <a:masterClrMapping/>
  </p:clrMapOvr>
  <p:transition xmlns:p14="http://schemas.microsoft.com/office/powerpoint/2010/main" spd="med" advClick="1" p14:dur="1000"/>
</p:sld>
</file>

<file path=ppt/slides/slide3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8" name="Shape 388"/>
          <p:cNvSpPr/>
          <p:nvPr/>
        </p:nvSpPr>
        <p:spPr>
          <a:xfrm>
            <a:off x="758801" y="568960"/>
            <a:ext cx="11487198" cy="52391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Try tackling the exercise on this theme. This invites you to do the following things.</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specific things you can do to keep filling your Pot.</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specific things you can do to deal with any drilling of your Pot.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specific things you can do to be a Pot Filler for other people.</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4" name="Shape 224"/>
          <p:cNvSpPr/>
          <p:nvPr/>
        </p:nvSpPr>
        <p:spPr>
          <a:xfrm>
            <a:off x="775048" y="694670"/>
            <a:ext cx="11454704" cy="80611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Positivity</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It explores how a person can choose to have a positive attitude and encourage other people.</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Principles</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It explores how a person can follow their chosen principles and pursue a sense of purpose.</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Peak Performance</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It explores how a person can build on their strengths, become the best they can be and achieve peak performance.</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following pages provide exercises on each of these themes. Take the best and use the ideas in your own way.</a:t>
            </a:r>
          </a:p>
        </p:txBody>
      </p:sp>
    </p:spTree>
  </p:cSld>
  <p:clrMapOvr>
    <a:masterClrMapping/>
  </p:clrMapOvr>
  <p:transition xmlns:p14="http://schemas.microsoft.com/office/powerpoint/2010/main" spd="med" advClick="1" p14:dur="1000"/>
</p:sld>
</file>

<file path=ppt/slides/slide4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0" name="Shape 390"/>
          <p:cNvSpPr/>
          <p:nvPr/>
        </p:nvSpPr>
        <p:spPr>
          <a:xfrm>
            <a:off x="754316" y="3019242"/>
            <a:ext cx="11685820" cy="484674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91" name="Shape 391"/>
          <p:cNvSpPr/>
          <p:nvPr/>
        </p:nvSpPr>
        <p:spPr>
          <a:xfrm>
            <a:off x="792667" y="469617"/>
            <a:ext cx="11609118" cy="9719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i="1" sz="2800">
                <a:uFill>
                  <a:solidFill>
                    <a:srgbClr val="000000"/>
                  </a:solidFill>
                </a:uFill>
                <a:latin typeface="Verdana"/>
                <a:ea typeface="Verdana"/>
                <a:cs typeface="Verdana"/>
                <a:sym typeface="Verdana"/>
              </a:defRPr>
            </a:pPr>
            <a:r>
              <a:t>Pot Filling. The specific things I can do to maintain </a:t>
            </a:r>
          </a:p>
          <a:p>
            <a:pPr defTabSz="921173">
              <a:buClr>
                <a:srgbClr val="000000"/>
              </a:buClr>
              <a:buFont typeface="Verdana"/>
              <a:defRPr i="1" sz="2800">
                <a:uFill>
                  <a:solidFill>
                    <a:srgbClr val="000000"/>
                  </a:solidFill>
                </a:uFill>
                <a:latin typeface="Verdana"/>
                <a:ea typeface="Verdana"/>
                <a:cs typeface="Verdana"/>
                <a:sym typeface="Verdana"/>
              </a:defRPr>
            </a:pPr>
            <a:r>
              <a:t>or improve the level of confidence in my pot are:</a:t>
            </a:r>
          </a:p>
        </p:txBody>
      </p:sp>
    </p:spTree>
  </p:cSld>
  <p:clrMapOvr>
    <a:masterClrMapping/>
  </p:clrMapOvr>
  <p:transition xmlns:p14="http://schemas.microsoft.com/office/powerpoint/2010/main" spd="med" advClick="1" p14:dur="1000"/>
</p:sld>
</file>

<file path=ppt/slides/slide4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3" name="Shape 393"/>
          <p:cNvSpPr/>
          <p:nvPr/>
        </p:nvSpPr>
        <p:spPr>
          <a:xfrm>
            <a:off x="754316" y="2934575"/>
            <a:ext cx="11685820" cy="484674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94" name="Shape 394"/>
          <p:cNvSpPr/>
          <p:nvPr/>
        </p:nvSpPr>
        <p:spPr>
          <a:xfrm>
            <a:off x="792667" y="469617"/>
            <a:ext cx="11609118" cy="9719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i="1" sz="2800">
                <a:uFill>
                  <a:solidFill>
                    <a:srgbClr val="000000"/>
                  </a:solidFill>
                </a:uFill>
                <a:latin typeface="Verdana"/>
                <a:ea typeface="Verdana"/>
                <a:cs typeface="Verdana"/>
                <a:sym typeface="Verdana"/>
              </a:defRPr>
            </a:pPr>
            <a:r>
              <a:t>Pot Drilling. The specific things I can do to deal with </a:t>
            </a:r>
          </a:p>
          <a:p>
            <a:pPr defTabSz="921173">
              <a:buClr>
                <a:srgbClr val="000000"/>
              </a:buClr>
              <a:buFont typeface="Verdana"/>
              <a:defRPr i="1" sz="2800">
                <a:uFill>
                  <a:solidFill>
                    <a:srgbClr val="000000"/>
                  </a:solidFill>
                </a:uFill>
                <a:latin typeface="Verdana"/>
                <a:ea typeface="Verdana"/>
                <a:cs typeface="Verdana"/>
                <a:sym typeface="Verdana"/>
              </a:defRPr>
            </a:pPr>
            <a:r>
              <a:t>any drilling of the level of confidence in my pot are:</a:t>
            </a:r>
          </a:p>
        </p:txBody>
      </p:sp>
    </p:spTree>
  </p:cSld>
  <p:clrMapOvr>
    <a:masterClrMapping/>
  </p:clrMapOvr>
  <p:transition xmlns:p14="http://schemas.microsoft.com/office/powerpoint/2010/main" spd="med" advClick="1" p14:dur="1000"/>
</p:sld>
</file>

<file path=ppt/slides/slide4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6" name="Shape 396"/>
          <p:cNvSpPr/>
          <p:nvPr/>
        </p:nvSpPr>
        <p:spPr>
          <a:xfrm>
            <a:off x="754316" y="3120842"/>
            <a:ext cx="11685820" cy="484674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97" name="Shape 397"/>
          <p:cNvSpPr/>
          <p:nvPr/>
        </p:nvSpPr>
        <p:spPr>
          <a:xfrm>
            <a:off x="792667" y="469617"/>
            <a:ext cx="11609118" cy="9719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i="1" sz="2800">
                <a:uFill>
                  <a:solidFill>
                    <a:srgbClr val="000000"/>
                  </a:solidFill>
                </a:uFill>
                <a:latin typeface="Verdana"/>
                <a:ea typeface="Verdana"/>
                <a:cs typeface="Verdana"/>
                <a:sym typeface="Verdana"/>
              </a:defRPr>
            </a:pPr>
            <a:r>
              <a:t>Being A Pot Filler. The specific things I can </a:t>
            </a:r>
            <a:br/>
            <a:r>
              <a:t>do to be a Pot Filler for other people are:</a:t>
            </a:r>
          </a:p>
        </p:txBody>
      </p:sp>
    </p:spTree>
  </p:cSld>
  <p:clrMapOvr>
    <a:masterClrMapping/>
  </p:clrMapOvr>
  <p:transition xmlns:p14="http://schemas.microsoft.com/office/powerpoint/2010/main" spd="med" advClick="1" p14:dur="1000"/>
</p:sld>
</file>

<file path=ppt/slides/slide4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9" name="Shape 399"/>
          <p:cNvSpPr/>
          <p:nvPr/>
        </p:nvSpPr>
        <p:spPr>
          <a:xfrm>
            <a:off x="647699" y="2175933"/>
            <a:ext cx="11709402" cy="175006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8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a:uFill>
                  <a:solidFill>
                    <a:srgbClr val="000000"/>
                  </a:solidFill>
                </a:uFill>
                <a:latin typeface="Verdana"/>
                <a:ea typeface="Verdana"/>
                <a:cs typeface="Verdana"/>
                <a:sym typeface="Verdana"/>
              </a:defRPr>
            </a:pPr>
            <a:r>
              <a:t>Control</a:t>
            </a:r>
          </a:p>
        </p:txBody>
      </p:sp>
    </p:spTree>
  </p:cSld>
  <p:clrMapOvr>
    <a:masterClrMapping/>
  </p:clrMapOvr>
  <p:transition xmlns:p14="http://schemas.microsoft.com/office/powerpoint/2010/main" spd="med" advClick="1" p14:dur="1000"/>
</p:sld>
</file>

<file path=ppt/slides/slide4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1" name="Shape 401"/>
          <p:cNvSpPr/>
          <p:nvPr/>
        </p:nvSpPr>
        <p:spPr>
          <a:xfrm>
            <a:off x="758801" y="1311608"/>
            <a:ext cx="11487198" cy="807635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People like to feel in control. Feeling in control is a human need almost as much as for oxygen, food and water</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People like to feel in control to at least 7/10. This doesn’t mean, for example, that they can predict everything that will happen in the future.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But they feel confident they can do their best in many situations. People who don’t feel in control may develop other symptoms, such as illness, depression or other difficulties.</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People who are happy tend to recognise what they can and can’t control. They can control their attitude, professionalism and certain other things. They cannot control certain outside events or what other people think about them.</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following pages provide exercises on these themes.</a:t>
            </a:r>
          </a:p>
        </p:txBody>
      </p:sp>
      <p:sp>
        <p:nvSpPr>
          <p:cNvPr id="402" name="Shape 402"/>
          <p:cNvSpPr/>
          <p:nvPr/>
        </p:nvSpPr>
        <p:spPr>
          <a:xfrm>
            <a:off x="792667" y="232550"/>
            <a:ext cx="11487196"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4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4" name="Shape 404"/>
          <p:cNvSpPr/>
          <p:nvPr/>
        </p:nvSpPr>
        <p:spPr>
          <a:xfrm>
            <a:off x="647699" y="2175933"/>
            <a:ext cx="11709402" cy="242062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8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a:uFill>
                  <a:solidFill>
                    <a:srgbClr val="000000"/>
                  </a:solidFill>
                </a:uFill>
                <a:latin typeface="Verdana"/>
                <a:ea typeface="Verdana"/>
                <a:cs typeface="Verdana"/>
                <a:sym typeface="Verdana"/>
              </a:defRPr>
            </a:pPr>
            <a:r>
              <a:t>Feeling </a:t>
            </a:r>
          </a:p>
          <a:p>
            <a:pPr defTabSz="647700">
              <a:lnSpc>
                <a:spcPct val="120000"/>
              </a:lnSpc>
              <a:buClr>
                <a:srgbClr val="000000"/>
              </a:buClr>
              <a:buFont typeface="Verdana"/>
              <a:defRPr i="1">
                <a:uFill>
                  <a:solidFill>
                    <a:srgbClr val="000000"/>
                  </a:solidFill>
                </a:uFill>
                <a:latin typeface="Verdana"/>
                <a:ea typeface="Verdana"/>
                <a:cs typeface="Verdana"/>
                <a:sym typeface="Verdana"/>
              </a:defRPr>
            </a:pPr>
            <a:r>
              <a:t>In Control</a:t>
            </a:r>
          </a:p>
        </p:txBody>
      </p:sp>
    </p:spTree>
  </p:cSld>
  <p:clrMapOvr>
    <a:masterClrMapping/>
  </p:clrMapOvr>
  <p:transition xmlns:p14="http://schemas.microsoft.com/office/powerpoint/2010/main" spd="med" advClick="1" p14:dur="1000"/>
</p:sld>
</file>

<file path=ppt/slides/slide4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6" name="Shape 406"/>
          <p:cNvSpPr/>
          <p:nvPr/>
        </p:nvSpPr>
        <p:spPr>
          <a:xfrm>
            <a:off x="740739" y="1667208"/>
            <a:ext cx="11487198" cy="617135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There are many exercises people can do to clarify the extent to which they feel in control. This exercise invites you to do two things.</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extent to which you feel in control of your life and work. Do this on a scale 0 – 10.</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means that you feel in charge of your life and, for example, able to shape your future. Just go with your gut reaction and rate the extent to feel able to be in control.</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specific things you can do to maintain or 	improve the rating.</a:t>
            </a:r>
          </a:p>
        </p:txBody>
      </p:sp>
      <p:sp>
        <p:nvSpPr>
          <p:cNvPr id="407" name="Shape 407"/>
          <p:cNvSpPr/>
          <p:nvPr/>
        </p:nvSpPr>
        <p:spPr>
          <a:xfrm>
            <a:off x="792667" y="368017"/>
            <a:ext cx="1138334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4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9" name="Shape 409"/>
          <p:cNvSpPr/>
          <p:nvPr/>
        </p:nvSpPr>
        <p:spPr>
          <a:xfrm>
            <a:off x="779255" y="2196083"/>
            <a:ext cx="11569277" cy="30353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algn="l" defTabSz="647700">
              <a:buClr>
                <a:srgbClr val="000000"/>
              </a:buClr>
              <a:buFont typeface="Verdana"/>
              <a:defRPr i="1" sz="2800">
                <a:uFill>
                  <a:solidFill>
                    <a:srgbClr val="000000"/>
                  </a:solidFill>
                </a:uFill>
                <a:latin typeface="Verdana"/>
                <a:ea typeface="Verdana"/>
                <a:cs typeface="Verdana"/>
                <a:sym typeface="Verdana"/>
              </a:defRPr>
            </a:pPr>
            <a:r>
              <a:t>People like to feel in control. </a:t>
            </a:r>
          </a:p>
          <a:p>
            <a:pPr algn="l" defTabSz="647700">
              <a:buClr>
                <a:srgbClr val="000000"/>
              </a:buClr>
              <a:buFont typeface="Verdana"/>
              <a:defRPr i="1" sz="2800">
                <a:uFill>
                  <a:solidFill>
                    <a:srgbClr val="000000"/>
                  </a:solidFill>
                </a:uFill>
                <a:latin typeface="Verdana"/>
                <a:ea typeface="Verdana"/>
                <a:cs typeface="Verdana"/>
                <a:sym typeface="Verdana"/>
              </a:defRPr>
            </a:pPr>
          </a:p>
          <a:p>
            <a:pPr algn="l" defTabSz="647700">
              <a:buClr>
                <a:srgbClr val="000000"/>
              </a:buClr>
              <a:buFont typeface="Verdana"/>
              <a:defRPr i="1" sz="2800">
                <a:uFill>
                  <a:solidFill>
                    <a:srgbClr val="000000"/>
                  </a:solidFill>
                </a:uFill>
                <a:latin typeface="Verdana"/>
                <a:ea typeface="Verdana"/>
                <a:cs typeface="Verdana"/>
                <a:sym typeface="Verdana"/>
              </a:defRPr>
            </a:pPr>
            <a:r>
              <a:t>On a scale 0-10, to what extent do you feel in control of shaping your future.</a:t>
            </a:r>
          </a:p>
          <a:p>
            <a:pPr algn="l" defTabSz="647700">
              <a:buClr>
                <a:srgbClr val="000000"/>
              </a:buClr>
              <a:buFont typeface="Verdana"/>
              <a:defRPr i="1" sz="2800">
                <a:uFill>
                  <a:solidFill>
                    <a:srgbClr val="000000"/>
                  </a:solidFill>
                </a:uFill>
                <a:latin typeface="Verdana"/>
                <a:ea typeface="Verdana"/>
                <a:cs typeface="Verdana"/>
                <a:sym typeface="Verdana"/>
              </a:defRPr>
            </a:pPr>
          </a:p>
          <a:p>
            <a:pPr algn="l" defTabSz="647700">
              <a:buClr>
                <a:srgbClr val="000000"/>
              </a:buClr>
              <a:buFont typeface="Verdana"/>
              <a:defRPr i="1" sz="2800">
                <a:uFill>
                  <a:solidFill>
                    <a:srgbClr val="000000"/>
                  </a:solidFill>
                </a:uFill>
                <a:latin typeface="Verdana"/>
                <a:ea typeface="Verdana"/>
                <a:cs typeface="Verdana"/>
                <a:sym typeface="Verdana"/>
              </a:defRPr>
            </a:pPr>
            <a:r>
              <a:t>What are the specific things you can do to feel more in control?</a:t>
            </a:r>
          </a:p>
        </p:txBody>
      </p:sp>
      <p:sp>
        <p:nvSpPr>
          <p:cNvPr id="410" name="Shape 410"/>
          <p:cNvSpPr/>
          <p:nvPr/>
        </p:nvSpPr>
        <p:spPr>
          <a:xfrm>
            <a:off x="1243289" y="5215283"/>
            <a:ext cx="10502901" cy="508001"/>
          </a:xfrm>
          <a:prstGeom prst="rect">
            <a:avLst/>
          </a:prstGeom>
          <a:ln w="12700"/>
          <a:extLst>
            <a:ext uri="{C572A759-6A51-4108-AA02-DFA0A04FC94B}">
              <ma14:wrappingTextBoxFlag xmlns:ma14="http://schemas.microsoft.com/office/mac/drawingml/2011/main" val="1"/>
            </a:ext>
          </a:extLst>
        </p:spPr>
        <p:txBody>
          <a:bodyPr lIns="38100" tIns="38100" rIns="38100" bIns="38100">
            <a:spAutoFit/>
          </a:bodyPr>
          <a:lstStyle>
            <a:lvl1pPr algn="l" defTabSz="647700">
              <a:buClr>
                <a:srgbClr val="FFFFFF"/>
              </a:buClr>
              <a:buFont typeface="Verdana"/>
              <a:defRPr b="1" i="1" sz="2800">
                <a:solidFill>
                  <a:srgbClr val="FFFFFF"/>
                </a:solidFill>
                <a:uFill>
                  <a:solidFill>
                    <a:srgbClr val="FFFFFF"/>
                  </a:solidFill>
                </a:uFill>
                <a:latin typeface="Verdana"/>
                <a:ea typeface="Verdana"/>
                <a:cs typeface="Verdana"/>
                <a:sym typeface="Verdana"/>
              </a:defRPr>
            </a:lvl1pPr>
          </a:lstStyle>
          <a:p>
            <a:pPr>
              <a:defRPr>
                <a:solidFill>
                  <a:srgbClr val="000000"/>
                </a:solidFill>
                <a:uFill>
                  <a:solidFill>
                    <a:srgbClr val="000000"/>
                  </a:solidFill>
                </a:uFill>
              </a:defRPr>
            </a:pPr>
            <a:r>
              <a:rPr>
                <a:solidFill>
                  <a:srgbClr val="FFFFFF"/>
                </a:solidFill>
                <a:uFill>
                  <a:solidFill>
                    <a:srgbClr val="FFFFFF"/>
                  </a:solidFill>
                </a:uFill>
              </a:rPr>
              <a:t>0     1      2      3     4	 5      6      7      8      9      10</a:t>
            </a:r>
          </a:p>
        </p:txBody>
      </p:sp>
      <p:sp>
        <p:nvSpPr>
          <p:cNvPr id="411" name="Shape 411"/>
          <p:cNvSpPr/>
          <p:nvPr/>
        </p:nvSpPr>
        <p:spPr>
          <a:xfrm>
            <a:off x="760688" y="6708768"/>
            <a:ext cx="11606411" cy="1673067"/>
          </a:xfrm>
          <a:prstGeom prst="rightArrow">
            <a:avLst>
              <a:gd name="adj1" fmla="val 50000"/>
              <a:gd name="adj2" fmla="val 35156"/>
            </a:avLst>
          </a:prstGeom>
          <a:solidFill>
            <a:srgbClr val="008F00"/>
          </a:solidFill>
        </p:spPr>
        <p:txBody>
          <a:bodyPr lIns="0" tIns="0" rIns="0" bIns="0"/>
          <a:lstStyle/>
          <a:p>
            <a:pPr algn="l" defTabSz="647700">
              <a:defRPr sz="1600">
                <a:latin typeface="Helvetica"/>
                <a:ea typeface="Helvetica"/>
                <a:cs typeface="Helvetica"/>
                <a:sym typeface="Helvetica"/>
              </a:defRPr>
            </a:pPr>
          </a:p>
        </p:txBody>
      </p:sp>
      <p:sp>
        <p:nvSpPr>
          <p:cNvPr id="412" name="Shape 412"/>
          <p:cNvSpPr/>
          <p:nvPr/>
        </p:nvSpPr>
        <p:spPr>
          <a:xfrm>
            <a:off x="1254796" y="7353300"/>
            <a:ext cx="10502901" cy="508000"/>
          </a:xfrm>
          <a:prstGeom prst="rect">
            <a:avLst/>
          </a:prstGeom>
          <a:ln w="12700"/>
          <a:extLst>
            <a:ext uri="{C572A759-6A51-4108-AA02-DFA0A04FC94B}">
              <ma14:wrappingTextBoxFlag xmlns:ma14="http://schemas.microsoft.com/office/mac/drawingml/2011/main" val="1"/>
            </a:ext>
          </a:extLst>
        </p:spPr>
        <p:txBody>
          <a:bodyPr lIns="38100" tIns="38100" rIns="38100" bIns="38100">
            <a:spAutoFit/>
          </a:bodyPr>
          <a:lstStyle>
            <a:lvl1pPr algn="l" defTabSz="647700">
              <a:buClr>
                <a:srgbClr val="FFFFFF"/>
              </a:buClr>
              <a:buFont typeface="Verdana"/>
              <a:defRPr b="1" i="1" sz="2800">
                <a:solidFill>
                  <a:srgbClr val="FFFFFF"/>
                </a:solidFill>
                <a:uFill>
                  <a:solidFill>
                    <a:srgbClr val="FFFFFF"/>
                  </a:solidFill>
                </a:uFill>
                <a:latin typeface="Verdana"/>
                <a:ea typeface="Verdana"/>
                <a:cs typeface="Verdana"/>
                <a:sym typeface="Verdana"/>
              </a:defRPr>
            </a:lvl1pPr>
          </a:lstStyle>
          <a:p>
            <a:pPr>
              <a:defRPr>
                <a:solidFill>
                  <a:srgbClr val="000000"/>
                </a:solidFill>
                <a:uFill>
                  <a:solidFill>
                    <a:srgbClr val="000000"/>
                  </a:solidFill>
                </a:uFill>
              </a:defRPr>
            </a:pPr>
            <a:r>
              <a:rPr>
                <a:solidFill>
                  <a:srgbClr val="FFFFFF"/>
                </a:solidFill>
                <a:uFill>
                  <a:solidFill>
                    <a:srgbClr val="FFFFFF"/>
                  </a:solidFill>
                </a:uFill>
              </a:rPr>
              <a:t>0     1      2      3     4	 5      6      7      8      9      10</a:t>
            </a:r>
          </a:p>
        </p:txBody>
      </p:sp>
      <p:sp>
        <p:nvSpPr>
          <p:cNvPr id="413" name="Shape 413"/>
          <p:cNvSpPr/>
          <p:nvPr/>
        </p:nvSpPr>
        <p:spPr>
          <a:xfrm>
            <a:off x="709193" y="337699"/>
            <a:ext cx="11709401" cy="6350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spcBef>
                <a:spcPts val="2300"/>
              </a:spcBef>
              <a:buClr>
                <a:srgbClr val="000000"/>
              </a:buClr>
              <a:buFont typeface="Verdana"/>
              <a:defRPr i="1" sz="3000">
                <a:uFill>
                  <a:solidFill>
                    <a:srgbClr val="000000"/>
                  </a:solidFill>
                </a:uFill>
                <a:latin typeface="Verdana"/>
                <a:ea typeface="Verdana"/>
                <a:cs typeface="Verdana"/>
                <a:sym typeface="Verdana"/>
              </a:defRPr>
            </a:lvl1pPr>
          </a:lstStyle>
          <a:p>
            <a:pPr/>
            <a:r>
              <a:t>Feeling In Control</a:t>
            </a:r>
          </a:p>
        </p:txBody>
      </p:sp>
    </p:spTree>
  </p:cSld>
  <p:clrMapOvr>
    <a:masterClrMapping/>
  </p:clrMapOvr>
  <p:transition xmlns:p14="http://schemas.microsoft.com/office/powerpoint/2010/main" spd="med" advClick="1" p14:dur="1000"/>
</p:sld>
</file>

<file path=ppt/slides/slide4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5" name="Shape 415"/>
          <p:cNvSpPr/>
          <p:nvPr/>
        </p:nvSpPr>
        <p:spPr>
          <a:xfrm>
            <a:off x="568959" y="2714041"/>
            <a:ext cx="11866882" cy="715264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416" name="Shape 416"/>
          <p:cNvSpPr/>
          <p:nvPr/>
        </p:nvSpPr>
        <p:spPr>
          <a:xfrm>
            <a:off x="688364" y="266417"/>
            <a:ext cx="11628072" cy="9719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do to improve the rating </a:t>
            </a:r>
            <a:endParaRPr i="1">
              <a:latin typeface="Verdana"/>
              <a:ea typeface="Verdana"/>
              <a:cs typeface="Verdana"/>
              <a:sym typeface="Verdana"/>
            </a:endParaRPr>
          </a:p>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and take more control of shaping my future are:</a:t>
            </a:r>
          </a:p>
        </p:txBody>
      </p:sp>
    </p:spTree>
  </p:cSld>
  <p:clrMapOvr>
    <a:masterClrMapping/>
  </p:clrMapOvr>
  <p:transition xmlns:p14="http://schemas.microsoft.com/office/powerpoint/2010/main" spd="med" advClick="1" p14:dur="1000"/>
</p:sld>
</file>

<file path=ppt/slides/slide4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8" name="Shape 418"/>
          <p:cNvSpPr/>
          <p:nvPr/>
        </p:nvSpPr>
        <p:spPr>
          <a:xfrm>
            <a:off x="647699" y="2175933"/>
            <a:ext cx="11709402" cy="242062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8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a:uFill>
                  <a:solidFill>
                    <a:srgbClr val="000000"/>
                  </a:solidFill>
                </a:uFill>
                <a:latin typeface="Verdana"/>
                <a:ea typeface="Verdana"/>
                <a:cs typeface="Verdana"/>
                <a:sym typeface="Verdana"/>
              </a:defRPr>
            </a:pPr>
            <a:r>
              <a:t>Control</a:t>
            </a:r>
            <a:r>
              <a:t>ling </a:t>
            </a:r>
          </a:p>
          <a:p>
            <a:pPr defTabSz="647700">
              <a:lnSpc>
                <a:spcPct val="120000"/>
              </a:lnSpc>
              <a:buClr>
                <a:srgbClr val="000000"/>
              </a:buClr>
              <a:buFont typeface="Verdana"/>
              <a:defRPr i="1">
                <a:uFill>
                  <a:solidFill>
                    <a:srgbClr val="000000"/>
                  </a:solidFill>
                </a:uFill>
                <a:latin typeface="Verdana"/>
                <a:ea typeface="Verdana"/>
                <a:cs typeface="Verdana"/>
                <a:sym typeface="Verdana"/>
              </a:defRPr>
            </a:pPr>
            <a:r>
              <a:t>The Controllables</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6" name="Shape 226"/>
          <p:cNvSpPr/>
          <p:nvPr/>
        </p:nvSpPr>
        <p:spPr>
          <a:xfrm>
            <a:off x="865540" y="1770097"/>
            <a:ext cx="11273721" cy="18101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Positivity</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5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0" name="Shape 420"/>
          <p:cNvSpPr/>
          <p:nvPr/>
        </p:nvSpPr>
        <p:spPr>
          <a:xfrm>
            <a:off x="740739" y="1667208"/>
            <a:ext cx="11487198" cy="711623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People who are happy tend to be positive realists. Bearing in mind their long-term picture of success, they put their energies into focusing on what they can control. </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They can control their attitude, professionalism and other things. They cannot control other people or certain outside events. They can, of course, try to influence these factors. This exercise invites you to:</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specific things you can control in your life and work.</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specific things you can’t control.</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specific things you can do to build on what you can control and manage what you can’t.</a:t>
            </a:r>
          </a:p>
        </p:txBody>
      </p:sp>
      <p:sp>
        <p:nvSpPr>
          <p:cNvPr id="421" name="Shape 421"/>
          <p:cNvSpPr/>
          <p:nvPr/>
        </p:nvSpPr>
        <p:spPr>
          <a:xfrm>
            <a:off x="792667" y="368017"/>
            <a:ext cx="1138334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5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3" name="Shape 423"/>
          <p:cNvSpPr/>
          <p:nvPr/>
        </p:nvSpPr>
        <p:spPr>
          <a:xfrm>
            <a:off x="1243289" y="5215283"/>
            <a:ext cx="10502901" cy="508001"/>
          </a:xfrm>
          <a:prstGeom prst="rect">
            <a:avLst/>
          </a:prstGeom>
          <a:ln w="12700"/>
          <a:extLst>
            <a:ext uri="{C572A759-6A51-4108-AA02-DFA0A04FC94B}">
              <ma14:wrappingTextBoxFlag xmlns:ma14="http://schemas.microsoft.com/office/mac/drawingml/2011/main" val="1"/>
            </a:ext>
          </a:extLst>
        </p:spPr>
        <p:txBody>
          <a:bodyPr lIns="38100" tIns="38100" rIns="38100" bIns="38100">
            <a:spAutoFit/>
          </a:bodyPr>
          <a:lstStyle>
            <a:lvl1pPr algn="l" defTabSz="647700">
              <a:buClr>
                <a:srgbClr val="FFFFFF"/>
              </a:buClr>
              <a:buFont typeface="Verdana"/>
              <a:defRPr b="1" i="1" sz="2800">
                <a:solidFill>
                  <a:srgbClr val="FFFFFF"/>
                </a:solidFill>
                <a:uFill>
                  <a:solidFill>
                    <a:srgbClr val="FFFFFF"/>
                  </a:solidFill>
                </a:uFill>
                <a:latin typeface="Verdana"/>
                <a:ea typeface="Verdana"/>
                <a:cs typeface="Verdana"/>
                <a:sym typeface="Verdana"/>
              </a:defRPr>
            </a:lvl1pPr>
          </a:lstStyle>
          <a:p>
            <a:pPr>
              <a:defRPr>
                <a:solidFill>
                  <a:srgbClr val="000000"/>
                </a:solidFill>
                <a:uFill>
                  <a:solidFill>
                    <a:srgbClr val="000000"/>
                  </a:solidFill>
                </a:uFill>
              </a:defRPr>
            </a:pPr>
            <a:r>
              <a:rPr>
                <a:solidFill>
                  <a:srgbClr val="FFFFFF"/>
                </a:solidFill>
                <a:uFill>
                  <a:solidFill>
                    <a:srgbClr val="FFFFFF"/>
                  </a:solidFill>
                </a:uFill>
              </a:rPr>
              <a:t>0     1      2      3     4	 5      6      7      8      9      10</a:t>
            </a:r>
          </a:p>
        </p:txBody>
      </p:sp>
      <p:sp>
        <p:nvSpPr>
          <p:cNvPr id="424" name="Shape 424"/>
          <p:cNvSpPr/>
          <p:nvPr/>
        </p:nvSpPr>
        <p:spPr>
          <a:xfrm>
            <a:off x="709193" y="337699"/>
            <a:ext cx="11709401" cy="6350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spcBef>
                <a:spcPts val="2300"/>
              </a:spcBef>
              <a:buClr>
                <a:srgbClr val="000000"/>
              </a:buClr>
              <a:buFont typeface="Verdana"/>
              <a:defRPr i="1" sz="3000">
                <a:uFill>
                  <a:solidFill>
                    <a:srgbClr val="000000"/>
                  </a:solidFill>
                </a:uFill>
                <a:latin typeface="Verdana"/>
                <a:ea typeface="Verdana"/>
                <a:cs typeface="Verdana"/>
                <a:sym typeface="Verdana"/>
              </a:defRPr>
            </a:lvl1pPr>
          </a:lstStyle>
          <a:p>
            <a:pPr/>
            <a:r>
              <a:t>Can Control</a:t>
            </a:r>
          </a:p>
        </p:txBody>
      </p:sp>
      <p:sp>
        <p:nvSpPr>
          <p:cNvPr id="425" name="Shape 425"/>
          <p:cNvSpPr/>
          <p:nvPr/>
        </p:nvSpPr>
        <p:spPr>
          <a:xfrm>
            <a:off x="561299" y="1892963"/>
            <a:ext cx="11866881" cy="715264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i="1" sz="2800">
                <a:uFill>
                  <a:solidFill>
                    <a:srgbClr val="000000"/>
                  </a:solidFill>
                </a:uFill>
                <a:latin typeface="Verdana"/>
                <a:ea typeface="Verdana"/>
                <a:cs typeface="Verdana"/>
                <a:sym typeface="Verdana"/>
              </a:defRPr>
            </a:pPr>
            <a:r>
              <a:t>The specific things I can </a:t>
            </a:r>
          </a:p>
          <a:p>
            <a:pPr defTabSz="650240">
              <a:lnSpc>
                <a:spcPct val="120000"/>
              </a:lnSpc>
              <a:buClr>
                <a:srgbClr val="000000"/>
              </a:buClr>
              <a:buFont typeface="Verdana"/>
              <a:defRPr i="1" sz="2800">
                <a:uFill>
                  <a:solidFill>
                    <a:srgbClr val="000000"/>
                  </a:solidFill>
                </a:uFill>
                <a:latin typeface="Verdana"/>
                <a:ea typeface="Verdana"/>
                <a:cs typeface="Verdana"/>
                <a:sym typeface="Verdana"/>
              </a:defRPr>
            </a:pPr>
            <a:r>
              <a:t>control in my life and work are:</a:t>
            </a:r>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r>
              <a:rPr i="1"/>
              <a:t>*</a:t>
            </a: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r>
              <a:rPr i="1"/>
              <a:t>*</a:t>
            </a: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r>
              <a:rPr i="1"/>
              <a:t>*</a:t>
            </a:r>
          </a:p>
        </p:txBody>
      </p:sp>
    </p:spTree>
  </p:cSld>
  <p:clrMapOvr>
    <a:masterClrMapping/>
  </p:clrMapOvr>
  <p:transition xmlns:p14="http://schemas.microsoft.com/office/powerpoint/2010/main" spd="med" advClick="1" p14:dur="1000"/>
</p:sld>
</file>

<file path=ppt/slides/slide5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7" name="Shape 427"/>
          <p:cNvSpPr/>
          <p:nvPr/>
        </p:nvSpPr>
        <p:spPr>
          <a:xfrm>
            <a:off x="1243289" y="5215283"/>
            <a:ext cx="10502901" cy="508001"/>
          </a:xfrm>
          <a:prstGeom prst="rect">
            <a:avLst/>
          </a:prstGeom>
          <a:ln w="12700"/>
          <a:extLst>
            <a:ext uri="{C572A759-6A51-4108-AA02-DFA0A04FC94B}">
              <ma14:wrappingTextBoxFlag xmlns:ma14="http://schemas.microsoft.com/office/mac/drawingml/2011/main" val="1"/>
            </a:ext>
          </a:extLst>
        </p:spPr>
        <p:txBody>
          <a:bodyPr lIns="38100" tIns="38100" rIns="38100" bIns="38100">
            <a:spAutoFit/>
          </a:bodyPr>
          <a:lstStyle>
            <a:lvl1pPr algn="l" defTabSz="647700">
              <a:buClr>
                <a:srgbClr val="FFFFFF"/>
              </a:buClr>
              <a:buFont typeface="Verdana"/>
              <a:defRPr b="1" i="1" sz="2800">
                <a:solidFill>
                  <a:srgbClr val="FFFFFF"/>
                </a:solidFill>
                <a:uFill>
                  <a:solidFill>
                    <a:srgbClr val="FFFFFF"/>
                  </a:solidFill>
                </a:uFill>
                <a:latin typeface="Verdana"/>
                <a:ea typeface="Verdana"/>
                <a:cs typeface="Verdana"/>
                <a:sym typeface="Verdana"/>
              </a:defRPr>
            </a:lvl1pPr>
          </a:lstStyle>
          <a:p>
            <a:pPr>
              <a:defRPr>
                <a:solidFill>
                  <a:srgbClr val="000000"/>
                </a:solidFill>
                <a:uFill>
                  <a:solidFill>
                    <a:srgbClr val="000000"/>
                  </a:solidFill>
                </a:uFill>
              </a:defRPr>
            </a:pPr>
            <a:r>
              <a:rPr>
                <a:solidFill>
                  <a:srgbClr val="FFFFFF"/>
                </a:solidFill>
                <a:uFill>
                  <a:solidFill>
                    <a:srgbClr val="FFFFFF"/>
                  </a:solidFill>
                </a:uFill>
              </a:rPr>
              <a:t>0     1      2      3     4	 5      6      7      8      9      10</a:t>
            </a:r>
          </a:p>
        </p:txBody>
      </p:sp>
      <p:sp>
        <p:nvSpPr>
          <p:cNvPr id="428" name="Shape 428"/>
          <p:cNvSpPr/>
          <p:nvPr/>
        </p:nvSpPr>
        <p:spPr>
          <a:xfrm>
            <a:off x="709193" y="337699"/>
            <a:ext cx="11709401" cy="6350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spcBef>
                <a:spcPts val="2300"/>
              </a:spcBef>
              <a:buClr>
                <a:srgbClr val="000000"/>
              </a:buClr>
              <a:buFont typeface="Verdana"/>
              <a:defRPr i="1" sz="3000">
                <a:uFill>
                  <a:solidFill>
                    <a:srgbClr val="000000"/>
                  </a:solidFill>
                </a:uFill>
                <a:latin typeface="Verdana"/>
                <a:ea typeface="Verdana"/>
                <a:cs typeface="Verdana"/>
                <a:sym typeface="Verdana"/>
              </a:defRPr>
            </a:lvl1pPr>
          </a:lstStyle>
          <a:p>
            <a:pPr/>
            <a:r>
              <a:t>Can’t Control</a:t>
            </a:r>
          </a:p>
        </p:txBody>
      </p:sp>
      <p:sp>
        <p:nvSpPr>
          <p:cNvPr id="429" name="Shape 429"/>
          <p:cNvSpPr/>
          <p:nvPr/>
        </p:nvSpPr>
        <p:spPr>
          <a:xfrm>
            <a:off x="561299" y="1892963"/>
            <a:ext cx="11866881" cy="715264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i="1" sz="2800">
                <a:uFill>
                  <a:solidFill>
                    <a:srgbClr val="000000"/>
                  </a:solidFill>
                </a:uFill>
                <a:latin typeface="Verdana"/>
                <a:ea typeface="Verdana"/>
                <a:cs typeface="Verdana"/>
                <a:sym typeface="Verdana"/>
              </a:defRPr>
            </a:pPr>
            <a:r>
              <a:t>The specific things I can’t </a:t>
            </a:r>
          </a:p>
          <a:p>
            <a:pPr defTabSz="650240">
              <a:lnSpc>
                <a:spcPct val="120000"/>
              </a:lnSpc>
              <a:buClr>
                <a:srgbClr val="000000"/>
              </a:buClr>
              <a:buFont typeface="Verdana"/>
              <a:defRPr i="1" sz="2800">
                <a:uFill>
                  <a:solidFill>
                    <a:srgbClr val="000000"/>
                  </a:solidFill>
                </a:uFill>
                <a:latin typeface="Verdana"/>
                <a:ea typeface="Verdana"/>
                <a:cs typeface="Verdana"/>
                <a:sym typeface="Verdana"/>
              </a:defRPr>
            </a:pPr>
            <a:r>
              <a:t>control in my life and work are:</a:t>
            </a:r>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r>
              <a:rPr i="1"/>
              <a:t>*</a:t>
            </a: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r>
              <a:rPr i="1"/>
              <a:t>*</a:t>
            </a: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r>
              <a:rPr i="1"/>
              <a:t>*</a:t>
            </a:r>
          </a:p>
        </p:txBody>
      </p:sp>
    </p:spTree>
  </p:cSld>
  <p:clrMapOvr>
    <a:masterClrMapping/>
  </p:clrMapOvr>
  <p:transition xmlns:p14="http://schemas.microsoft.com/office/powerpoint/2010/main" spd="med" advClick="1" p14:dur="1000"/>
</p:sld>
</file>

<file path=ppt/slides/slide5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1" name="Shape 431"/>
          <p:cNvSpPr/>
          <p:nvPr/>
        </p:nvSpPr>
        <p:spPr>
          <a:xfrm>
            <a:off x="1243289" y="5215283"/>
            <a:ext cx="10502901" cy="508001"/>
          </a:xfrm>
          <a:prstGeom prst="rect">
            <a:avLst/>
          </a:prstGeom>
          <a:ln w="12700"/>
          <a:extLst>
            <a:ext uri="{C572A759-6A51-4108-AA02-DFA0A04FC94B}">
              <ma14:wrappingTextBoxFlag xmlns:ma14="http://schemas.microsoft.com/office/mac/drawingml/2011/main" val="1"/>
            </a:ext>
          </a:extLst>
        </p:spPr>
        <p:txBody>
          <a:bodyPr lIns="38100" tIns="38100" rIns="38100" bIns="38100">
            <a:spAutoFit/>
          </a:bodyPr>
          <a:lstStyle>
            <a:lvl1pPr algn="l" defTabSz="647700">
              <a:buClr>
                <a:srgbClr val="FFFFFF"/>
              </a:buClr>
              <a:buFont typeface="Verdana"/>
              <a:defRPr b="1" i="1" sz="2800">
                <a:solidFill>
                  <a:srgbClr val="FFFFFF"/>
                </a:solidFill>
                <a:uFill>
                  <a:solidFill>
                    <a:srgbClr val="FFFFFF"/>
                  </a:solidFill>
                </a:uFill>
                <a:latin typeface="Verdana"/>
                <a:ea typeface="Verdana"/>
                <a:cs typeface="Verdana"/>
                <a:sym typeface="Verdana"/>
              </a:defRPr>
            </a:lvl1pPr>
          </a:lstStyle>
          <a:p>
            <a:pPr>
              <a:defRPr>
                <a:solidFill>
                  <a:srgbClr val="000000"/>
                </a:solidFill>
                <a:uFill>
                  <a:solidFill>
                    <a:srgbClr val="000000"/>
                  </a:solidFill>
                </a:uFill>
              </a:defRPr>
            </a:pPr>
            <a:r>
              <a:rPr>
                <a:solidFill>
                  <a:srgbClr val="FFFFFF"/>
                </a:solidFill>
                <a:uFill>
                  <a:solidFill>
                    <a:srgbClr val="FFFFFF"/>
                  </a:solidFill>
                </a:uFill>
              </a:rPr>
              <a:t>0     1      2      3     4	 5      6      7      8      9      10</a:t>
            </a:r>
          </a:p>
        </p:txBody>
      </p:sp>
      <p:sp>
        <p:nvSpPr>
          <p:cNvPr id="432" name="Shape 432"/>
          <p:cNvSpPr/>
          <p:nvPr/>
        </p:nvSpPr>
        <p:spPr>
          <a:xfrm>
            <a:off x="709193" y="337699"/>
            <a:ext cx="11709401" cy="6350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spcBef>
                <a:spcPts val="2300"/>
              </a:spcBef>
              <a:buClr>
                <a:srgbClr val="000000"/>
              </a:buClr>
              <a:buFont typeface="Verdana"/>
              <a:defRPr i="1" sz="3000">
                <a:uFill>
                  <a:solidFill>
                    <a:srgbClr val="000000"/>
                  </a:solidFill>
                </a:uFill>
                <a:latin typeface="Verdana"/>
                <a:ea typeface="Verdana"/>
                <a:cs typeface="Verdana"/>
                <a:sym typeface="Verdana"/>
              </a:defRPr>
            </a:lvl1pPr>
          </a:lstStyle>
          <a:p>
            <a:pPr/>
            <a:r>
              <a:t>Controlling The Controllables</a:t>
            </a:r>
          </a:p>
        </p:txBody>
      </p:sp>
      <p:sp>
        <p:nvSpPr>
          <p:cNvPr id="433" name="Shape 433"/>
          <p:cNvSpPr/>
          <p:nvPr/>
        </p:nvSpPr>
        <p:spPr>
          <a:xfrm>
            <a:off x="561299" y="1892963"/>
            <a:ext cx="11866881" cy="715264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i="1" sz="2800">
                <a:uFill>
                  <a:solidFill>
                    <a:srgbClr val="000000"/>
                  </a:solidFill>
                </a:uFill>
                <a:latin typeface="Verdana"/>
                <a:ea typeface="Verdana"/>
                <a:cs typeface="Verdana"/>
                <a:sym typeface="Verdana"/>
              </a:defRPr>
            </a:pPr>
            <a:r>
              <a:t>The specific things I can do to build on what </a:t>
            </a:r>
          </a:p>
          <a:p>
            <a:pPr defTabSz="650240">
              <a:lnSpc>
                <a:spcPct val="120000"/>
              </a:lnSpc>
              <a:buClr>
                <a:srgbClr val="000000"/>
              </a:buClr>
              <a:buFont typeface="Verdana"/>
              <a:defRPr i="1" sz="2800">
                <a:uFill>
                  <a:solidFill>
                    <a:srgbClr val="000000"/>
                  </a:solidFill>
                </a:uFill>
                <a:latin typeface="Verdana"/>
                <a:ea typeface="Verdana"/>
                <a:cs typeface="Verdana"/>
                <a:sym typeface="Verdana"/>
              </a:defRPr>
            </a:pPr>
            <a:r>
              <a:t>I can control and manage what I can’t are:</a:t>
            </a:r>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r>
              <a:rPr i="1"/>
              <a:t>*</a:t>
            </a: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r>
              <a:rPr i="1"/>
              <a:t>*</a:t>
            </a: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endParaRPr i="1"/>
          </a:p>
          <a:p>
            <a:pPr algn="l" defTabSz="650240">
              <a:lnSpc>
                <a:spcPct val="120000"/>
              </a:lnSpc>
              <a:buClr>
                <a:srgbClr val="000000"/>
              </a:buClr>
              <a:buFont typeface="Verdana"/>
              <a:defRPr sz="2800">
                <a:uFill>
                  <a:solidFill>
                    <a:srgbClr val="000000"/>
                  </a:solidFill>
                </a:uFill>
                <a:latin typeface="Verdana"/>
                <a:ea typeface="Verdana"/>
                <a:cs typeface="Verdana"/>
                <a:sym typeface="Verdana"/>
              </a:defRPr>
            </a:pPr>
            <a:r>
              <a:rPr i="1"/>
              <a:t>*</a:t>
            </a:r>
          </a:p>
        </p:txBody>
      </p:sp>
    </p:spTree>
  </p:cSld>
  <p:clrMapOvr>
    <a:masterClrMapping/>
  </p:clrMapOvr>
  <p:transition xmlns:p14="http://schemas.microsoft.com/office/powerpoint/2010/main" spd="med" advClick="1" p14:dur="1000"/>
</p:sld>
</file>

<file path=ppt/slides/slide5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5" name="Shape 435"/>
          <p:cNvSpPr/>
          <p:nvPr/>
        </p:nvSpPr>
        <p:spPr>
          <a:xfrm>
            <a:off x="865540" y="1770097"/>
            <a:ext cx="11273721" cy="18101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Principles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5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7" name="Shape 437"/>
          <p:cNvSpPr/>
          <p:nvPr/>
        </p:nvSpPr>
        <p:spPr>
          <a:xfrm>
            <a:off x="740739" y="1453121"/>
            <a:ext cx="11487198" cy="845381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There are many ways to live life. One approach is to be true to yourself and the values you believe in. It is then to translate these into action. </a:t>
            </a:r>
            <a:endParaRPr i="1">
              <a:latin typeface="Verdana"/>
              <a:ea typeface="Verdana"/>
              <a:cs typeface="Verdana"/>
              <a:sym typeface="Verdana"/>
            </a:endParaR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Different people follow this path in different ways. A person may choose, for example:</a:t>
            </a:r>
            <a:endParaRPr i="1">
              <a:latin typeface="Verdana"/>
              <a:ea typeface="Verdana"/>
              <a:cs typeface="Verdana"/>
              <a:sym typeface="Verdana"/>
            </a:endParaR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follow their inner compass.</a:t>
            </a:r>
            <a:endParaRPr i="1">
              <a:latin typeface="Verdana"/>
              <a:ea typeface="Verdana"/>
              <a:cs typeface="Verdana"/>
              <a:sym typeface="Verdana"/>
            </a:endParaR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follow the core principles they believe in.</a:t>
            </a:r>
            <a:endParaRPr i="1">
              <a:latin typeface="Verdana"/>
              <a:ea typeface="Verdana"/>
              <a:cs typeface="Verdana"/>
              <a:sym typeface="Verdana"/>
            </a:endParaR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serve something greater than themselves such as a spiritual faith, vocation or a sense of purpose.</a:t>
            </a:r>
            <a:endParaRPr i="1">
              <a:latin typeface="Verdana"/>
              <a:ea typeface="Verdana"/>
              <a:cs typeface="Verdana"/>
              <a:sym typeface="Verdana"/>
            </a:endParaR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following pages provide exercises on these themes. </a:t>
            </a:r>
          </a:p>
        </p:txBody>
      </p:sp>
      <p:sp>
        <p:nvSpPr>
          <p:cNvPr id="438" name="Shape 438"/>
          <p:cNvSpPr/>
          <p:nvPr/>
        </p:nvSpPr>
        <p:spPr>
          <a:xfrm>
            <a:off x="792667" y="350680"/>
            <a:ext cx="1138334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5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0" name="Shape 440"/>
          <p:cNvSpPr/>
          <p:nvPr/>
        </p:nvSpPr>
        <p:spPr>
          <a:xfrm>
            <a:off x="647699" y="2175933"/>
            <a:ext cx="11709402" cy="242062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8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a:uFill>
                  <a:solidFill>
                    <a:srgbClr val="000000"/>
                  </a:solidFill>
                </a:uFill>
                <a:latin typeface="Verdana"/>
                <a:ea typeface="Verdana"/>
                <a:cs typeface="Verdana"/>
                <a:sym typeface="Verdana"/>
              </a:defRPr>
            </a:pPr>
            <a:r>
              <a:t>Following </a:t>
            </a:r>
          </a:p>
          <a:p>
            <a:pPr defTabSz="647700">
              <a:lnSpc>
                <a:spcPct val="120000"/>
              </a:lnSpc>
              <a:buClr>
                <a:srgbClr val="000000"/>
              </a:buClr>
              <a:buFont typeface="Verdana"/>
              <a:defRPr i="1">
                <a:uFill>
                  <a:solidFill>
                    <a:srgbClr val="000000"/>
                  </a:solidFill>
                </a:uFill>
                <a:latin typeface="Verdana"/>
                <a:ea typeface="Verdana"/>
                <a:cs typeface="Verdana"/>
                <a:sym typeface="Verdana"/>
              </a:defRPr>
            </a:pPr>
            <a:r>
              <a:t>Your Principles</a:t>
            </a:r>
          </a:p>
        </p:txBody>
      </p:sp>
    </p:spTree>
  </p:cSld>
  <p:clrMapOvr>
    <a:masterClrMapping/>
  </p:clrMapOvr>
  <p:transition xmlns:p14="http://schemas.microsoft.com/office/powerpoint/2010/main" spd="med" advClick="1" p14:dur="1000"/>
</p:sld>
</file>

<file path=ppt/slides/slide5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2" name="Shape 442"/>
          <p:cNvSpPr/>
          <p:nvPr/>
        </p:nvSpPr>
        <p:spPr>
          <a:xfrm>
            <a:off x="758801" y="1430142"/>
            <a:ext cx="11487198" cy="76013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20000"/>
              </a:lnSpc>
              <a:defRPr i="1" sz="2600">
                <a:latin typeface="Verdana"/>
                <a:ea typeface="Verdana"/>
                <a:cs typeface="Verdana"/>
                <a:sym typeface="Verdana"/>
              </a:defRPr>
            </a:pPr>
            <a:r>
              <a:t>There are many ways to be true to yourself. One approach is to clarify the core principles you want to follow. </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These principles can become your centre. They can provide the inner compass that you can keep returning to in your daily life. </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Starting from this centre, you can then express these principles in both personal and professional situations. You can ask:</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“What are the principles I want to follow in my life? How can I express in these principles in different situations? </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“How can I then return to my centre and refocus on what I believe in? How can I express these principles in the next personal or professional situation?” </a:t>
            </a:r>
          </a:p>
        </p:txBody>
      </p:sp>
      <p:sp>
        <p:nvSpPr>
          <p:cNvPr id="443" name="Shape 443"/>
          <p:cNvSpPr/>
          <p:nvPr/>
        </p:nvSpPr>
        <p:spPr>
          <a:xfrm>
            <a:off x="792667" y="266417"/>
            <a:ext cx="1138334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5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5" name="Shape 445"/>
          <p:cNvSpPr/>
          <p:nvPr/>
        </p:nvSpPr>
        <p:spPr>
          <a:xfrm>
            <a:off x="4071507" y="4545875"/>
            <a:ext cx="4861786" cy="2135998"/>
          </a:xfrm>
          <a:prstGeom prst="ellipse">
            <a:avLst/>
          </a:prstGeom>
          <a:solidFill>
            <a:schemeClr val="accent2">
              <a:hueOff val="-554920"/>
              <a:satOff val="-21482"/>
              <a:lumOff val="-6228"/>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1" i="1" sz="2400">
                <a:solidFill>
                  <a:srgbClr val="FFFFFF"/>
                </a:solidFill>
                <a:latin typeface="Verdana"/>
                <a:ea typeface="Verdana"/>
                <a:cs typeface="Verdana"/>
                <a:sym typeface="Verdana"/>
              </a:defRPr>
            </a:pPr>
          </a:p>
        </p:txBody>
      </p:sp>
      <p:sp>
        <p:nvSpPr>
          <p:cNvPr id="446" name="Shape 446"/>
          <p:cNvSpPr/>
          <p:nvPr/>
        </p:nvSpPr>
        <p:spPr>
          <a:xfrm>
            <a:off x="4928324" y="4818282"/>
            <a:ext cx="3307557" cy="1574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1" i="1" sz="2400">
                <a:solidFill>
                  <a:srgbClr val="FEFEFE"/>
                </a:solidFill>
                <a:latin typeface="Verdana"/>
                <a:ea typeface="Verdana"/>
                <a:cs typeface="Verdana"/>
                <a:sym typeface="Verdana"/>
              </a:defRPr>
            </a:pPr>
            <a:r>
              <a:t>My Principles Are:</a:t>
            </a:r>
          </a:p>
          <a:p>
            <a:pPr algn="l">
              <a:defRPr b="1" i="1" sz="2400">
                <a:solidFill>
                  <a:srgbClr val="FEFEFE"/>
                </a:solidFill>
                <a:latin typeface="Verdana"/>
                <a:ea typeface="Verdana"/>
                <a:cs typeface="Verdana"/>
                <a:sym typeface="Verdana"/>
              </a:defRPr>
            </a:pPr>
            <a:r>
              <a:t>*</a:t>
            </a:r>
          </a:p>
          <a:p>
            <a:pPr algn="l">
              <a:defRPr b="1" i="1" sz="2400">
                <a:solidFill>
                  <a:srgbClr val="FEFEFE"/>
                </a:solidFill>
                <a:latin typeface="Verdana"/>
                <a:ea typeface="Verdana"/>
                <a:cs typeface="Verdana"/>
                <a:sym typeface="Verdana"/>
              </a:defRPr>
            </a:pPr>
            <a:r>
              <a:t>*</a:t>
            </a:r>
          </a:p>
          <a:p>
            <a:pPr algn="l">
              <a:defRPr b="1" i="1" sz="2400">
                <a:solidFill>
                  <a:srgbClr val="FEFEFE"/>
                </a:solidFill>
                <a:latin typeface="Verdana"/>
                <a:ea typeface="Verdana"/>
                <a:cs typeface="Verdana"/>
                <a:sym typeface="Verdana"/>
              </a:defRPr>
            </a:pPr>
            <a:r>
              <a:t>*</a:t>
            </a:r>
          </a:p>
        </p:txBody>
      </p:sp>
      <p:sp>
        <p:nvSpPr>
          <p:cNvPr id="447" name="Shape 447"/>
          <p:cNvSpPr/>
          <p:nvPr/>
        </p:nvSpPr>
        <p:spPr>
          <a:xfrm>
            <a:off x="4284034" y="1564362"/>
            <a:ext cx="4436732" cy="1427560"/>
          </a:xfrm>
          <a:prstGeom prst="ellipse">
            <a:avLst/>
          </a:prstGeom>
          <a:solidFill>
            <a:srgbClr val="A6D5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1" i="1" sz="2400">
                <a:latin typeface="Verdana"/>
                <a:ea typeface="Verdana"/>
                <a:cs typeface="Verdana"/>
                <a:sym typeface="Verdana"/>
              </a:defRPr>
            </a:pPr>
            <a:r>
              <a:t>The Personal </a:t>
            </a:r>
          </a:p>
          <a:p>
            <a:pPr>
              <a:defRPr b="1" i="1" sz="2400">
                <a:latin typeface="Verdana"/>
                <a:ea typeface="Verdana"/>
                <a:cs typeface="Verdana"/>
                <a:sym typeface="Verdana"/>
              </a:defRPr>
            </a:pPr>
            <a:r>
              <a:t>Situation Is:</a:t>
            </a:r>
          </a:p>
        </p:txBody>
      </p:sp>
      <p:sp>
        <p:nvSpPr>
          <p:cNvPr id="448" name="Shape 448"/>
          <p:cNvSpPr/>
          <p:nvPr/>
        </p:nvSpPr>
        <p:spPr>
          <a:xfrm>
            <a:off x="558350" y="220500"/>
            <a:ext cx="12047503" cy="9719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A Person Can Clarify Their Principles And Then </a:t>
            </a:r>
            <a:endParaRPr i="1">
              <a:latin typeface="Verdana"/>
              <a:ea typeface="Verdana"/>
              <a:cs typeface="Verdana"/>
              <a:sym typeface="Verdana"/>
            </a:endParaRPr>
          </a:p>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Follow These In Personal And Professional Situations</a:t>
            </a:r>
          </a:p>
        </p:txBody>
      </p:sp>
      <p:sp>
        <p:nvSpPr>
          <p:cNvPr id="449" name="Shape 449"/>
          <p:cNvSpPr/>
          <p:nvPr/>
        </p:nvSpPr>
        <p:spPr>
          <a:xfrm>
            <a:off x="8399196" y="2537883"/>
            <a:ext cx="4436732" cy="1427560"/>
          </a:xfrm>
          <a:prstGeom prst="ellipse">
            <a:avLst/>
          </a:prstGeom>
          <a:solidFill>
            <a:srgbClr val="143DB1"/>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1" i="1" sz="2400">
                <a:solidFill>
                  <a:srgbClr val="FFFFFF"/>
                </a:solidFill>
                <a:latin typeface="Verdana"/>
                <a:ea typeface="Verdana"/>
                <a:cs typeface="Verdana"/>
                <a:sym typeface="Verdana"/>
              </a:defRPr>
            </a:pPr>
            <a:r>
              <a:t>The Professional </a:t>
            </a:r>
          </a:p>
          <a:p>
            <a:pPr>
              <a:defRPr b="1" i="1" sz="2400">
                <a:solidFill>
                  <a:srgbClr val="FFFFFF"/>
                </a:solidFill>
                <a:latin typeface="Verdana"/>
                <a:ea typeface="Verdana"/>
                <a:cs typeface="Verdana"/>
                <a:sym typeface="Verdana"/>
              </a:defRPr>
            </a:pPr>
            <a:r>
              <a:t>Situation Is:</a:t>
            </a:r>
          </a:p>
        </p:txBody>
      </p:sp>
      <p:sp>
        <p:nvSpPr>
          <p:cNvPr id="450" name="Shape 450"/>
          <p:cNvSpPr/>
          <p:nvPr/>
        </p:nvSpPr>
        <p:spPr>
          <a:xfrm>
            <a:off x="8399196" y="7380838"/>
            <a:ext cx="4436732" cy="1427561"/>
          </a:xfrm>
          <a:prstGeom prst="ellipse">
            <a:avLst/>
          </a:prstGeom>
          <a:solidFill>
            <a:schemeClr val="accent3">
              <a:satOff val="18648"/>
              <a:lumOff val="5971"/>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1" i="1" sz="2400">
                <a:latin typeface="Verdana"/>
                <a:ea typeface="Verdana"/>
                <a:cs typeface="Verdana"/>
                <a:sym typeface="Verdana"/>
              </a:defRPr>
            </a:pPr>
            <a:r>
              <a:t>The Personal </a:t>
            </a:r>
          </a:p>
          <a:p>
            <a:pPr>
              <a:defRPr b="1" i="1" sz="2400">
                <a:latin typeface="Verdana"/>
                <a:ea typeface="Verdana"/>
                <a:cs typeface="Verdana"/>
                <a:sym typeface="Verdana"/>
              </a:defRPr>
            </a:pPr>
            <a:r>
              <a:t>Situation Is:</a:t>
            </a:r>
          </a:p>
        </p:txBody>
      </p:sp>
      <p:sp>
        <p:nvSpPr>
          <p:cNvPr id="451" name="Shape 451"/>
          <p:cNvSpPr/>
          <p:nvPr/>
        </p:nvSpPr>
        <p:spPr>
          <a:xfrm>
            <a:off x="4440735" y="8219443"/>
            <a:ext cx="4436733" cy="1427560"/>
          </a:xfrm>
          <a:prstGeom prst="ellipse">
            <a:avLst/>
          </a:prstGeom>
          <a:solidFill>
            <a:schemeClr val="accent4">
              <a:hueOff val="384618"/>
              <a:satOff val="3869"/>
              <a:lumOff val="5802"/>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1" i="1" sz="2400">
                <a:latin typeface="Verdana"/>
                <a:ea typeface="Verdana"/>
                <a:cs typeface="Verdana"/>
                <a:sym typeface="Verdana"/>
              </a:defRPr>
            </a:pPr>
            <a:r>
              <a:t>The Professional </a:t>
            </a:r>
          </a:p>
          <a:p>
            <a:pPr>
              <a:defRPr b="1" i="1" sz="2400">
                <a:latin typeface="Verdana"/>
                <a:ea typeface="Verdana"/>
                <a:cs typeface="Verdana"/>
                <a:sym typeface="Verdana"/>
              </a:defRPr>
            </a:pPr>
            <a:r>
              <a:t>Situation Is:</a:t>
            </a:r>
          </a:p>
        </p:txBody>
      </p:sp>
      <p:sp>
        <p:nvSpPr>
          <p:cNvPr id="452" name="Shape 452"/>
          <p:cNvSpPr/>
          <p:nvPr/>
        </p:nvSpPr>
        <p:spPr>
          <a:xfrm>
            <a:off x="168872" y="2537883"/>
            <a:ext cx="4436732" cy="1427560"/>
          </a:xfrm>
          <a:prstGeom prst="ellipse">
            <a:avLst/>
          </a:prstGeom>
          <a:solidFill>
            <a:schemeClr val="accent5">
              <a:hueOff val="-522602"/>
              <a:satOff val="-6700"/>
              <a:lumOff val="-22320"/>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1" i="1" sz="2400">
                <a:solidFill>
                  <a:srgbClr val="FFFFFF"/>
                </a:solidFill>
                <a:latin typeface="Verdana"/>
                <a:ea typeface="Verdana"/>
                <a:cs typeface="Verdana"/>
                <a:sym typeface="Verdana"/>
              </a:defRPr>
            </a:pPr>
            <a:r>
              <a:t>The Professional</a:t>
            </a:r>
          </a:p>
          <a:p>
            <a:pPr>
              <a:defRPr b="1" i="1" sz="2400">
                <a:solidFill>
                  <a:srgbClr val="FFFFFF"/>
                </a:solidFill>
                <a:latin typeface="Verdana"/>
                <a:ea typeface="Verdana"/>
                <a:cs typeface="Verdana"/>
                <a:sym typeface="Verdana"/>
              </a:defRPr>
            </a:pPr>
            <a:r>
              <a:t>Situation Is:</a:t>
            </a:r>
          </a:p>
        </p:txBody>
      </p:sp>
      <p:sp>
        <p:nvSpPr>
          <p:cNvPr id="453" name="Shape 453"/>
          <p:cNvSpPr/>
          <p:nvPr/>
        </p:nvSpPr>
        <p:spPr>
          <a:xfrm>
            <a:off x="168872" y="7380838"/>
            <a:ext cx="4436732" cy="1427561"/>
          </a:xfrm>
          <a:prstGeom prst="ellipse">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1" i="1" sz="2400">
                <a:solidFill>
                  <a:srgbClr val="FFFFFF"/>
                </a:solidFill>
                <a:latin typeface="Verdana"/>
                <a:ea typeface="Verdana"/>
                <a:cs typeface="Verdana"/>
                <a:sym typeface="Verdana"/>
              </a:defRPr>
            </a:pPr>
            <a:r>
              <a:t>The Personal </a:t>
            </a:r>
          </a:p>
          <a:p>
            <a:pPr>
              <a:defRPr b="1" i="1" sz="2400">
                <a:solidFill>
                  <a:srgbClr val="FFFFFF"/>
                </a:solidFill>
                <a:latin typeface="Verdana"/>
                <a:ea typeface="Verdana"/>
                <a:cs typeface="Verdana"/>
                <a:sym typeface="Verdana"/>
              </a:defRPr>
            </a:pPr>
            <a:r>
              <a:t>Situation Is:</a:t>
            </a:r>
          </a:p>
        </p:txBody>
      </p:sp>
      <p:sp>
        <p:nvSpPr>
          <p:cNvPr id="460" name="Shape 460"/>
          <p:cNvSpPr/>
          <p:nvPr/>
        </p:nvSpPr>
        <p:spPr>
          <a:xfrm>
            <a:off x="3617193" y="3970196"/>
            <a:ext cx="1307816" cy="1164256"/>
          </a:xfrm>
          <a:custGeom>
            <a:avLst/>
            <a:gdLst/>
            <a:ahLst/>
            <a:cxnLst>
              <a:cxn ang="0">
                <a:pos x="wd2" y="hd2"/>
              </a:cxn>
              <a:cxn ang="5400000">
                <a:pos x="wd2" y="hd2"/>
              </a:cxn>
              <a:cxn ang="10800000">
                <a:pos x="wd2" y="hd2"/>
              </a:cxn>
              <a:cxn ang="16200000">
                <a:pos x="wd2" y="hd2"/>
              </a:cxn>
            </a:cxnLst>
            <a:rect l="0" t="0" r="r" b="b"/>
            <a:pathLst>
              <a:path w="16362" h="16262" fill="norm" stroke="1" extrusionOk="0">
                <a:moveTo>
                  <a:pt x="10499" y="16262"/>
                </a:moveTo>
                <a:cubicBezTo>
                  <a:pt x="-5238" y="-4086"/>
                  <a:pt x="-3284" y="-5338"/>
                  <a:pt x="16362" y="12506"/>
                </a:cubicBezTo>
              </a:path>
            </a:pathLst>
          </a:custGeom>
          <a:ln w="50800">
            <a:solidFill>
              <a:srgbClr val="008714"/>
            </a:solidFill>
            <a:miter lim="400000"/>
            <a:tailEnd type="triangle"/>
          </a:ln>
        </p:spPr>
        <p:txBody>
          <a:bodyPr/>
          <a:lstStyle/>
          <a:p>
            <a:pPr/>
          </a:p>
        </p:txBody>
      </p:sp>
      <p:sp>
        <p:nvSpPr>
          <p:cNvPr id="461" name="Shape 461"/>
          <p:cNvSpPr/>
          <p:nvPr/>
        </p:nvSpPr>
        <p:spPr>
          <a:xfrm>
            <a:off x="8169811" y="3939142"/>
            <a:ext cx="1412637" cy="1190581"/>
          </a:xfrm>
          <a:custGeom>
            <a:avLst/>
            <a:gdLst/>
            <a:ahLst/>
            <a:cxnLst>
              <a:cxn ang="0">
                <a:pos x="wd2" y="hd2"/>
              </a:cxn>
              <a:cxn ang="5400000">
                <a:pos x="wd2" y="hd2"/>
              </a:cxn>
              <a:cxn ang="10800000">
                <a:pos x="wd2" y="hd2"/>
              </a:cxn>
              <a:cxn ang="16200000">
                <a:pos x="wd2" y="hd2"/>
              </a:cxn>
            </a:cxnLst>
            <a:rect l="0" t="0" r="r" b="b"/>
            <a:pathLst>
              <a:path w="16375" h="16238" fill="norm" stroke="1" extrusionOk="0">
                <a:moveTo>
                  <a:pt x="0" y="13245"/>
                </a:moveTo>
                <a:cubicBezTo>
                  <a:pt x="19577" y="-5362"/>
                  <a:pt x="21600" y="-4364"/>
                  <a:pt x="6070" y="16238"/>
                </a:cubicBezTo>
              </a:path>
            </a:pathLst>
          </a:custGeom>
          <a:ln w="50800">
            <a:solidFill>
              <a:srgbClr val="008714"/>
            </a:solidFill>
            <a:miter lim="400000"/>
            <a:tailEnd type="triangle"/>
          </a:ln>
        </p:spPr>
        <p:txBody>
          <a:bodyPr/>
          <a:lstStyle/>
          <a:p>
            <a:pPr/>
          </a:p>
        </p:txBody>
      </p:sp>
      <p:sp>
        <p:nvSpPr>
          <p:cNvPr id="462" name="Shape 462"/>
          <p:cNvSpPr/>
          <p:nvPr/>
        </p:nvSpPr>
        <p:spPr>
          <a:xfrm>
            <a:off x="8092442" y="6132730"/>
            <a:ext cx="1368873" cy="1319291"/>
          </a:xfrm>
          <a:custGeom>
            <a:avLst/>
            <a:gdLst/>
            <a:ahLst/>
            <a:cxnLst>
              <a:cxn ang="0">
                <a:pos x="wd2" y="hd2"/>
              </a:cxn>
              <a:cxn ang="5400000">
                <a:pos x="wd2" y="hd2"/>
              </a:cxn>
              <a:cxn ang="10800000">
                <a:pos x="wd2" y="hd2"/>
              </a:cxn>
              <a:cxn ang="16200000">
                <a:pos x="wd2" y="hd2"/>
              </a:cxn>
            </a:cxnLst>
            <a:rect l="0" t="0" r="r" b="b"/>
            <a:pathLst>
              <a:path w="16376" h="16276" fill="norm" stroke="1" extrusionOk="0">
                <a:moveTo>
                  <a:pt x="6090" y="0"/>
                </a:moveTo>
                <a:cubicBezTo>
                  <a:pt x="21600" y="20215"/>
                  <a:pt x="19570" y="21600"/>
                  <a:pt x="0" y="4154"/>
                </a:cubicBezTo>
              </a:path>
            </a:pathLst>
          </a:custGeom>
          <a:ln w="50800">
            <a:solidFill>
              <a:srgbClr val="008714"/>
            </a:solidFill>
            <a:miter lim="400000"/>
            <a:tailEnd type="triangle"/>
          </a:ln>
        </p:spPr>
        <p:txBody>
          <a:bodyPr/>
          <a:lstStyle/>
          <a:p>
            <a:pPr/>
          </a:p>
        </p:txBody>
      </p:sp>
      <p:sp>
        <p:nvSpPr>
          <p:cNvPr id="463" name="Shape 463"/>
          <p:cNvSpPr/>
          <p:nvPr/>
        </p:nvSpPr>
        <p:spPr>
          <a:xfrm>
            <a:off x="6292444" y="6703845"/>
            <a:ext cx="622926" cy="1400856"/>
          </a:xfrm>
          <a:custGeom>
            <a:avLst/>
            <a:gdLst/>
            <a:ahLst/>
            <a:cxnLst>
              <a:cxn ang="0">
                <a:pos x="wd2" y="hd2"/>
              </a:cxn>
              <a:cxn ang="5400000">
                <a:pos x="wd2" y="hd2"/>
              </a:cxn>
              <a:cxn ang="10800000">
                <a:pos x="wd2" y="hd2"/>
              </a:cxn>
              <a:cxn ang="16200000">
                <a:pos x="wd2" y="hd2"/>
              </a:cxn>
            </a:cxnLst>
            <a:rect l="0" t="0" r="r" b="b"/>
            <a:pathLst>
              <a:path w="21600" h="16200" fill="norm" stroke="1" extrusionOk="0">
                <a:moveTo>
                  <a:pt x="21600" y="186"/>
                </a:moveTo>
                <a:cubicBezTo>
                  <a:pt x="18015" y="21600"/>
                  <a:pt x="10815" y="21538"/>
                  <a:pt x="0" y="0"/>
                </a:cubicBezTo>
              </a:path>
            </a:pathLst>
          </a:custGeom>
          <a:ln w="50800">
            <a:solidFill>
              <a:srgbClr val="008714"/>
            </a:solidFill>
            <a:miter lim="400000"/>
            <a:tailEnd type="triangle"/>
          </a:ln>
        </p:spPr>
        <p:txBody>
          <a:bodyPr/>
          <a:lstStyle/>
          <a:p>
            <a:pPr/>
          </a:p>
        </p:txBody>
      </p:sp>
      <p:sp>
        <p:nvSpPr>
          <p:cNvPr id="464" name="Shape 464"/>
          <p:cNvSpPr/>
          <p:nvPr/>
        </p:nvSpPr>
        <p:spPr>
          <a:xfrm>
            <a:off x="3655992" y="6285829"/>
            <a:ext cx="1431929" cy="1155194"/>
          </a:xfrm>
          <a:custGeom>
            <a:avLst/>
            <a:gdLst/>
            <a:ahLst/>
            <a:cxnLst>
              <a:cxn ang="0">
                <a:pos x="wd2" y="hd2"/>
              </a:cxn>
              <a:cxn ang="5400000">
                <a:pos x="wd2" y="hd2"/>
              </a:cxn>
              <a:cxn ang="10800000">
                <a:pos x="wd2" y="hd2"/>
              </a:cxn>
              <a:cxn ang="16200000">
                <a:pos x="wd2" y="hd2"/>
              </a:cxn>
            </a:cxnLst>
            <a:rect l="0" t="0" r="r" b="b"/>
            <a:pathLst>
              <a:path w="16364" h="16284" fill="norm" stroke="1" extrusionOk="0">
                <a:moveTo>
                  <a:pt x="16364" y="4335"/>
                </a:moveTo>
                <a:cubicBezTo>
                  <a:pt x="-3273" y="21600"/>
                  <a:pt x="-5236" y="20155"/>
                  <a:pt x="10475" y="0"/>
                </a:cubicBezTo>
              </a:path>
            </a:pathLst>
          </a:custGeom>
          <a:ln w="50800">
            <a:solidFill>
              <a:srgbClr val="008714"/>
            </a:solidFill>
            <a:miter lim="400000"/>
            <a:tailEnd type="triangle"/>
          </a:ln>
        </p:spPr>
        <p:txBody>
          <a:bodyPr/>
          <a:lstStyle/>
          <a:p>
            <a:pPr/>
          </a:p>
        </p:txBody>
      </p:sp>
      <p:sp>
        <p:nvSpPr>
          <p:cNvPr id="465" name="Shape 465"/>
          <p:cNvSpPr/>
          <p:nvPr/>
        </p:nvSpPr>
        <p:spPr>
          <a:xfrm>
            <a:off x="6332110" y="3076371"/>
            <a:ext cx="597243" cy="1556132"/>
          </a:xfrm>
          <a:custGeom>
            <a:avLst/>
            <a:gdLst/>
            <a:ahLst/>
            <a:cxnLst>
              <a:cxn ang="0">
                <a:pos x="wd2" y="hd2"/>
              </a:cxn>
              <a:cxn ang="5400000">
                <a:pos x="wd2" y="hd2"/>
              </a:cxn>
              <a:cxn ang="10800000">
                <a:pos x="wd2" y="hd2"/>
              </a:cxn>
              <a:cxn ang="16200000">
                <a:pos x="wd2" y="hd2"/>
              </a:cxn>
            </a:cxnLst>
            <a:rect l="0" t="0" r="r" b="b"/>
            <a:pathLst>
              <a:path w="21600" h="16208" fill="norm" stroke="1" extrusionOk="0">
                <a:moveTo>
                  <a:pt x="0" y="14838"/>
                </a:moveTo>
                <a:cubicBezTo>
                  <a:pt x="6363" y="-5392"/>
                  <a:pt x="13563" y="-4935"/>
                  <a:pt x="21600" y="16208"/>
                </a:cubicBezTo>
              </a:path>
            </a:pathLst>
          </a:custGeom>
          <a:ln w="50800">
            <a:solidFill>
              <a:srgbClr val="008714"/>
            </a:solidFill>
            <a:miter lim="400000"/>
            <a:tailEnd type="triangle"/>
          </a:ln>
        </p:spPr>
        <p:txBody>
          <a:bodyPr/>
          <a:lstStyle/>
          <a:p>
            <a:pPr/>
          </a:p>
        </p:txBody>
      </p:sp>
    </p:spTree>
  </p:cSld>
  <p:clrMapOvr>
    <a:masterClrMapping/>
  </p:clrMapOvr>
  <p:transition xmlns:p14="http://schemas.microsoft.com/office/powerpoint/2010/main" spd="med" advClick="1" p14:dur="1000"/>
</p:sld>
</file>

<file path=ppt/slides/slide5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7" name="Shape 467"/>
          <p:cNvSpPr/>
          <p:nvPr/>
        </p:nvSpPr>
        <p:spPr>
          <a:xfrm>
            <a:off x="758801" y="735875"/>
            <a:ext cx="11487198" cy="712893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20000"/>
              </a:lnSpc>
              <a:defRPr i="1" sz="2600">
                <a:latin typeface="Verdana"/>
                <a:ea typeface="Verdana"/>
                <a:cs typeface="Verdana"/>
                <a:sym typeface="Verdana"/>
              </a:defRPr>
            </a:pPr>
            <a:r>
              <a:t>A person who takes this approach is more likely to be centred. They keep returning to their inner compass. They then focus on how they can follow their chosen principles in the different situations they encounter in life. </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This exercise invites you to do the following things. </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Describe the principles that you want to follow in your life.</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Describe the specific things you can do to follow these principles in personal situations.</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Describe the specific things you can do to follow these principles in professional situations.</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8" name="Shape 228"/>
          <p:cNvSpPr/>
          <p:nvPr/>
        </p:nvSpPr>
        <p:spPr>
          <a:xfrm>
            <a:off x="758801" y="1430142"/>
            <a:ext cx="11487198" cy="806111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20000"/>
              </a:lnSpc>
              <a:defRPr sz="2600">
                <a:latin typeface="Verdana"/>
                <a:ea typeface="Verdana"/>
                <a:cs typeface="Verdana"/>
                <a:sym typeface="Verdana"/>
              </a:defRPr>
            </a:pPr>
            <a:r>
              <a:rPr i="1">
                <a:uFill>
                  <a:solidFill>
                    <a:srgbClr val="000000"/>
                  </a:solidFill>
                </a:uFill>
              </a:rPr>
              <a:t>“People can choose their attitude,” we are told. This sounds reasonable, but how can you translate this into action? Let’s start by looking at the bigger picture. </a:t>
            </a:r>
            <a:endParaRPr i="1">
              <a:uFill>
                <a:solidFill>
                  <a:srgbClr val="000000"/>
                </a:solidFill>
              </a:uFill>
            </a:endParaRPr>
          </a:p>
          <a:p>
            <a:pPr marR="457200" algn="l" defTabSz="457200">
              <a:lnSpc>
                <a:spcPct val="120000"/>
              </a:lnSpc>
              <a:defRPr sz="2600">
                <a:latin typeface="Verdana"/>
                <a:ea typeface="Verdana"/>
                <a:cs typeface="Verdana"/>
                <a:sym typeface="Verdana"/>
              </a:defRPr>
            </a:pPr>
            <a:endParaRPr i="1">
              <a:uFill>
                <a:solidFill>
                  <a:srgbClr val="000000"/>
                </a:solidFill>
              </a:uFill>
            </a:endParaRPr>
          </a:p>
          <a:p>
            <a:pPr marR="457200" algn="l" defTabSz="457200">
              <a:lnSpc>
                <a:spcPct val="120000"/>
              </a:lnSpc>
              <a:defRPr sz="2600">
                <a:latin typeface="Verdana"/>
                <a:ea typeface="Verdana"/>
                <a:cs typeface="Verdana"/>
                <a:sym typeface="Verdana"/>
              </a:defRPr>
            </a:pPr>
            <a:r>
              <a:rPr i="1">
                <a:uFill>
                  <a:solidFill>
                    <a:srgbClr val="000000"/>
                  </a:solidFill>
                </a:uFill>
              </a:rPr>
              <a:t>Children start with lots of creative energy. Retaining this spirit calls for them continuing to get encouragement. It also calls for them learning how to recover from setbacks. </a:t>
            </a:r>
            <a:endParaRPr i="1">
              <a:uFill>
                <a:solidFill>
                  <a:srgbClr val="000000"/>
                </a:solidFill>
              </a:uFill>
            </a:endParaRPr>
          </a:p>
          <a:p>
            <a:pPr marR="457200" algn="l" defTabSz="457200">
              <a:lnSpc>
                <a:spcPct val="120000"/>
              </a:lnSpc>
              <a:defRPr sz="2600">
                <a:latin typeface="Verdana"/>
                <a:ea typeface="Verdana"/>
                <a:cs typeface="Verdana"/>
                <a:sym typeface="Verdana"/>
              </a:defRPr>
            </a:pPr>
            <a:endParaRPr i="1">
              <a:uFill>
                <a:solidFill>
                  <a:srgbClr val="000000"/>
                </a:solidFill>
              </a:uFill>
            </a:endParaRPr>
          </a:p>
          <a:p>
            <a:pPr marR="457200" algn="l" defTabSz="457200">
              <a:lnSpc>
                <a:spcPct val="120000"/>
              </a:lnSpc>
              <a:defRPr sz="2600">
                <a:latin typeface="Verdana"/>
                <a:ea typeface="Verdana"/>
                <a:cs typeface="Verdana"/>
                <a:sym typeface="Verdana"/>
              </a:defRPr>
            </a:pPr>
            <a:r>
              <a:rPr i="1">
                <a:uFill>
                  <a:solidFill>
                    <a:srgbClr val="000000"/>
                  </a:solidFill>
                </a:uFill>
              </a:rPr>
              <a:t>People who have a positive attitude often have a history of being given encouragement. Looking back on their lives, they sometimes say some of the following things.</a:t>
            </a:r>
            <a:endParaRPr i="1">
              <a:uFill>
                <a:solidFill>
                  <a:srgbClr val="000000"/>
                </a:solidFill>
              </a:uFill>
            </a:endParaRPr>
          </a:p>
          <a:p>
            <a:pPr marR="457200" algn="l" defTabSz="457200">
              <a:lnSpc>
                <a:spcPct val="120000"/>
              </a:lnSpc>
              <a:defRPr sz="2600">
                <a:latin typeface="Verdana"/>
                <a:ea typeface="Verdana"/>
                <a:cs typeface="Verdana"/>
                <a:sym typeface="Verdana"/>
              </a:defRPr>
            </a:pPr>
            <a:endParaRPr i="1">
              <a:uFill>
                <a:solidFill>
                  <a:srgbClr val="000000"/>
                </a:solidFill>
              </a:uFill>
            </a:endParaRPr>
          </a:p>
          <a:p>
            <a:pPr marR="457200" algn="l" defTabSz="457200">
              <a:lnSpc>
                <a:spcPct val="120000"/>
              </a:lnSpc>
              <a:defRPr i="1" sz="2600">
                <a:latin typeface="Verdana"/>
                <a:ea typeface="Verdana"/>
                <a:cs typeface="Verdana"/>
                <a:sym typeface="Verdana"/>
              </a:defRPr>
            </a:pPr>
            <a:r>
              <a:rPr>
                <a:uFill>
                  <a:solidFill>
                    <a:srgbClr val="000000"/>
                  </a:solidFill>
                </a:uFill>
              </a:rPr>
              <a:t>“My parents always encouraged me … One teacher helped me to believe in myself, even though I had difficulties because I was dyslexic … Being good at athletics gave me kudos, but it also taught me how to deal with disappointments.”</a:t>
            </a:r>
            <a:endParaRPr>
              <a:uFill>
                <a:solidFill>
                  <a:srgbClr val="000000"/>
                </a:solidFill>
              </a:uFill>
            </a:endParaRPr>
          </a:p>
        </p:txBody>
      </p:sp>
      <p:sp>
        <p:nvSpPr>
          <p:cNvPr id="229" name="Shape 229"/>
          <p:cNvSpPr/>
          <p:nvPr/>
        </p:nvSpPr>
        <p:spPr>
          <a:xfrm>
            <a:off x="792667" y="266417"/>
            <a:ext cx="1138334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6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9" name="Shape 469"/>
          <p:cNvSpPr/>
          <p:nvPr/>
        </p:nvSpPr>
        <p:spPr>
          <a:xfrm>
            <a:off x="647700" y="381000"/>
            <a:ext cx="11709401" cy="533400"/>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Principles </a:t>
            </a:r>
          </a:p>
        </p:txBody>
      </p:sp>
      <p:sp>
        <p:nvSpPr>
          <p:cNvPr id="470" name="Shape 470"/>
          <p:cNvSpPr/>
          <p:nvPr/>
        </p:nvSpPr>
        <p:spPr>
          <a:xfrm>
            <a:off x="647699" y="1731274"/>
            <a:ext cx="11709401" cy="7239319"/>
          </a:xfrm>
          <a:prstGeom prst="rect">
            <a:avLst/>
          </a:prstGeom>
          <a:ln w="12700">
            <a:miter lim="400000"/>
          </a:ln>
          <a:extLst>
            <a:ext uri="{C572A759-6A51-4108-AA02-DFA0A04FC94B}">
              <ma14:wrappingTextBoxFlag xmlns:ma14="http://schemas.microsoft.com/office/mac/drawingml/2011/main" val="1"/>
            </a:ext>
          </a:extLst>
        </p:spPr>
        <p:txBody>
          <a:bodyPr lIns="35718" tIns="35718" rIns="35718" bIns="35718" anchor="ctr">
            <a:spAutoFit/>
          </a:bodyPr>
          <a:lstStyle/>
          <a:p>
            <a:pPr>
              <a:lnSpc>
                <a:spcPct val="120000"/>
              </a:lnSpc>
              <a:defRPr i="1" sz="2800">
                <a:latin typeface="Verdana"/>
                <a:ea typeface="Verdana"/>
                <a:cs typeface="Verdana"/>
                <a:sym typeface="Verdana"/>
              </a:defRPr>
            </a:pPr>
            <a:r>
              <a:t>The specific principles I </a:t>
            </a:r>
          </a:p>
          <a:p>
            <a:pPr>
              <a:lnSpc>
                <a:spcPct val="120000"/>
              </a:lnSpc>
              <a:defRPr i="1" sz="2800">
                <a:latin typeface="Verdana"/>
                <a:ea typeface="Verdana"/>
                <a:cs typeface="Verdana"/>
                <a:sym typeface="Verdana"/>
              </a:defRPr>
            </a:pPr>
            <a:r>
              <a:t>want to follow in my life are:</a:t>
            </a: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r>
              <a:t>* </a:t>
            </a: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r>
              <a:t>*</a:t>
            </a: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r>
              <a:t>*</a:t>
            </a:r>
          </a:p>
        </p:txBody>
      </p:sp>
    </p:spTree>
  </p:cSld>
  <p:clrMapOvr>
    <a:masterClrMapping/>
  </p:clrMapOvr>
  <p:transition xmlns:p14="http://schemas.microsoft.com/office/powerpoint/2010/main" spd="med" advClick="1" p14:dur="1000"/>
</p:sld>
</file>

<file path=ppt/slides/slide6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2" name="Shape 472"/>
          <p:cNvSpPr/>
          <p:nvPr/>
        </p:nvSpPr>
        <p:spPr>
          <a:xfrm>
            <a:off x="647700" y="381000"/>
            <a:ext cx="11709401" cy="533400"/>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Personal Situations</a:t>
            </a:r>
          </a:p>
        </p:txBody>
      </p:sp>
      <p:sp>
        <p:nvSpPr>
          <p:cNvPr id="473" name="Shape 473"/>
          <p:cNvSpPr/>
          <p:nvPr/>
        </p:nvSpPr>
        <p:spPr>
          <a:xfrm>
            <a:off x="647699" y="1731274"/>
            <a:ext cx="11709401" cy="7239319"/>
          </a:xfrm>
          <a:prstGeom prst="rect">
            <a:avLst/>
          </a:prstGeom>
          <a:ln w="12700">
            <a:miter lim="400000"/>
          </a:ln>
          <a:extLst>
            <a:ext uri="{C572A759-6A51-4108-AA02-DFA0A04FC94B}">
              <ma14:wrappingTextBoxFlag xmlns:ma14="http://schemas.microsoft.com/office/mac/drawingml/2011/main" val="1"/>
            </a:ext>
          </a:extLst>
        </p:spPr>
        <p:txBody>
          <a:bodyPr lIns="35718" tIns="35718" rIns="35718" bIns="35718" anchor="ctr">
            <a:spAutoFit/>
          </a:bodyPr>
          <a:lstStyle/>
          <a:p>
            <a:pPr>
              <a:lnSpc>
                <a:spcPct val="120000"/>
              </a:lnSpc>
              <a:defRPr i="1" sz="2800">
                <a:latin typeface="Verdana"/>
                <a:ea typeface="Verdana"/>
                <a:cs typeface="Verdana"/>
                <a:sym typeface="Verdana"/>
              </a:defRPr>
            </a:pPr>
            <a:r>
              <a:t>The specific things I can do to follow these </a:t>
            </a:r>
          </a:p>
          <a:p>
            <a:pPr>
              <a:lnSpc>
                <a:spcPct val="120000"/>
              </a:lnSpc>
              <a:defRPr i="1" sz="2800">
                <a:latin typeface="Verdana"/>
                <a:ea typeface="Verdana"/>
                <a:cs typeface="Verdana"/>
                <a:sym typeface="Verdana"/>
              </a:defRPr>
            </a:pPr>
            <a:r>
              <a:t>principles in personal situations are:</a:t>
            </a: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r>
              <a:t>* </a:t>
            </a: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r>
              <a:t>*</a:t>
            </a: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r>
              <a:t>*</a:t>
            </a:r>
          </a:p>
        </p:txBody>
      </p:sp>
    </p:spTree>
  </p:cSld>
  <p:clrMapOvr>
    <a:masterClrMapping/>
  </p:clrMapOvr>
  <p:transition xmlns:p14="http://schemas.microsoft.com/office/powerpoint/2010/main" spd="med" advClick="1" p14:dur="1000"/>
</p:sld>
</file>

<file path=ppt/slides/slide6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5" name="Shape 475"/>
          <p:cNvSpPr/>
          <p:nvPr/>
        </p:nvSpPr>
        <p:spPr>
          <a:xfrm>
            <a:off x="647700" y="381000"/>
            <a:ext cx="11709401" cy="533400"/>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Professional Situations</a:t>
            </a:r>
          </a:p>
        </p:txBody>
      </p:sp>
      <p:sp>
        <p:nvSpPr>
          <p:cNvPr id="476" name="Shape 476"/>
          <p:cNvSpPr/>
          <p:nvPr/>
        </p:nvSpPr>
        <p:spPr>
          <a:xfrm>
            <a:off x="647699" y="1731274"/>
            <a:ext cx="11709401" cy="7239319"/>
          </a:xfrm>
          <a:prstGeom prst="rect">
            <a:avLst/>
          </a:prstGeom>
          <a:ln w="12700">
            <a:miter lim="400000"/>
          </a:ln>
          <a:extLst>
            <a:ext uri="{C572A759-6A51-4108-AA02-DFA0A04FC94B}">
              <ma14:wrappingTextBoxFlag xmlns:ma14="http://schemas.microsoft.com/office/mac/drawingml/2011/main" val="1"/>
            </a:ext>
          </a:extLst>
        </p:spPr>
        <p:txBody>
          <a:bodyPr lIns="35718" tIns="35718" rIns="35718" bIns="35718" anchor="ctr">
            <a:spAutoFit/>
          </a:bodyPr>
          <a:lstStyle/>
          <a:p>
            <a:pPr>
              <a:lnSpc>
                <a:spcPct val="120000"/>
              </a:lnSpc>
              <a:defRPr i="1" sz="2800">
                <a:latin typeface="Verdana"/>
                <a:ea typeface="Verdana"/>
                <a:cs typeface="Verdana"/>
                <a:sym typeface="Verdana"/>
              </a:defRPr>
            </a:pPr>
            <a:r>
              <a:t>The specific things I can do to follow these </a:t>
            </a:r>
          </a:p>
          <a:p>
            <a:pPr>
              <a:lnSpc>
                <a:spcPct val="120000"/>
              </a:lnSpc>
              <a:defRPr i="1" sz="2800">
                <a:latin typeface="Verdana"/>
                <a:ea typeface="Verdana"/>
                <a:cs typeface="Verdana"/>
                <a:sym typeface="Verdana"/>
              </a:defRPr>
            </a:pPr>
            <a:r>
              <a:t>principles in professional situations are:</a:t>
            </a: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r>
              <a:t>* </a:t>
            </a: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r>
              <a:t>*</a:t>
            </a: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p>
          <a:p>
            <a:pPr algn="l">
              <a:lnSpc>
                <a:spcPct val="120000"/>
              </a:lnSpc>
              <a:defRPr i="1" sz="2800">
                <a:latin typeface="Verdana"/>
                <a:ea typeface="Verdana"/>
                <a:cs typeface="Verdana"/>
                <a:sym typeface="Verdana"/>
              </a:defRPr>
            </a:pPr>
            <a:r>
              <a:t>*</a:t>
            </a:r>
          </a:p>
        </p:txBody>
      </p:sp>
    </p:spTree>
  </p:cSld>
  <p:clrMapOvr>
    <a:masterClrMapping/>
  </p:clrMapOvr>
  <p:transition xmlns:p14="http://schemas.microsoft.com/office/powerpoint/2010/main" spd="med" advClick="1" p14:dur="1000"/>
</p:sld>
</file>

<file path=ppt/slides/slide6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8" name="Shape 478"/>
          <p:cNvSpPr/>
          <p:nvPr/>
        </p:nvSpPr>
        <p:spPr>
          <a:xfrm>
            <a:off x="865540" y="1770097"/>
            <a:ext cx="11273721" cy="371263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sz="3400">
                <a:uFill>
                  <a:solidFill>
                    <a:srgbClr val="000000"/>
                  </a:solidFill>
                </a:uFill>
                <a:latin typeface="Calibri"/>
                <a:ea typeface="Calibri"/>
                <a:cs typeface="Calibri"/>
                <a:sym typeface="Calibri"/>
              </a:defRPr>
            </a:pPr>
            <a:r>
              <a:rPr i="1">
                <a:latin typeface="Verdana"/>
                <a:ea typeface="Verdana"/>
                <a:cs typeface="Verdana"/>
                <a:sym typeface="Verdana"/>
              </a:rPr>
              <a:t>My Lifetime </a:t>
            </a:r>
            <a:endParaRPr i="1">
              <a:latin typeface="Verdana"/>
              <a:ea typeface="Verdana"/>
              <a:cs typeface="Verdana"/>
              <a:sym typeface="Verdana"/>
            </a:endParaRPr>
          </a:p>
          <a:p>
            <a:pPr defTabSz="921173">
              <a:lnSpc>
                <a:spcPct val="120000"/>
              </a:lnSpc>
              <a:buClr>
                <a:srgbClr val="000000"/>
              </a:buClr>
              <a:buFont typeface="Verdana"/>
              <a:defRPr sz="3400">
                <a:uFill>
                  <a:solidFill>
                    <a:srgbClr val="000000"/>
                  </a:solidFill>
                </a:uFill>
                <a:latin typeface="Calibri"/>
                <a:ea typeface="Calibri"/>
                <a:cs typeface="Calibri"/>
                <a:sym typeface="Calibri"/>
              </a:defRPr>
            </a:pPr>
            <a:r>
              <a:rPr i="1">
                <a:latin typeface="Verdana"/>
                <a:ea typeface="Verdana"/>
                <a:cs typeface="Verdana"/>
                <a:sym typeface="Verdana"/>
              </a:rPr>
              <a:t>Picture of Success </a:t>
            </a:r>
            <a:endParaRPr i="1">
              <a:latin typeface="Verdana"/>
              <a:ea typeface="Verdana"/>
              <a:cs typeface="Verdana"/>
              <a:sym typeface="Verdana"/>
            </a:endParaRPr>
          </a:p>
          <a:p>
            <a:pPr defTabSz="921173">
              <a:lnSpc>
                <a:spcPct val="120000"/>
              </a:lnSpc>
              <a:buClr>
                <a:srgbClr val="000000"/>
              </a:buClr>
              <a:buFont typeface="Verdana"/>
              <a:defRPr sz="3400">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921173">
              <a:lnSpc>
                <a:spcPct val="120000"/>
              </a:lnSpc>
              <a:buClr>
                <a:srgbClr val="000000"/>
              </a:buClr>
              <a:buFont typeface="Verdana"/>
              <a:defRPr sz="3400">
                <a:uFill>
                  <a:solidFill>
                    <a:srgbClr val="000000"/>
                  </a:solidFill>
                </a:uFill>
                <a:latin typeface="Calibri"/>
                <a:ea typeface="Calibri"/>
                <a:cs typeface="Calibri"/>
                <a:sym typeface="Calibri"/>
              </a:defRPr>
            </a:pPr>
            <a:r>
              <a:rPr i="1">
                <a:latin typeface="Verdana"/>
                <a:ea typeface="Verdana"/>
                <a:cs typeface="Verdana"/>
                <a:sym typeface="Verdana"/>
              </a:rPr>
              <a:t>My Life Goals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6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0" name="Shape 480"/>
          <p:cNvSpPr/>
          <p:nvPr/>
        </p:nvSpPr>
        <p:spPr>
          <a:xfrm>
            <a:off x="562555" y="1405546"/>
            <a:ext cx="11665382" cy="807635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One approach to developing a sense of purpose is to clarify your lifetime picture of success. You can then aim to achieve these goals.</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Everybody is different and everybody has different pictures of success. What is your picture? Looking back on your life when you are 80, what for you will mean you have had a successful life? This is a particularly challenging exercise, so only do it if you feel okay about it.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exercise invites you to start from your destination and define your overall life goals. People often cover three themes when doing this exercise.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Positive Relationships.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They focus on how they want to be remembered as a 	parent, partner, friend or whatever.</a:t>
            </a:r>
          </a:p>
        </p:txBody>
      </p:sp>
      <p:sp>
        <p:nvSpPr>
          <p:cNvPr id="481" name="Shape 481"/>
          <p:cNvSpPr/>
          <p:nvPr/>
        </p:nvSpPr>
        <p:spPr>
          <a:xfrm>
            <a:off x="550629" y="303105"/>
            <a:ext cx="11665381"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6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3" name="Shape 483"/>
          <p:cNvSpPr/>
          <p:nvPr/>
        </p:nvSpPr>
        <p:spPr>
          <a:xfrm>
            <a:off x="646981" y="373803"/>
            <a:ext cx="12049875" cy="900599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Positive Memories.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They focus on how they want to enjoy life, pursue experiences and have no regrets.</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 	Positive Contribution.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They focus on how they want to follow their vocation, do good work or make a positive contribution to the world.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may prefer to clarify your life goals in another way. Whatever approach you take, however, clarifying these goals can act as a long-term compass.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can return to these aims when making key decisions. You can ask yourself: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“Looking at the possible options, which route will help me to work towards achieving my picture of success</a:t>
            </a: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6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5" name="Shape 485"/>
          <p:cNvSpPr/>
          <p:nvPr/>
        </p:nvSpPr>
        <p:spPr>
          <a:xfrm>
            <a:off x="865540" y="1770097"/>
            <a:ext cx="11273721" cy="259249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My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Life Goals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6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7" name="Shape 487"/>
          <p:cNvSpPr/>
          <p:nvPr/>
        </p:nvSpPr>
        <p:spPr>
          <a:xfrm>
            <a:off x="568959" y="2409241"/>
            <a:ext cx="11866882" cy="715264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I have</a:t>
            </a:r>
          </a:p>
          <a:p>
            <a:pPr algn="l" defTabSz="650240">
              <a:lnSpc>
                <a:spcPct val="120000"/>
              </a:lnSpc>
              <a:buClr>
                <a:srgbClr val="000000"/>
              </a:buClr>
              <a:buFont typeface="Verdana"/>
              <a:defRPr sz="2600">
                <a:uFill>
                  <a:solidFill>
                    <a:srgbClr val="000000"/>
                  </a:solidFill>
                </a:uFill>
                <a:latin typeface="Verdana"/>
                <a:ea typeface="Verdana"/>
                <a:cs typeface="Verdana"/>
                <a:sym typeface="Verdana"/>
              </a:defRPr>
            </a:pP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a:t>
            </a:r>
          </a:p>
          <a:p>
            <a:pPr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488" name="Shape 488"/>
          <p:cNvSpPr/>
          <p:nvPr/>
        </p:nvSpPr>
        <p:spPr>
          <a:xfrm>
            <a:off x="688364" y="266417"/>
            <a:ext cx="11628072" cy="9719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Looking back in later years, I will feel my life has </a:t>
            </a:r>
            <a:br>
              <a:rPr i="1">
                <a:latin typeface="Verdana"/>
                <a:ea typeface="Verdana"/>
                <a:cs typeface="Verdana"/>
                <a:sym typeface="Verdana"/>
              </a:rPr>
            </a:br>
            <a:r>
              <a:rPr i="1">
                <a:latin typeface="Verdana"/>
                <a:ea typeface="Verdana"/>
                <a:cs typeface="Verdana"/>
                <a:sym typeface="Verdana"/>
              </a:rPr>
              <a:t>been successful if I have done the following things.</a:t>
            </a:r>
          </a:p>
        </p:txBody>
      </p:sp>
    </p:spTree>
  </p:cSld>
  <p:clrMapOvr>
    <a:masterClrMapping/>
  </p:clrMapOvr>
  <p:transition xmlns:p14="http://schemas.microsoft.com/office/powerpoint/2010/main" spd="med" advClick="1" p14:dur="1000"/>
</p:sld>
</file>

<file path=ppt/slides/slide6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0" name="Shape 490"/>
          <p:cNvSpPr/>
          <p:nvPr/>
        </p:nvSpPr>
        <p:spPr>
          <a:xfrm>
            <a:off x="596053" y="1005416"/>
            <a:ext cx="11812694" cy="87249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	I have</a:t>
            </a: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For example:</a:t>
            </a: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6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2" name="Shape 492"/>
          <p:cNvSpPr/>
          <p:nvPr/>
        </p:nvSpPr>
        <p:spPr>
          <a:xfrm>
            <a:off x="596053" y="1005416"/>
            <a:ext cx="11812694" cy="87249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3</a:t>
            </a:r>
            <a:r>
              <a:rPr i="1">
                <a:latin typeface="Verdana"/>
                <a:ea typeface="Verdana"/>
                <a:cs typeface="Verdana"/>
                <a:sym typeface="Verdana"/>
              </a:rPr>
              <a:t>)	I have</a:t>
            </a: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For example:</a:t>
            </a: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1" name="Shape 231"/>
          <p:cNvSpPr/>
          <p:nvPr/>
        </p:nvSpPr>
        <p:spPr>
          <a:xfrm>
            <a:off x="475554" y="159390"/>
            <a:ext cx="12053692" cy="5969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400">
                <a:uFill>
                  <a:solidFill>
                    <a:srgbClr val="000000"/>
                  </a:solidFill>
                </a:uFill>
                <a:latin typeface="Verdana"/>
                <a:ea typeface="Verdana"/>
                <a:cs typeface="Verdana"/>
                <a:sym typeface="Verdana"/>
              </a:defRPr>
            </a:lvl1pPr>
          </a:lstStyle>
          <a:p>
            <a:pPr/>
            <a:r>
              <a:t>A person can choose:</a:t>
            </a:r>
          </a:p>
        </p:txBody>
      </p:sp>
      <p:sp>
        <p:nvSpPr>
          <p:cNvPr id="232" name="Shape 232"/>
          <p:cNvSpPr/>
          <p:nvPr/>
        </p:nvSpPr>
        <p:spPr>
          <a:xfrm flipH="1" flipV="1">
            <a:off x="3278060" y="1807832"/>
            <a:ext cx="2632912" cy="1"/>
          </a:xfrm>
          <a:prstGeom prst="line">
            <a:avLst/>
          </a:prstGeom>
          <a:ln w="76200">
            <a:solidFill>
              <a:srgbClr val="557F57"/>
            </a:solidFill>
            <a:tailEnd type="triangle"/>
          </a:ln>
        </p:spPr>
        <p:txBody>
          <a:bodyPr lIns="50800" tIns="50800" rIns="50800" bIns="50800" anchor="ctr"/>
          <a:lstStyle/>
          <a:p>
            <a:pPr algn="l" defTabSz="457200">
              <a:defRPr sz="1200">
                <a:latin typeface="Helvetica"/>
                <a:ea typeface="Helvetica"/>
                <a:cs typeface="Helvetica"/>
                <a:sym typeface="Helvetica"/>
              </a:defRPr>
            </a:pPr>
          </a:p>
        </p:txBody>
      </p:sp>
      <p:grpSp>
        <p:nvGrpSpPr>
          <p:cNvPr id="239" name="Group 239"/>
          <p:cNvGrpSpPr/>
          <p:nvPr/>
        </p:nvGrpSpPr>
        <p:grpSpPr>
          <a:xfrm>
            <a:off x="6188581" y="989466"/>
            <a:ext cx="611108" cy="961831"/>
            <a:chOff x="0" y="0"/>
            <a:chExt cx="611107" cy="961829"/>
          </a:xfrm>
        </p:grpSpPr>
        <p:sp>
          <p:nvSpPr>
            <p:cNvPr id="233" name="Shape 233"/>
            <p:cNvSpPr/>
            <p:nvPr/>
          </p:nvSpPr>
          <p:spPr>
            <a:xfrm>
              <a:off x="175925" y="0"/>
              <a:ext cx="263281" cy="166412"/>
            </a:xfrm>
            <a:prstGeom prst="ellipse">
              <a:avLst/>
            </a:prstGeom>
            <a:solidFill>
              <a:srgbClr val="0085CC"/>
            </a:solidFill>
            <a:ln w="9525" cap="flat">
              <a:noFill/>
              <a:round/>
            </a:ln>
            <a:effectLst/>
          </p:spPr>
          <p:txBody>
            <a:bodyPr wrap="square" lIns="0" tIns="0" rIns="0" bIns="0" numCol="1" anchor="t">
              <a:noAutofit/>
            </a:bodyPr>
            <a:lstStyle/>
            <a:p>
              <a:pPr algn="l" defTabSz="647700">
                <a:defRPr sz="1600">
                  <a:latin typeface="Helvetica"/>
                  <a:ea typeface="Helvetica"/>
                  <a:cs typeface="Helvetica"/>
                  <a:sym typeface="Helvetica"/>
                </a:defRPr>
              </a:pPr>
            </a:p>
          </p:txBody>
        </p:sp>
        <p:sp>
          <p:nvSpPr>
            <p:cNvPr id="234" name="Shape 234"/>
            <p:cNvSpPr/>
            <p:nvPr/>
          </p:nvSpPr>
          <p:spPr>
            <a:xfrm>
              <a:off x="146806" y="180915"/>
              <a:ext cx="321135" cy="370420"/>
            </a:xfrm>
            <a:prstGeom prst="rect">
              <a:avLst/>
            </a:prstGeom>
            <a:solidFill>
              <a:srgbClr val="0085CC"/>
            </a:solidFill>
            <a:ln w="12700" cap="flat">
              <a:noFill/>
              <a:miter lim="400000"/>
            </a:ln>
            <a:effectLst/>
          </p:spPr>
          <p:txBody>
            <a:bodyPr wrap="square" lIns="38100" tIns="38100" rIns="38100" bIns="38100" numCol="1" anchor="ctr">
              <a:noAutofit/>
            </a:bodyPr>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35" name="Shape 235"/>
            <p:cNvSpPr/>
            <p:nvPr/>
          </p:nvSpPr>
          <p:spPr>
            <a:xfrm>
              <a:off x="163791" y="528243"/>
              <a:ext cx="136718" cy="433587"/>
            </a:xfrm>
            <a:prstGeom prst="rect">
              <a:avLst/>
            </a:prstGeom>
            <a:solidFill>
              <a:srgbClr val="0085CC"/>
            </a:solidFill>
            <a:ln w="12700" cap="flat">
              <a:noFill/>
              <a:miter lim="400000"/>
            </a:ln>
            <a:effectLst/>
          </p:spPr>
          <p:txBody>
            <a:bodyPr wrap="square" lIns="38100" tIns="38100" rIns="38100" bIns="38100" numCol="1" anchor="ctr">
              <a:noAutofit/>
            </a:bodyPr>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36" name="Shape 236"/>
            <p:cNvSpPr/>
            <p:nvPr/>
          </p:nvSpPr>
          <p:spPr>
            <a:xfrm>
              <a:off x="313024" y="528243"/>
              <a:ext cx="136718" cy="433587"/>
            </a:xfrm>
            <a:prstGeom prst="rect">
              <a:avLst/>
            </a:prstGeom>
            <a:solidFill>
              <a:srgbClr val="0085CC"/>
            </a:solidFill>
            <a:ln w="12700" cap="flat">
              <a:noFill/>
              <a:miter lim="400000"/>
            </a:ln>
            <a:effectLst/>
          </p:spPr>
          <p:txBody>
            <a:bodyPr wrap="square" lIns="38100" tIns="38100" rIns="38100" bIns="38100" numCol="1" anchor="ctr">
              <a:noAutofit/>
            </a:bodyPr>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37" name="Shape 237"/>
            <p:cNvSpPr/>
            <p:nvPr/>
          </p:nvSpPr>
          <p:spPr>
            <a:xfrm>
              <a:off x="0" y="180915"/>
              <a:ext cx="125798" cy="347328"/>
            </a:xfrm>
            <a:prstGeom prst="rect">
              <a:avLst/>
            </a:prstGeom>
            <a:solidFill>
              <a:srgbClr val="0085CC"/>
            </a:solidFill>
            <a:ln w="12700" cap="flat">
              <a:noFill/>
              <a:miter lim="400000"/>
            </a:ln>
            <a:effectLst/>
          </p:spPr>
          <p:txBody>
            <a:bodyPr wrap="square" lIns="38100" tIns="38100" rIns="38100" bIns="38100" numCol="1" anchor="ctr">
              <a:noAutofit/>
            </a:bodyPr>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38" name="Shape 238"/>
            <p:cNvSpPr/>
            <p:nvPr/>
          </p:nvSpPr>
          <p:spPr>
            <a:xfrm>
              <a:off x="485310" y="180915"/>
              <a:ext cx="125798" cy="347328"/>
            </a:xfrm>
            <a:prstGeom prst="rect">
              <a:avLst/>
            </a:prstGeom>
            <a:solidFill>
              <a:srgbClr val="0085CC"/>
            </a:solidFill>
            <a:ln w="12700" cap="flat">
              <a:noFill/>
              <a:miter lim="400000"/>
            </a:ln>
            <a:effectLst/>
          </p:spPr>
          <p:txBody>
            <a:bodyPr wrap="square" lIns="38100" tIns="38100" rIns="38100" bIns="38100" numCol="1" anchor="ctr">
              <a:noAutofit/>
            </a:bodyPr>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grpSp>
      <p:sp>
        <p:nvSpPr>
          <p:cNvPr id="240" name="Shape 240"/>
          <p:cNvSpPr/>
          <p:nvPr/>
        </p:nvSpPr>
        <p:spPr>
          <a:xfrm>
            <a:off x="7077298" y="1807832"/>
            <a:ext cx="2632912" cy="1"/>
          </a:xfrm>
          <a:prstGeom prst="line">
            <a:avLst/>
          </a:prstGeom>
          <a:ln w="76200">
            <a:solidFill>
              <a:srgbClr val="010101"/>
            </a:solidFill>
            <a:tailEnd type="triangle"/>
          </a:ln>
        </p:spPr>
        <p:txBody>
          <a:bodyPr lIns="50800" tIns="50800" rIns="50800" bIns="50800" anchor="ctr"/>
          <a:lstStyle/>
          <a:p>
            <a:pPr algn="l" defTabSz="457200">
              <a:defRPr sz="1200">
                <a:latin typeface="Helvetica"/>
                <a:ea typeface="Helvetica"/>
                <a:cs typeface="Helvetica"/>
                <a:sym typeface="Helvetica"/>
              </a:defRPr>
            </a:pPr>
          </a:p>
        </p:txBody>
      </p:sp>
      <p:sp>
        <p:nvSpPr>
          <p:cNvPr id="241" name="Shape 241"/>
          <p:cNvSpPr/>
          <p:nvPr/>
        </p:nvSpPr>
        <p:spPr>
          <a:xfrm flipH="1">
            <a:off x="9773588" y="1807832"/>
            <a:ext cx="1" cy="7512572"/>
          </a:xfrm>
          <a:prstGeom prst="line">
            <a:avLst/>
          </a:prstGeom>
          <a:ln w="76200">
            <a:solidFill>
              <a:srgbClr val="010201"/>
            </a:solidFill>
            <a:tailEnd type="triangle"/>
          </a:ln>
        </p:spPr>
        <p:txBody>
          <a:bodyPr lIns="50800" tIns="50800" rIns="50800" bIns="50800" anchor="ctr"/>
          <a:lstStyle/>
          <a:p>
            <a:pPr algn="l" defTabSz="457200">
              <a:defRPr sz="1200">
                <a:latin typeface="Helvetica"/>
                <a:ea typeface="Helvetica"/>
                <a:cs typeface="Helvetica"/>
                <a:sym typeface="Helvetica"/>
              </a:defRPr>
            </a:pPr>
          </a:p>
        </p:txBody>
      </p:sp>
      <p:sp>
        <p:nvSpPr>
          <p:cNvPr id="242" name="Shape 242"/>
          <p:cNvSpPr/>
          <p:nvPr/>
        </p:nvSpPr>
        <p:spPr>
          <a:xfrm>
            <a:off x="7077298" y="2325688"/>
            <a:ext cx="5466412" cy="1905571"/>
          </a:xfrm>
          <a:prstGeom prst="roundRect">
            <a:avLst>
              <a:gd name="adj" fmla="val 9997"/>
            </a:avLst>
          </a:prstGeom>
          <a:solidFill>
            <a:schemeClr val="accent3">
              <a:satOff val="18648"/>
              <a:lumOff val="5971"/>
            </a:schemeClr>
          </a:solidFill>
          <a:ln w="12700">
            <a:miter lim="400000"/>
          </a:ln>
        </p:spPr>
        <p:txBody>
          <a:bodyPr lIns="50800" tIns="50800" rIns="50800" bIns="50800" anchor="ctr"/>
          <a:lstStyle/>
          <a:p>
            <a:pPr>
              <a:defRPr sz="2400">
                <a:solidFill>
                  <a:srgbClr val="FFFFFF"/>
                </a:solidFill>
              </a:defRPr>
            </a:pPr>
          </a:p>
        </p:txBody>
      </p:sp>
      <p:sp>
        <p:nvSpPr>
          <p:cNvPr id="243" name="Shape 243"/>
          <p:cNvSpPr/>
          <p:nvPr/>
        </p:nvSpPr>
        <p:spPr>
          <a:xfrm>
            <a:off x="7145868" y="3030823"/>
            <a:ext cx="5318750" cy="495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b="1" i="1" sz="2600">
                <a:solidFill>
                  <a:srgbClr val="0D0503"/>
                </a:solidFill>
                <a:latin typeface="Verdana"/>
                <a:ea typeface="Verdana"/>
                <a:cs typeface="Verdana"/>
                <a:sym typeface="Verdana"/>
              </a:defRPr>
            </a:lvl1pPr>
          </a:lstStyle>
          <a:p>
            <a:pPr/>
            <a:r>
              <a:t>To Be Negative</a:t>
            </a:r>
          </a:p>
        </p:txBody>
      </p:sp>
      <p:sp>
        <p:nvSpPr>
          <p:cNvPr id="244" name="Shape 244"/>
          <p:cNvSpPr/>
          <p:nvPr/>
        </p:nvSpPr>
        <p:spPr>
          <a:xfrm>
            <a:off x="7077298" y="4656122"/>
            <a:ext cx="5466412" cy="1905572"/>
          </a:xfrm>
          <a:prstGeom prst="roundRect">
            <a:avLst>
              <a:gd name="adj" fmla="val 9997"/>
            </a:avLst>
          </a:prstGeom>
          <a:solidFill>
            <a:schemeClr val="accent3">
              <a:satOff val="18648"/>
              <a:lumOff val="5971"/>
            </a:schemeClr>
          </a:solidFill>
          <a:ln w="12700">
            <a:miter lim="400000"/>
          </a:ln>
        </p:spPr>
        <p:txBody>
          <a:bodyPr lIns="50800" tIns="50800" rIns="50800" bIns="50800" anchor="ctr"/>
          <a:lstStyle/>
          <a:p>
            <a:pPr>
              <a:defRPr sz="2400">
                <a:solidFill>
                  <a:srgbClr val="FFFFFF"/>
                </a:solidFill>
              </a:defRPr>
            </a:pPr>
          </a:p>
        </p:txBody>
      </p:sp>
      <p:sp>
        <p:nvSpPr>
          <p:cNvPr id="245" name="Shape 245"/>
          <p:cNvSpPr/>
          <p:nvPr/>
        </p:nvSpPr>
        <p:spPr>
          <a:xfrm>
            <a:off x="7077298" y="5335487"/>
            <a:ext cx="5392579" cy="495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b="1" i="1" sz="2600">
                <a:solidFill>
                  <a:srgbClr val="170B06"/>
                </a:solidFill>
                <a:latin typeface="Verdana"/>
                <a:ea typeface="Verdana"/>
                <a:cs typeface="Verdana"/>
                <a:sym typeface="Verdana"/>
              </a:defRPr>
            </a:lvl1pPr>
          </a:lstStyle>
          <a:p>
            <a:pPr/>
            <a:r>
              <a:t>To Be A Complainer</a:t>
            </a:r>
          </a:p>
        </p:txBody>
      </p:sp>
      <p:sp>
        <p:nvSpPr>
          <p:cNvPr id="246" name="Shape 246"/>
          <p:cNvSpPr/>
          <p:nvPr/>
        </p:nvSpPr>
        <p:spPr>
          <a:xfrm>
            <a:off x="7077298" y="6986557"/>
            <a:ext cx="5466412" cy="1905572"/>
          </a:xfrm>
          <a:prstGeom prst="roundRect">
            <a:avLst>
              <a:gd name="adj" fmla="val 9997"/>
            </a:avLst>
          </a:prstGeom>
          <a:solidFill>
            <a:schemeClr val="accent3">
              <a:satOff val="18648"/>
              <a:lumOff val="5971"/>
            </a:schemeClr>
          </a:solidFill>
          <a:ln w="12700">
            <a:miter lim="400000"/>
          </a:ln>
        </p:spPr>
        <p:txBody>
          <a:bodyPr lIns="50800" tIns="50800" rIns="50800" bIns="50800" anchor="ctr"/>
          <a:lstStyle/>
          <a:p>
            <a:pPr>
              <a:defRPr sz="2400">
                <a:solidFill>
                  <a:srgbClr val="FFFFFF"/>
                </a:solidFill>
              </a:defRPr>
            </a:pPr>
          </a:p>
        </p:txBody>
      </p:sp>
      <p:sp>
        <p:nvSpPr>
          <p:cNvPr id="247" name="Shape 247"/>
          <p:cNvSpPr/>
          <p:nvPr/>
        </p:nvSpPr>
        <p:spPr>
          <a:xfrm flipH="1">
            <a:off x="3214681" y="1824060"/>
            <a:ext cx="1" cy="7480116"/>
          </a:xfrm>
          <a:prstGeom prst="line">
            <a:avLst/>
          </a:prstGeom>
          <a:ln w="76200">
            <a:solidFill>
              <a:srgbClr val="557F57"/>
            </a:solidFill>
            <a:tailEnd type="triangle"/>
          </a:ln>
        </p:spPr>
        <p:txBody>
          <a:bodyPr lIns="50800" tIns="50800" rIns="50800" bIns="50800" anchor="ctr"/>
          <a:lstStyle/>
          <a:p>
            <a:pPr algn="l" defTabSz="457200">
              <a:defRPr sz="1200">
                <a:latin typeface="Helvetica"/>
                <a:ea typeface="Helvetica"/>
                <a:cs typeface="Helvetica"/>
                <a:sym typeface="Helvetica"/>
              </a:defRPr>
            </a:pPr>
          </a:p>
        </p:txBody>
      </p:sp>
      <p:sp>
        <p:nvSpPr>
          <p:cNvPr id="248" name="Shape 248"/>
          <p:cNvSpPr/>
          <p:nvPr/>
        </p:nvSpPr>
        <p:spPr>
          <a:xfrm>
            <a:off x="444560" y="2341915"/>
            <a:ext cx="5466412" cy="1905572"/>
          </a:xfrm>
          <a:prstGeom prst="roundRect">
            <a:avLst>
              <a:gd name="adj" fmla="val 9997"/>
            </a:avLst>
          </a:prstGeom>
          <a:solidFill>
            <a:schemeClr val="accent2"/>
          </a:solidFill>
          <a:ln w="12700">
            <a:miter lim="400000"/>
          </a:ln>
        </p:spPr>
        <p:txBody>
          <a:bodyPr lIns="50800" tIns="50800" rIns="50800" bIns="50800" anchor="ctr"/>
          <a:lstStyle/>
          <a:p>
            <a:pPr>
              <a:defRPr sz="2400">
                <a:solidFill>
                  <a:srgbClr val="FFFFFF"/>
                </a:solidFill>
              </a:defRPr>
            </a:pPr>
          </a:p>
        </p:txBody>
      </p:sp>
      <p:sp>
        <p:nvSpPr>
          <p:cNvPr id="249" name="Shape 249"/>
          <p:cNvSpPr/>
          <p:nvPr/>
        </p:nvSpPr>
        <p:spPr>
          <a:xfrm>
            <a:off x="523651" y="3030823"/>
            <a:ext cx="5318752" cy="495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b="1" i="1" sz="2600">
                <a:solidFill>
                  <a:srgbClr val="F7F7F7"/>
                </a:solidFill>
                <a:latin typeface="Verdana"/>
                <a:ea typeface="Verdana"/>
                <a:cs typeface="Verdana"/>
                <a:sym typeface="Verdana"/>
              </a:defRPr>
            </a:lvl1pPr>
          </a:lstStyle>
          <a:p>
            <a:pPr/>
            <a:r>
              <a:t>To Be Positive</a:t>
            </a:r>
          </a:p>
        </p:txBody>
      </p:sp>
      <p:sp>
        <p:nvSpPr>
          <p:cNvPr id="250" name="Shape 250"/>
          <p:cNvSpPr/>
          <p:nvPr/>
        </p:nvSpPr>
        <p:spPr>
          <a:xfrm>
            <a:off x="449820" y="4656122"/>
            <a:ext cx="5466412" cy="1905572"/>
          </a:xfrm>
          <a:prstGeom prst="roundRect">
            <a:avLst>
              <a:gd name="adj" fmla="val 9997"/>
            </a:avLst>
          </a:prstGeom>
          <a:solidFill>
            <a:schemeClr val="accent2"/>
          </a:solidFill>
          <a:ln w="12700">
            <a:miter lim="400000"/>
          </a:ln>
        </p:spPr>
        <p:txBody>
          <a:bodyPr lIns="50800" tIns="50800" rIns="50800" bIns="50800" anchor="ctr"/>
          <a:lstStyle/>
          <a:p>
            <a:pPr>
              <a:defRPr sz="2400">
                <a:solidFill>
                  <a:srgbClr val="FFFFFF"/>
                </a:solidFill>
              </a:defRPr>
            </a:pPr>
          </a:p>
        </p:txBody>
      </p:sp>
      <p:sp>
        <p:nvSpPr>
          <p:cNvPr id="251" name="Shape 251"/>
          <p:cNvSpPr/>
          <p:nvPr/>
        </p:nvSpPr>
        <p:spPr>
          <a:xfrm>
            <a:off x="518391" y="5316468"/>
            <a:ext cx="5392581" cy="495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b="1" i="1" sz="2600">
                <a:solidFill>
                  <a:srgbClr val="F7F7F7"/>
                </a:solidFill>
                <a:latin typeface="Verdana"/>
                <a:ea typeface="Verdana"/>
                <a:cs typeface="Verdana"/>
                <a:sym typeface="Verdana"/>
              </a:defRPr>
            </a:lvl1pPr>
          </a:lstStyle>
          <a:p>
            <a:pPr/>
            <a:r>
              <a:t>To Be A Creator</a:t>
            </a:r>
          </a:p>
        </p:txBody>
      </p:sp>
      <p:sp>
        <p:nvSpPr>
          <p:cNvPr id="252" name="Shape 252"/>
          <p:cNvSpPr/>
          <p:nvPr/>
        </p:nvSpPr>
        <p:spPr>
          <a:xfrm>
            <a:off x="444560" y="6970328"/>
            <a:ext cx="5466412" cy="1905572"/>
          </a:xfrm>
          <a:prstGeom prst="roundRect">
            <a:avLst>
              <a:gd name="adj" fmla="val 9997"/>
            </a:avLst>
          </a:prstGeom>
          <a:solidFill>
            <a:schemeClr val="accent2"/>
          </a:solidFill>
          <a:ln w="12700">
            <a:miter lim="400000"/>
          </a:ln>
        </p:spPr>
        <p:txBody>
          <a:bodyPr lIns="50800" tIns="50800" rIns="50800" bIns="50800" anchor="ctr"/>
          <a:lstStyle/>
          <a:p>
            <a:pPr>
              <a:defRPr sz="2400">
                <a:solidFill>
                  <a:srgbClr val="FFFFFF"/>
                </a:solidFill>
              </a:defRPr>
            </a:pPr>
          </a:p>
        </p:txBody>
      </p:sp>
      <p:sp>
        <p:nvSpPr>
          <p:cNvPr id="253" name="Shape 253"/>
          <p:cNvSpPr/>
          <p:nvPr/>
        </p:nvSpPr>
        <p:spPr>
          <a:xfrm>
            <a:off x="513130" y="7405262"/>
            <a:ext cx="5329272" cy="889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1" i="1" sz="2600">
                <a:solidFill>
                  <a:srgbClr val="F7F7F7"/>
                </a:solidFill>
                <a:latin typeface="Verdana"/>
                <a:ea typeface="Verdana"/>
                <a:cs typeface="Verdana"/>
                <a:sym typeface="Verdana"/>
              </a:defRPr>
            </a:pPr>
            <a:r>
              <a:t>To Take </a:t>
            </a:r>
          </a:p>
          <a:p>
            <a:pPr>
              <a:defRPr b="1" i="1" sz="2600">
                <a:solidFill>
                  <a:srgbClr val="F7F7F7"/>
                </a:solidFill>
                <a:latin typeface="Verdana"/>
                <a:ea typeface="Verdana"/>
                <a:cs typeface="Verdana"/>
                <a:sym typeface="Verdana"/>
              </a:defRPr>
            </a:pPr>
            <a:r>
              <a:t>Responsibility</a:t>
            </a:r>
          </a:p>
        </p:txBody>
      </p:sp>
      <p:sp>
        <p:nvSpPr>
          <p:cNvPr id="254" name="Shape 254"/>
          <p:cNvSpPr/>
          <p:nvPr/>
        </p:nvSpPr>
        <p:spPr>
          <a:xfrm>
            <a:off x="7145868" y="7405262"/>
            <a:ext cx="5329272" cy="889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1" i="1" sz="2600">
                <a:solidFill>
                  <a:srgbClr val="0C0305"/>
                </a:solidFill>
                <a:latin typeface="Verdana"/>
                <a:ea typeface="Verdana"/>
                <a:cs typeface="Verdana"/>
                <a:sym typeface="Verdana"/>
              </a:defRPr>
            </a:pPr>
            <a:r>
              <a:t>To Avoid </a:t>
            </a:r>
          </a:p>
          <a:p>
            <a:pPr>
              <a:defRPr b="1" i="1" sz="2600">
                <a:solidFill>
                  <a:srgbClr val="0C0305"/>
                </a:solidFill>
                <a:latin typeface="Verdana"/>
                <a:ea typeface="Verdana"/>
                <a:cs typeface="Verdana"/>
                <a:sym typeface="Verdana"/>
              </a:defRPr>
            </a:pPr>
            <a:r>
              <a:t>Responsibility</a:t>
            </a:r>
          </a:p>
        </p:txBody>
      </p:sp>
    </p:spTree>
  </p:cSld>
  <p:clrMapOvr>
    <a:masterClrMapping/>
  </p:clrMapOvr>
  <p:transition xmlns:p14="http://schemas.microsoft.com/office/powerpoint/2010/main" spd="med" advClick="1" p14:dur="1000"/>
</p:sld>
</file>

<file path=ppt/slides/slide7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4" name="Shape 494"/>
          <p:cNvSpPr/>
          <p:nvPr/>
        </p:nvSpPr>
        <p:spPr>
          <a:xfrm>
            <a:off x="865540" y="1770097"/>
            <a:ext cx="11273721" cy="192193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My Vocation</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7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6" name="Shape 496"/>
          <p:cNvSpPr/>
          <p:nvPr/>
        </p:nvSpPr>
        <p:spPr>
          <a:xfrm>
            <a:off x="740739" y="1430141"/>
            <a:ext cx="11487198" cy="776880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 person’s vocation is their calling. It is what they are here to do. Their vocation remains constant throughout their life. But they may express it through various vehicles on the way towards doing valuable work.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Finding one’s vocation can take years. But it is possible to make a start by looking back at the satisfying projects you have done in your life. Looking at each of these projects in turn, what made them satisfying? Can you see any patterns?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Sometimes there is a red thread that runs through these projects. This key theme could be, for example, activities such as:</a:t>
            </a:r>
          </a:p>
          <a:p>
            <a:pPr algn="l" defTabSz="650240">
              <a:lnSpc>
                <a:spcPts val="39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Encouraging people … Creating beautiful environments … Making things work … Passing on knowledge … Helping people to become the best they can be … or another theme.</a:t>
            </a:r>
          </a:p>
        </p:txBody>
      </p:sp>
      <p:sp>
        <p:nvSpPr>
          <p:cNvPr id="497" name="Shape 497"/>
          <p:cNvSpPr/>
          <p:nvPr/>
        </p:nvSpPr>
        <p:spPr>
          <a:xfrm>
            <a:off x="792667" y="368017"/>
            <a:ext cx="1138334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7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9" name="Shape 499"/>
          <p:cNvSpPr/>
          <p:nvPr/>
        </p:nvSpPr>
        <p:spPr>
          <a:xfrm>
            <a:off x="2298700" y="3556000"/>
            <a:ext cx="7988300" cy="4965700"/>
          </a:xfrm>
          <a:prstGeom prst="ellipse">
            <a:avLst/>
          </a:prstGeom>
          <a:solidFill>
            <a:srgbClr val="FFFFFF"/>
          </a:solidFill>
          <a:ln w="50800">
            <a:solidFill>
              <a:srgbClr val="4F7A28"/>
            </a:solidFill>
            <a:miter lim="400000"/>
          </a:ln>
        </p:spPr>
        <p:txBody>
          <a:bodyPr lIns="38100" tIns="38100" rIns="38100" bIns="38100"/>
          <a:lstStyle/>
          <a:p>
            <a:pPr defTabSz="825500">
              <a:lnSpc>
                <a:spcPct val="710000"/>
              </a:lnSpc>
              <a:buClr>
                <a:srgbClr val="000000"/>
              </a:buClr>
              <a:defRPr>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500" name="Shape 500"/>
          <p:cNvSpPr/>
          <p:nvPr/>
        </p:nvSpPr>
        <p:spPr>
          <a:xfrm>
            <a:off x="7785100" y="5321300"/>
            <a:ext cx="4635500" cy="2476500"/>
          </a:xfrm>
          <a:prstGeom prst="ellipse">
            <a:avLst/>
          </a:prstGeom>
          <a:solidFill>
            <a:srgbClr val="FFAA00"/>
          </a:solidFill>
          <a:ln w="25400">
            <a:solidFill>
              <a:srgbClr val="000000">
                <a:alpha val="0"/>
              </a:srgbClr>
            </a:solidFill>
            <a:miter lim="400000"/>
          </a:ln>
          <a:extLst>
            <a:ext uri="{C572A759-6A51-4108-AA02-DFA0A04FC94B}">
              <ma14:wrappingTextBoxFlag xmlns:ma14="http://schemas.microsoft.com/office/mac/drawingml/2011/main" val="1"/>
            </a:ext>
          </a:extLst>
        </p:spPr>
        <p:txBody>
          <a:bodyPr lIns="38100" tIns="38100" rIns="38100" bIns="38100"/>
          <a:lstStyle/>
          <a:p>
            <a:pPr defTabSz="825500">
              <a:buClr>
                <a:srgbClr val="000000"/>
              </a:buClr>
              <a:defRPr b="1" i="1">
                <a:effectLst>
                  <a:outerShdw sx="100000" sy="100000" kx="0" ky="0" algn="b" rotWithShape="0" blurRad="38100" dist="12700" dir="5400000">
                    <a:srgbClr val="000000">
                      <a:alpha val="50000"/>
                    </a:srgbClr>
                  </a:outerShdw>
                </a:effectLst>
                <a:latin typeface="Verdana"/>
                <a:ea typeface="Verdana"/>
                <a:cs typeface="Verdana"/>
                <a:sym typeface="Verdana"/>
              </a:defRPr>
            </a:pPr>
          </a:p>
          <a:p>
            <a:pPr defTabSz="825500">
              <a:buClr>
                <a:srgbClr val="000000"/>
              </a:buClr>
              <a:defRPr b="1" i="1">
                <a:effectLst>
                  <a:outerShdw sx="100000" sy="100000" kx="0" ky="0" algn="b" rotWithShape="0" blurRad="38100" dist="12700" dir="5400000">
                    <a:srgbClr val="000000">
                      <a:alpha val="50000"/>
                    </a:srgbClr>
                  </a:outerShdw>
                </a:effectLst>
                <a:latin typeface="Verdana"/>
                <a:ea typeface="Verdana"/>
                <a:cs typeface="Verdana"/>
                <a:sym typeface="Verdana"/>
              </a:defRPr>
            </a:pPr>
          </a:p>
        </p:txBody>
      </p:sp>
      <p:sp>
        <p:nvSpPr>
          <p:cNvPr id="501" name="Shape 501"/>
          <p:cNvSpPr/>
          <p:nvPr/>
        </p:nvSpPr>
        <p:spPr>
          <a:xfrm>
            <a:off x="7888949" y="6305549"/>
            <a:ext cx="4427803" cy="5080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defRPr b="1" i="1" sz="2800">
                <a:uFill>
                  <a:solidFill>
                    <a:srgbClr val="000000"/>
                  </a:solidFill>
                </a:uFill>
                <a:latin typeface="Verdana"/>
                <a:ea typeface="Verdana"/>
                <a:cs typeface="Verdana"/>
                <a:sym typeface="Verdana"/>
              </a:defRPr>
            </a:lvl1pPr>
          </a:lstStyle>
          <a:p>
            <a:pPr/>
            <a:r>
              <a:t>Vehicles</a:t>
            </a:r>
          </a:p>
        </p:txBody>
      </p:sp>
      <p:sp>
        <p:nvSpPr>
          <p:cNvPr id="502" name="Shape 502"/>
          <p:cNvSpPr/>
          <p:nvPr/>
        </p:nvSpPr>
        <p:spPr>
          <a:xfrm>
            <a:off x="3975099" y="2696633"/>
            <a:ext cx="4635501" cy="2476501"/>
          </a:xfrm>
          <a:prstGeom prst="ellipse">
            <a:avLst/>
          </a:prstGeom>
          <a:solidFill>
            <a:srgbClr val="B7DCFF"/>
          </a:solidFill>
          <a:ln w="25400">
            <a:solidFill>
              <a:srgbClr val="000000">
                <a:alpha val="0"/>
              </a:srgbClr>
            </a:solidFill>
            <a:miter lim="400000"/>
          </a:ln>
          <a:extLst>
            <a:ext uri="{C572A759-6A51-4108-AA02-DFA0A04FC94B}">
              <ma14:wrappingTextBoxFlag xmlns:ma14="http://schemas.microsoft.com/office/mac/drawingml/2011/main" val="1"/>
            </a:ext>
          </a:extLst>
        </p:spPr>
        <p:txBody>
          <a:bodyPr lIns="38100" tIns="38100" rIns="38100" bIns="38100"/>
          <a:lstStyle/>
          <a:p>
            <a:pPr defTabSz="825500">
              <a:buClr>
                <a:srgbClr val="000000"/>
              </a:buClr>
              <a:defRPr b="1" i="1">
                <a:solidFill>
                  <a:srgbClr val="FFFFFF"/>
                </a:solidFill>
                <a:effectLst>
                  <a:outerShdw sx="100000" sy="100000" kx="0" ky="0" algn="b" rotWithShape="0" blurRad="38100" dist="12700" dir="5400000">
                    <a:srgbClr val="000000">
                      <a:alpha val="50000"/>
                    </a:srgbClr>
                  </a:outerShdw>
                </a:effectLst>
                <a:latin typeface="Verdana"/>
                <a:ea typeface="Verdana"/>
                <a:cs typeface="Verdana"/>
                <a:sym typeface="Verdana"/>
              </a:defRPr>
            </a:pPr>
          </a:p>
          <a:p>
            <a:pPr defTabSz="825500">
              <a:buClr>
                <a:srgbClr val="000000"/>
              </a:buClr>
              <a:defRPr b="1" i="1">
                <a:solidFill>
                  <a:srgbClr val="FFFFFF"/>
                </a:solidFill>
                <a:effectLst>
                  <a:outerShdw sx="100000" sy="100000" kx="0" ky="0" algn="b" rotWithShape="0" blurRad="38100" dist="12700" dir="5400000">
                    <a:srgbClr val="000000">
                      <a:alpha val="50000"/>
                    </a:srgbClr>
                  </a:outerShdw>
                </a:effectLst>
                <a:latin typeface="Verdana"/>
                <a:ea typeface="Verdana"/>
                <a:cs typeface="Verdana"/>
                <a:sym typeface="Verdana"/>
              </a:defRPr>
            </a:pPr>
          </a:p>
        </p:txBody>
      </p:sp>
      <p:sp>
        <p:nvSpPr>
          <p:cNvPr id="503" name="Shape 503"/>
          <p:cNvSpPr/>
          <p:nvPr/>
        </p:nvSpPr>
        <p:spPr>
          <a:xfrm>
            <a:off x="584199" y="5302250"/>
            <a:ext cx="4635501" cy="2476500"/>
          </a:xfrm>
          <a:prstGeom prst="ellipse">
            <a:avLst/>
          </a:prstGeom>
          <a:solidFill>
            <a:srgbClr val="E32400"/>
          </a:solidFill>
          <a:ln w="25400">
            <a:solidFill>
              <a:srgbClr val="000000">
                <a:alpha val="0"/>
              </a:srgbClr>
            </a:solidFill>
            <a:miter lim="400000"/>
          </a:ln>
          <a:extLst>
            <a:ext uri="{C572A759-6A51-4108-AA02-DFA0A04FC94B}">
              <ma14:wrappingTextBoxFlag xmlns:ma14="http://schemas.microsoft.com/office/mac/drawingml/2011/main" val="1"/>
            </a:ext>
          </a:extLst>
        </p:spPr>
        <p:txBody>
          <a:bodyPr lIns="38100" tIns="38100" rIns="38100" bIns="38100"/>
          <a:lstStyle/>
          <a:p>
            <a:pPr defTabSz="825500">
              <a:buClr>
                <a:srgbClr val="000000"/>
              </a:buClr>
              <a:defRPr b="1" i="1">
                <a:solidFill>
                  <a:srgbClr val="FFFFFF"/>
                </a:solidFill>
                <a:effectLst>
                  <a:outerShdw sx="100000" sy="100000" kx="0" ky="0" algn="b" rotWithShape="0" blurRad="38100" dist="12700" dir="5400000">
                    <a:srgbClr val="000000">
                      <a:alpha val="50000"/>
                    </a:srgbClr>
                  </a:outerShdw>
                </a:effectLst>
                <a:latin typeface="Verdana"/>
                <a:ea typeface="Verdana"/>
                <a:cs typeface="Verdana"/>
                <a:sym typeface="Verdana"/>
              </a:defRPr>
            </a:pPr>
          </a:p>
          <a:p>
            <a:pPr defTabSz="825500">
              <a:buClr>
                <a:srgbClr val="000000"/>
              </a:buClr>
              <a:defRPr b="1" i="1">
                <a:solidFill>
                  <a:srgbClr val="FFFFFF"/>
                </a:solidFill>
                <a:effectLst>
                  <a:outerShdw sx="100000" sy="100000" kx="0" ky="0" algn="b" rotWithShape="0" blurRad="38100" dist="12700" dir="5400000">
                    <a:srgbClr val="000000">
                      <a:alpha val="50000"/>
                    </a:srgbClr>
                  </a:outerShdw>
                </a:effectLst>
                <a:latin typeface="Verdana"/>
                <a:ea typeface="Verdana"/>
                <a:cs typeface="Verdana"/>
                <a:sym typeface="Verdana"/>
              </a:defRPr>
            </a:pPr>
          </a:p>
        </p:txBody>
      </p:sp>
      <p:sp>
        <p:nvSpPr>
          <p:cNvPr id="504" name="Shape 504"/>
          <p:cNvSpPr/>
          <p:nvPr/>
        </p:nvSpPr>
        <p:spPr>
          <a:xfrm>
            <a:off x="4106597" y="3680883"/>
            <a:ext cx="4372506" cy="5080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defRPr b="1" i="1" sz="2800">
                <a:uFill>
                  <a:solidFill>
                    <a:srgbClr val="000000"/>
                  </a:solidFill>
                </a:uFill>
                <a:latin typeface="Verdana"/>
                <a:ea typeface="Verdana"/>
                <a:cs typeface="Verdana"/>
                <a:sym typeface="Verdana"/>
              </a:defRPr>
            </a:lvl1pPr>
          </a:lstStyle>
          <a:p>
            <a:pPr/>
            <a:r>
              <a:t>Vocation</a:t>
            </a:r>
          </a:p>
        </p:txBody>
      </p:sp>
      <p:sp>
        <p:nvSpPr>
          <p:cNvPr id="505" name="Shape 505"/>
          <p:cNvSpPr/>
          <p:nvPr/>
        </p:nvSpPr>
        <p:spPr>
          <a:xfrm>
            <a:off x="716888" y="6053084"/>
            <a:ext cx="4370124" cy="102616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ct val="120000"/>
              </a:lnSpc>
              <a:buClr>
                <a:srgbClr val="000000"/>
              </a:buClr>
              <a:defRPr b="1" i="1" sz="2800">
                <a:solidFill>
                  <a:srgbClr val="FFFFFF"/>
                </a:solidFill>
                <a:uFill>
                  <a:solidFill>
                    <a:srgbClr val="FFFFFF"/>
                  </a:solidFill>
                </a:uFill>
                <a:latin typeface="Verdana"/>
                <a:ea typeface="Verdana"/>
                <a:cs typeface="Verdana"/>
                <a:sym typeface="Verdana"/>
              </a:defRPr>
            </a:pPr>
            <a:r>
              <a:t>Valuable </a:t>
            </a:r>
          </a:p>
          <a:p>
            <a:pPr defTabSz="647700">
              <a:lnSpc>
                <a:spcPct val="120000"/>
              </a:lnSpc>
              <a:buClr>
                <a:srgbClr val="000000"/>
              </a:buClr>
              <a:defRPr b="1" i="1" sz="2800">
                <a:solidFill>
                  <a:srgbClr val="FFFFFF"/>
                </a:solidFill>
                <a:uFill>
                  <a:solidFill>
                    <a:srgbClr val="FFFFFF"/>
                  </a:solidFill>
                </a:uFill>
                <a:latin typeface="Verdana"/>
                <a:ea typeface="Verdana"/>
                <a:cs typeface="Verdana"/>
                <a:sym typeface="Verdana"/>
              </a:defRPr>
            </a:pPr>
            <a:r>
              <a:t>Work</a:t>
            </a:r>
          </a:p>
        </p:txBody>
      </p:sp>
      <p:sp>
        <p:nvSpPr>
          <p:cNvPr id="506" name="Shape 506"/>
          <p:cNvSpPr/>
          <p:nvPr/>
        </p:nvSpPr>
        <p:spPr>
          <a:xfrm>
            <a:off x="792667" y="368017"/>
            <a:ext cx="1138334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You can focus on your:</a:t>
            </a:r>
          </a:p>
        </p:txBody>
      </p:sp>
    </p:spTree>
  </p:cSld>
  <p:clrMapOvr>
    <a:masterClrMapping/>
  </p:clrMapOvr>
  <p:transition xmlns:p14="http://schemas.microsoft.com/office/powerpoint/2010/main" spd="med" advClick="1" p14:dur="1000"/>
</p:sld>
</file>

<file path=ppt/slides/slide7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8" name="Shape 508"/>
          <p:cNvSpPr/>
          <p:nvPr/>
        </p:nvSpPr>
        <p:spPr>
          <a:xfrm>
            <a:off x="758801" y="992398"/>
            <a:ext cx="11487198" cy="664379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following exercise assumes you have already done some work on clarifying the themes that run through your most satisfying projects. It invites you to do the following things.</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what you believe may be your vocation. Also describe when you have expressed this theme in the past.</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ways you can express this vocation through various vehicles in the future.</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steps you can then take to do valuable work.</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As mentioned earlier, getting the right wording can take years. But this exercise offers a starting point.</a:t>
            </a:r>
          </a:p>
        </p:txBody>
      </p:sp>
    </p:spTree>
  </p:cSld>
  <p:clrMapOvr>
    <a:masterClrMapping/>
  </p:clrMapOvr>
  <p:transition xmlns:p14="http://schemas.microsoft.com/office/powerpoint/2010/main" spd="med" advClick="1" p14:dur="1000"/>
</p:sld>
</file>

<file path=ppt/slides/slide7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0" name="Shape 510"/>
          <p:cNvSpPr/>
          <p:nvPr/>
        </p:nvSpPr>
        <p:spPr>
          <a:xfrm>
            <a:off x="568959" y="1562574"/>
            <a:ext cx="11866882" cy="77944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Looking at the themes that run through the satisfying </a:t>
            </a:r>
            <a:endParaRPr i="1">
              <a:latin typeface="Verdana"/>
              <a:ea typeface="Verdana"/>
              <a:cs typeface="Verdana"/>
              <a:sym typeface="Verdana"/>
            </a:endParaRPr>
          </a:p>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projects I have done in my life, I believe my vocation may be:</a:t>
            </a: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50240">
              <a:lnSpc>
                <a:spcPct val="120000"/>
              </a:lnSpc>
              <a:buClr>
                <a:srgbClr val="000000"/>
              </a:buClr>
              <a:buFont typeface="Verdana"/>
              <a:defRPr i="1" sz="2800">
                <a:uFill>
                  <a:solidFill>
                    <a:srgbClr val="000000"/>
                  </a:solidFill>
                </a:uFill>
                <a:latin typeface="Verdana"/>
                <a:ea typeface="Verdana"/>
                <a:cs typeface="Verdana"/>
                <a:sym typeface="Verdana"/>
              </a:defRPr>
            </a:pPr>
          </a:p>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situations where I have expressed this </a:t>
            </a:r>
            <a:endParaRPr i="1">
              <a:latin typeface="Verdana"/>
              <a:ea typeface="Verdana"/>
              <a:cs typeface="Verdana"/>
              <a:sym typeface="Verdana"/>
            </a:endParaRPr>
          </a:p>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theme - or similar themes - in the past have been:</a:t>
            </a:r>
          </a:p>
          <a:p>
            <a:pPr algn="l" defTabSz="650240">
              <a:lnSpc>
                <a:spcPct val="12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2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2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a:t>
            </a:r>
            <a:r>
              <a:rPr>
                <a:latin typeface="Verdana"/>
                <a:ea typeface="Verdana"/>
                <a:cs typeface="Verdana"/>
                <a:sym typeface="Verdana"/>
              </a:rPr>
              <a:t>	</a:t>
            </a:r>
          </a:p>
        </p:txBody>
      </p:sp>
      <p:sp>
        <p:nvSpPr>
          <p:cNvPr id="511" name="Shape 511"/>
          <p:cNvSpPr/>
          <p:nvPr/>
        </p:nvSpPr>
        <p:spPr>
          <a:xfrm>
            <a:off x="688364" y="266417"/>
            <a:ext cx="1162807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Vocation</a:t>
            </a:r>
          </a:p>
        </p:txBody>
      </p:sp>
    </p:spTree>
  </p:cSld>
  <p:clrMapOvr>
    <a:masterClrMapping/>
  </p:clrMapOvr>
  <p:transition xmlns:p14="http://schemas.microsoft.com/office/powerpoint/2010/main" spd="med" advClick="1" p14:dur="1000"/>
</p:sld>
</file>

<file path=ppt/slides/slide7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3" name="Shape 513"/>
          <p:cNvSpPr/>
          <p:nvPr/>
        </p:nvSpPr>
        <p:spPr>
          <a:xfrm>
            <a:off x="568959" y="1562574"/>
            <a:ext cx="11866882" cy="715264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do to express this </a:t>
            </a:r>
            <a:endParaRPr i="1">
              <a:latin typeface="Verdana"/>
              <a:ea typeface="Verdana"/>
              <a:cs typeface="Verdana"/>
              <a:sym typeface="Verdana"/>
            </a:endParaRPr>
          </a:p>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vocation through various vehicles in the future are:</a:t>
            </a: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a:t>
            </a: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514" name="Shape 514"/>
          <p:cNvSpPr/>
          <p:nvPr/>
        </p:nvSpPr>
        <p:spPr>
          <a:xfrm>
            <a:off x="688364" y="266417"/>
            <a:ext cx="1162807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Vehicles</a:t>
            </a:r>
          </a:p>
        </p:txBody>
      </p:sp>
    </p:spTree>
  </p:cSld>
  <p:clrMapOvr>
    <a:masterClrMapping/>
  </p:clrMapOvr>
  <p:transition xmlns:p14="http://schemas.microsoft.com/office/powerpoint/2010/main" spd="med" advClick="1" p14:dur="1000"/>
</p:sld>
</file>

<file path=ppt/slides/slide7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6" name="Shape 516"/>
          <p:cNvSpPr/>
          <p:nvPr/>
        </p:nvSpPr>
        <p:spPr>
          <a:xfrm>
            <a:off x="568959" y="1562574"/>
            <a:ext cx="11866882" cy="715264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therefore </a:t>
            </a:r>
            <a:endParaRPr i="1">
              <a:latin typeface="Verdana"/>
              <a:ea typeface="Verdana"/>
              <a:cs typeface="Verdana"/>
              <a:sym typeface="Verdana"/>
            </a:endParaRPr>
          </a:p>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do to try to do valuable work are:</a:t>
            </a: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a:t>
            </a: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517" name="Shape 517"/>
          <p:cNvSpPr/>
          <p:nvPr/>
        </p:nvSpPr>
        <p:spPr>
          <a:xfrm>
            <a:off x="688364" y="266417"/>
            <a:ext cx="1162807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Valuable Work</a:t>
            </a:r>
          </a:p>
        </p:txBody>
      </p:sp>
    </p:spTree>
  </p:cSld>
  <p:clrMapOvr>
    <a:masterClrMapping/>
  </p:clrMapOvr>
  <p:transition xmlns:p14="http://schemas.microsoft.com/office/powerpoint/2010/main" spd="med" advClick="1" p14:dur="1000"/>
</p:sld>
</file>

<file path=ppt/slides/slide7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9" name="Shape 519"/>
          <p:cNvSpPr/>
          <p:nvPr/>
        </p:nvSpPr>
        <p:spPr>
          <a:xfrm>
            <a:off x="865540" y="1770097"/>
            <a:ext cx="11273721" cy="23689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Peak </a:t>
            </a: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Performance</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7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1" name="Shape 521"/>
          <p:cNvSpPr/>
          <p:nvPr/>
        </p:nvSpPr>
        <p:spPr>
          <a:xfrm>
            <a:off x="758801" y="1345475"/>
            <a:ext cx="11487198" cy="75886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There are many views on how to achieve peak performance. One approach is to focus on what you do best. It is to build on your strengths, do satisfying work and achieve your picture of success.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Another approach is to follow your passion and translate this into a clear purpose. It is then to be professional, perform superb work and achieve peak performance.</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Another approach is to become the best you can be. John Wooden, the famous basketball coach, described this in the following way.</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“Success is peace of mind which is a direct result of self-satisfaction in knowing you did your best to become the best you are capable of becoming.”</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The following pages provide some exercises on these themes.</a:t>
            </a:r>
          </a:p>
        </p:txBody>
      </p:sp>
      <p:sp>
        <p:nvSpPr>
          <p:cNvPr id="522" name="Shape 522"/>
          <p:cNvSpPr/>
          <p:nvPr/>
        </p:nvSpPr>
        <p:spPr>
          <a:xfrm>
            <a:off x="810729" y="317217"/>
            <a:ext cx="11487197"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7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4" name="Shape 524"/>
          <p:cNvSpPr/>
          <p:nvPr/>
        </p:nvSpPr>
        <p:spPr>
          <a:xfrm>
            <a:off x="865540" y="1770097"/>
            <a:ext cx="11273721" cy="326305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Strengths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Approach</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6" name="Shape 256"/>
          <p:cNvSpPr/>
          <p:nvPr/>
        </p:nvSpPr>
        <p:spPr>
          <a:xfrm>
            <a:off x="778020" y="6894597"/>
            <a:ext cx="2425701" cy="2375144"/>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1800"/>
              </a:lnSpc>
              <a:buClr>
                <a:srgbClr val="000000"/>
              </a:buClr>
              <a:buFont typeface="Verdana"/>
              <a:defRPr sz="2400">
                <a:uFill>
                  <a:solidFill>
                    <a:srgbClr val="000000"/>
                  </a:solidFill>
                </a:uFill>
                <a:latin typeface="Calibri"/>
                <a:ea typeface="Calibri"/>
                <a:cs typeface="Calibri"/>
                <a:sym typeface="Calibri"/>
              </a:defRPr>
            </a:pPr>
          </a:p>
          <a:p>
            <a:pPr defTabSz="647700">
              <a:lnSpc>
                <a:spcPts val="1800"/>
              </a:lnSpc>
              <a:buClr>
                <a:srgbClr val="000000"/>
              </a:buClr>
              <a:buFont typeface="Verdana"/>
              <a:defRPr sz="2400">
                <a:uFill>
                  <a:solidFill>
                    <a:srgbClr val="000000"/>
                  </a:solidFill>
                </a:uFill>
                <a:latin typeface="Calibri"/>
                <a:ea typeface="Calibri"/>
                <a:cs typeface="Calibri"/>
                <a:sym typeface="Calibri"/>
              </a:defRPr>
            </a:pPr>
            <a:r>
              <a:rPr i="1">
                <a:latin typeface="Verdana"/>
                <a:ea typeface="Verdana"/>
                <a:cs typeface="Verdana"/>
                <a:sym typeface="Verdana"/>
              </a:rPr>
              <a:t>Pluses  </a:t>
            </a:r>
          </a:p>
          <a:p>
            <a:pPr defTabSz="647700">
              <a:lnSpc>
                <a:spcPts val="1800"/>
              </a:lnSpc>
              <a:buClr>
                <a:srgbClr val="000000"/>
              </a:buClr>
              <a:buFont typeface="Verdana"/>
              <a:defRPr i="1" sz="2400">
                <a:uFill>
                  <a:solidFill>
                    <a:srgbClr val="000000"/>
                  </a:solidFill>
                </a:uFill>
                <a:latin typeface="Verdana"/>
                <a:ea typeface="Verdana"/>
                <a:cs typeface="Verdana"/>
                <a:sym typeface="Verdana"/>
              </a:defRPr>
            </a:pPr>
          </a:p>
          <a:p>
            <a:pPr algn="l" defTabSz="647700">
              <a:lnSpc>
                <a:spcPts val="1800"/>
              </a:lnSpc>
              <a:buClr>
                <a:srgbClr val="000000"/>
              </a:buClr>
              <a:buFont typeface="Verdana"/>
              <a:defRPr sz="2400">
                <a:uFill>
                  <a:solidFill>
                    <a:srgbClr val="000000"/>
                  </a:solidFill>
                </a:uFill>
                <a:latin typeface="Calibri"/>
                <a:ea typeface="Calibri"/>
                <a:cs typeface="Calibri"/>
                <a:sym typeface="Calibri"/>
              </a:defRPr>
            </a:pPr>
          </a:p>
          <a:p>
            <a:pPr algn="l" defTabSz="647700">
              <a:lnSpc>
                <a:spcPts val="1800"/>
              </a:lnSpc>
              <a:buClr>
                <a:srgbClr val="000000"/>
              </a:buClr>
              <a:buFont typeface="Verdana"/>
              <a:defRPr sz="2400">
                <a:uFill>
                  <a:solidFill>
                    <a:srgbClr val="000000"/>
                  </a:solidFill>
                </a:uFill>
                <a:latin typeface="Calibri"/>
                <a:ea typeface="Calibri"/>
                <a:cs typeface="Calibri"/>
                <a:sym typeface="Calibri"/>
              </a:defRPr>
            </a:pPr>
            <a:r>
              <a:rPr i="1" sz="2200">
                <a:latin typeface="Verdana"/>
                <a:ea typeface="Verdana"/>
                <a:cs typeface="Verdana"/>
                <a:sym typeface="Verdana"/>
              </a:rPr>
              <a:t>* _________</a:t>
            </a:r>
          </a:p>
          <a:p>
            <a:pPr algn="l" defTabSz="647700">
              <a:lnSpc>
                <a:spcPts val="1800"/>
              </a:lnSpc>
              <a:buClr>
                <a:srgbClr val="000000"/>
              </a:buClr>
              <a:buFont typeface="Verdana"/>
              <a:defRPr i="1" sz="2400">
                <a:uFill>
                  <a:solidFill>
                    <a:srgbClr val="000000"/>
                  </a:solidFill>
                </a:uFill>
                <a:latin typeface="Verdana"/>
                <a:ea typeface="Verdana"/>
                <a:cs typeface="Verdana"/>
                <a:sym typeface="Verdana"/>
              </a:defRPr>
            </a:pPr>
          </a:p>
          <a:p>
            <a:pPr defTabSz="647700">
              <a:lnSpc>
                <a:spcPts val="1800"/>
              </a:lnSpc>
              <a:buClr>
                <a:srgbClr val="000000"/>
              </a:buClr>
              <a:buFont typeface="Verdana"/>
              <a:defRPr sz="2400">
                <a:uFill>
                  <a:solidFill>
                    <a:srgbClr val="000000"/>
                  </a:solidFill>
                </a:uFill>
                <a:latin typeface="Calibri"/>
                <a:ea typeface="Calibri"/>
                <a:cs typeface="Calibri"/>
                <a:sym typeface="Calibri"/>
              </a:defRPr>
            </a:pPr>
          </a:p>
          <a:p>
            <a:pPr defTabSz="647700">
              <a:lnSpc>
                <a:spcPts val="1800"/>
              </a:lnSpc>
              <a:buClr>
                <a:srgbClr val="000000"/>
              </a:buClr>
              <a:buFont typeface="Verdana"/>
              <a:defRPr sz="2400">
                <a:uFill>
                  <a:solidFill>
                    <a:srgbClr val="000000"/>
                  </a:solidFill>
                </a:uFill>
                <a:latin typeface="Calibri"/>
                <a:ea typeface="Calibri"/>
                <a:cs typeface="Calibri"/>
                <a:sym typeface="Calibri"/>
              </a:defRPr>
            </a:pPr>
            <a:r>
              <a:rPr i="1">
                <a:latin typeface="Verdana"/>
                <a:ea typeface="Verdana"/>
                <a:cs typeface="Verdana"/>
                <a:sym typeface="Verdana"/>
              </a:rPr>
              <a:t>Minuses</a:t>
            </a:r>
          </a:p>
          <a:p>
            <a:pPr defTabSz="647700">
              <a:lnSpc>
                <a:spcPts val="1800"/>
              </a:lnSpc>
              <a:buClr>
                <a:srgbClr val="000000"/>
              </a:buClr>
              <a:buFont typeface="Verdana"/>
              <a:defRPr i="1" sz="2400">
                <a:uFill>
                  <a:solidFill>
                    <a:srgbClr val="000000"/>
                  </a:solidFill>
                </a:uFill>
                <a:latin typeface="Verdana"/>
                <a:ea typeface="Verdana"/>
                <a:cs typeface="Verdana"/>
                <a:sym typeface="Verdana"/>
              </a:defRPr>
            </a:pPr>
          </a:p>
          <a:p>
            <a:pPr algn="l" defTabSz="647700">
              <a:lnSpc>
                <a:spcPts val="1800"/>
              </a:lnSpc>
              <a:buClr>
                <a:srgbClr val="000000"/>
              </a:buClr>
              <a:buFont typeface="Verdana"/>
              <a:defRPr sz="2400">
                <a:uFill>
                  <a:solidFill>
                    <a:srgbClr val="000000"/>
                  </a:solidFill>
                </a:uFill>
                <a:latin typeface="Calibri"/>
                <a:ea typeface="Calibri"/>
                <a:cs typeface="Calibri"/>
                <a:sym typeface="Calibri"/>
              </a:defRPr>
            </a:pPr>
            <a:r>
              <a:rPr i="1" sz="2200">
                <a:latin typeface="Verdana"/>
                <a:ea typeface="Verdana"/>
                <a:cs typeface="Verdana"/>
                <a:sym typeface="Verdana"/>
              </a:rPr>
              <a:t>* _________</a:t>
            </a:r>
          </a:p>
        </p:txBody>
      </p:sp>
      <p:sp>
        <p:nvSpPr>
          <p:cNvPr id="257" name="Shape 257"/>
          <p:cNvSpPr/>
          <p:nvPr/>
        </p:nvSpPr>
        <p:spPr>
          <a:xfrm>
            <a:off x="1979158" y="3302977"/>
            <a:ext cx="8980480" cy="1"/>
          </a:xfrm>
          <a:prstGeom prst="line">
            <a:avLst/>
          </a:prstGeom>
          <a:ln w="76200">
            <a:solidFill>
              <a:srgbClr val="4F834B"/>
            </a:solidFill>
          </a:ln>
        </p:spPr>
        <p:txBody>
          <a:bodyPr lIns="50800" tIns="50800" rIns="50800" bIns="50800" anchor="ctr"/>
          <a:lstStyle/>
          <a:p>
            <a:pPr algn="l" defTabSz="457200">
              <a:defRPr sz="1200">
                <a:latin typeface="Helvetica"/>
                <a:ea typeface="Helvetica"/>
                <a:cs typeface="Helvetica"/>
                <a:sym typeface="Helvetica"/>
              </a:defRPr>
            </a:pPr>
          </a:p>
        </p:txBody>
      </p:sp>
      <p:sp>
        <p:nvSpPr>
          <p:cNvPr id="258" name="Shape 258"/>
          <p:cNvSpPr/>
          <p:nvPr/>
        </p:nvSpPr>
        <p:spPr>
          <a:xfrm flipH="1">
            <a:off x="1979158" y="3302976"/>
            <a:ext cx="1" cy="3330733"/>
          </a:xfrm>
          <a:prstGeom prst="line">
            <a:avLst/>
          </a:prstGeom>
          <a:ln w="76200">
            <a:solidFill>
              <a:srgbClr val="637A4F"/>
            </a:solidFill>
            <a:tailEnd type="triangle"/>
          </a:ln>
        </p:spPr>
        <p:txBody>
          <a:bodyPr lIns="50800" tIns="50800" rIns="50800" bIns="50800" anchor="ctr"/>
          <a:lstStyle/>
          <a:p>
            <a:pPr algn="l" defTabSz="457200">
              <a:defRPr sz="1200">
                <a:latin typeface="Helvetica"/>
                <a:ea typeface="Helvetica"/>
                <a:cs typeface="Helvetica"/>
                <a:sym typeface="Helvetica"/>
              </a:defRPr>
            </a:pPr>
          </a:p>
        </p:txBody>
      </p:sp>
      <p:sp>
        <p:nvSpPr>
          <p:cNvPr id="259" name="Shape 259"/>
          <p:cNvSpPr/>
          <p:nvPr/>
        </p:nvSpPr>
        <p:spPr>
          <a:xfrm flipH="1">
            <a:off x="6502400" y="3302977"/>
            <a:ext cx="2259" cy="3330732"/>
          </a:xfrm>
          <a:prstGeom prst="line">
            <a:avLst/>
          </a:prstGeom>
          <a:ln w="76200">
            <a:solidFill>
              <a:srgbClr val="708E51"/>
            </a:solidFill>
            <a:tailEnd type="triangle"/>
          </a:ln>
        </p:spPr>
        <p:txBody>
          <a:bodyPr lIns="50800" tIns="50800" rIns="50800" bIns="50800" anchor="ctr"/>
          <a:lstStyle/>
          <a:p>
            <a:pPr algn="l" defTabSz="457200">
              <a:defRPr sz="1200">
                <a:latin typeface="Helvetica"/>
                <a:ea typeface="Helvetica"/>
                <a:cs typeface="Helvetica"/>
                <a:sym typeface="Helvetica"/>
              </a:defRPr>
            </a:pPr>
          </a:p>
        </p:txBody>
      </p:sp>
      <p:sp>
        <p:nvSpPr>
          <p:cNvPr id="260" name="Shape 260"/>
          <p:cNvSpPr/>
          <p:nvPr/>
        </p:nvSpPr>
        <p:spPr>
          <a:xfrm>
            <a:off x="10959637" y="3302976"/>
            <a:ext cx="1" cy="3330733"/>
          </a:xfrm>
          <a:prstGeom prst="line">
            <a:avLst/>
          </a:prstGeom>
          <a:ln w="76200">
            <a:solidFill>
              <a:srgbClr val="519349"/>
            </a:solidFill>
            <a:tailEnd type="triangle"/>
          </a:ln>
        </p:spPr>
        <p:txBody>
          <a:bodyPr lIns="50800" tIns="50800" rIns="50800" bIns="50800" anchor="ctr"/>
          <a:lstStyle/>
          <a:p>
            <a:pPr algn="l" defTabSz="457200">
              <a:defRPr sz="1200">
                <a:latin typeface="Helvetica"/>
                <a:ea typeface="Helvetica"/>
                <a:cs typeface="Helvetica"/>
                <a:sym typeface="Helvetica"/>
              </a:defRPr>
            </a:pPr>
          </a:p>
        </p:txBody>
      </p:sp>
      <p:grpSp>
        <p:nvGrpSpPr>
          <p:cNvPr id="267" name="Group 267"/>
          <p:cNvGrpSpPr/>
          <p:nvPr/>
        </p:nvGrpSpPr>
        <p:grpSpPr>
          <a:xfrm>
            <a:off x="5972205" y="1727931"/>
            <a:ext cx="1047609" cy="1228232"/>
            <a:chOff x="0" y="0"/>
            <a:chExt cx="1047608" cy="1228230"/>
          </a:xfrm>
        </p:grpSpPr>
        <p:sp>
          <p:nvSpPr>
            <p:cNvPr id="261" name="Shape 261"/>
            <p:cNvSpPr/>
            <p:nvPr/>
          </p:nvSpPr>
          <p:spPr>
            <a:xfrm>
              <a:off x="301585" y="0"/>
              <a:ext cx="451337" cy="212503"/>
            </a:xfrm>
            <a:prstGeom prst="ellipse">
              <a:avLst/>
            </a:prstGeom>
            <a:solidFill>
              <a:srgbClr val="0085CC"/>
            </a:solidFill>
            <a:ln w="9525" cap="flat">
              <a:noFill/>
              <a:round/>
            </a:ln>
            <a:effectLst/>
          </p:spPr>
          <p:txBody>
            <a:bodyPr wrap="square" lIns="0" tIns="0" rIns="0" bIns="0" numCol="1" anchor="t">
              <a:noAutofit/>
            </a:bodyPr>
            <a:lstStyle/>
            <a:p>
              <a:pPr algn="l" defTabSz="647700">
                <a:defRPr sz="1600">
                  <a:latin typeface="Helvetica"/>
                  <a:ea typeface="Helvetica"/>
                  <a:cs typeface="Helvetica"/>
                  <a:sym typeface="Helvetica"/>
                </a:defRPr>
              </a:pPr>
            </a:p>
          </p:txBody>
        </p:sp>
        <p:sp>
          <p:nvSpPr>
            <p:cNvPr id="262" name="Shape 262"/>
            <p:cNvSpPr/>
            <p:nvPr/>
          </p:nvSpPr>
          <p:spPr>
            <a:xfrm>
              <a:off x="251667" y="231024"/>
              <a:ext cx="550515" cy="470822"/>
            </a:xfrm>
            <a:prstGeom prst="rect">
              <a:avLst/>
            </a:prstGeom>
            <a:solidFill>
              <a:srgbClr val="0085CC"/>
            </a:solidFill>
            <a:ln w="12700" cap="flat">
              <a:noFill/>
              <a:miter lim="400000"/>
            </a:ln>
            <a:effectLst/>
          </p:spPr>
          <p:txBody>
            <a:bodyPr wrap="square" lIns="38100" tIns="38100" rIns="38100" bIns="38100" numCol="1" anchor="ctr">
              <a:noAutofit/>
            </a:bodyPr>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63" name="Shape 263"/>
            <p:cNvSpPr/>
            <p:nvPr/>
          </p:nvSpPr>
          <p:spPr>
            <a:xfrm>
              <a:off x="280785" y="674552"/>
              <a:ext cx="234372" cy="553679"/>
            </a:xfrm>
            <a:prstGeom prst="rect">
              <a:avLst/>
            </a:prstGeom>
            <a:solidFill>
              <a:srgbClr val="0085CC"/>
            </a:solidFill>
            <a:ln w="12700" cap="flat">
              <a:noFill/>
              <a:miter lim="400000"/>
            </a:ln>
            <a:effectLst/>
          </p:spPr>
          <p:txBody>
            <a:bodyPr wrap="square" lIns="38100" tIns="38100" rIns="38100" bIns="38100" numCol="1" anchor="ctr">
              <a:noAutofit/>
            </a:bodyPr>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64" name="Shape 264"/>
            <p:cNvSpPr/>
            <p:nvPr/>
          </p:nvSpPr>
          <p:spPr>
            <a:xfrm>
              <a:off x="536612" y="674552"/>
              <a:ext cx="234372" cy="553679"/>
            </a:xfrm>
            <a:prstGeom prst="rect">
              <a:avLst/>
            </a:prstGeom>
            <a:solidFill>
              <a:srgbClr val="0085CC"/>
            </a:solidFill>
            <a:ln w="12700" cap="flat">
              <a:noFill/>
              <a:miter lim="400000"/>
            </a:ln>
            <a:effectLst/>
          </p:spPr>
          <p:txBody>
            <a:bodyPr wrap="square" lIns="38100" tIns="38100" rIns="38100" bIns="38100" numCol="1" anchor="ctr">
              <a:noAutofit/>
            </a:bodyPr>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65" name="Shape 265"/>
            <p:cNvSpPr/>
            <p:nvPr/>
          </p:nvSpPr>
          <p:spPr>
            <a:xfrm>
              <a:off x="0" y="231024"/>
              <a:ext cx="215652" cy="443528"/>
            </a:xfrm>
            <a:prstGeom prst="rect">
              <a:avLst/>
            </a:prstGeom>
            <a:solidFill>
              <a:srgbClr val="0085CC"/>
            </a:solidFill>
            <a:ln w="12700" cap="flat">
              <a:noFill/>
              <a:miter lim="400000"/>
            </a:ln>
            <a:effectLst/>
          </p:spPr>
          <p:txBody>
            <a:bodyPr wrap="square" lIns="38100" tIns="38100" rIns="38100" bIns="38100" numCol="1" anchor="ctr">
              <a:noAutofit/>
            </a:bodyPr>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66" name="Shape 266"/>
            <p:cNvSpPr/>
            <p:nvPr/>
          </p:nvSpPr>
          <p:spPr>
            <a:xfrm>
              <a:off x="831956" y="231024"/>
              <a:ext cx="215653" cy="443528"/>
            </a:xfrm>
            <a:prstGeom prst="rect">
              <a:avLst/>
            </a:prstGeom>
            <a:solidFill>
              <a:srgbClr val="0085CC"/>
            </a:solidFill>
            <a:ln w="12700" cap="flat">
              <a:noFill/>
              <a:miter lim="400000"/>
            </a:ln>
            <a:effectLst/>
          </p:spPr>
          <p:txBody>
            <a:bodyPr wrap="square" lIns="38100" tIns="38100" rIns="38100" bIns="38100" numCol="1" anchor="ctr">
              <a:noAutofit/>
            </a:bodyPr>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grpSp>
      <p:grpSp>
        <p:nvGrpSpPr>
          <p:cNvPr id="270" name="Group 270"/>
          <p:cNvGrpSpPr/>
          <p:nvPr/>
        </p:nvGrpSpPr>
        <p:grpSpPr>
          <a:xfrm>
            <a:off x="5483563" y="3968806"/>
            <a:ext cx="2037674" cy="1815988"/>
            <a:chOff x="0" y="0"/>
            <a:chExt cx="2037673" cy="1815986"/>
          </a:xfrm>
        </p:grpSpPr>
        <p:sp>
          <p:nvSpPr>
            <p:cNvPr id="268" name="Shape 268"/>
            <p:cNvSpPr/>
            <p:nvPr/>
          </p:nvSpPr>
          <p:spPr>
            <a:xfrm>
              <a:off x="0" y="0"/>
              <a:ext cx="2037674" cy="1815987"/>
            </a:xfrm>
            <a:prstGeom prst="roundRect">
              <a:avLst>
                <a:gd name="adj" fmla="val 11719"/>
              </a:avLst>
            </a:prstGeom>
            <a:solidFill>
              <a:srgbClr val="FECB3E"/>
            </a:solidFill>
            <a:ln w="12700" cap="flat">
              <a:noFill/>
              <a:miter lim="400000"/>
            </a:ln>
            <a:effectLst/>
          </p:spPr>
          <p:txBody>
            <a:bodyPr wrap="square" lIns="38100" tIns="38100" rIns="38100" bIns="38100" numCol="1" anchor="t">
              <a:noAutofit/>
            </a:bodyPr>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69" name="Shape 269"/>
            <p:cNvSpPr/>
            <p:nvPr/>
          </p:nvSpPr>
          <p:spPr>
            <a:xfrm>
              <a:off x="89836" y="509593"/>
              <a:ext cx="1857041" cy="7989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noAutofit/>
            </a:bodyPr>
            <a:lstStyle>
              <a:lvl1pPr defTabSz="647700">
                <a:buClr>
                  <a:srgbClr val="FFFFFF"/>
                </a:buClr>
                <a:buFont typeface="Verdana"/>
                <a:defRPr b="1" i="1" sz="4600">
                  <a:uFill>
                    <a:solidFill>
                      <a:srgbClr val="000000"/>
                    </a:solidFill>
                  </a:uFill>
                  <a:latin typeface="Verdana"/>
                  <a:ea typeface="Verdana"/>
                  <a:cs typeface="Verdana"/>
                  <a:sym typeface="Verdana"/>
                </a:defRPr>
              </a:lvl1pPr>
            </a:lstStyle>
            <a:p>
              <a:pPr>
                <a:defRPr b="0" i="0">
                  <a:latin typeface="Calibri"/>
                  <a:ea typeface="Calibri"/>
                  <a:cs typeface="Calibri"/>
                  <a:sym typeface="Calibri"/>
                </a:defRPr>
              </a:pPr>
              <a:r>
                <a:rPr b="1" i="1">
                  <a:latin typeface="Verdana"/>
                  <a:ea typeface="Verdana"/>
                  <a:cs typeface="Verdana"/>
                  <a:sym typeface="Verdana"/>
                </a:rPr>
                <a:t>B</a:t>
              </a:r>
            </a:p>
          </p:txBody>
        </p:sp>
      </p:grpSp>
      <p:sp>
        <p:nvSpPr>
          <p:cNvPr id="271" name="Shape 271"/>
          <p:cNvSpPr/>
          <p:nvPr/>
        </p:nvSpPr>
        <p:spPr>
          <a:xfrm>
            <a:off x="5268160" y="6894597"/>
            <a:ext cx="2425701" cy="2375144"/>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1800"/>
              </a:lnSpc>
              <a:buClr>
                <a:srgbClr val="000000"/>
              </a:buClr>
              <a:buFont typeface="Verdana"/>
              <a:defRPr sz="2400">
                <a:uFill>
                  <a:solidFill>
                    <a:srgbClr val="000000"/>
                  </a:solidFill>
                </a:uFill>
                <a:latin typeface="Calibri"/>
                <a:ea typeface="Calibri"/>
                <a:cs typeface="Calibri"/>
                <a:sym typeface="Calibri"/>
              </a:defRPr>
            </a:pPr>
          </a:p>
          <a:p>
            <a:pPr defTabSz="647700">
              <a:lnSpc>
                <a:spcPts val="1800"/>
              </a:lnSpc>
              <a:buClr>
                <a:srgbClr val="000000"/>
              </a:buClr>
              <a:buFont typeface="Verdana"/>
              <a:defRPr sz="2400">
                <a:uFill>
                  <a:solidFill>
                    <a:srgbClr val="000000"/>
                  </a:solidFill>
                </a:uFill>
                <a:latin typeface="Calibri"/>
                <a:ea typeface="Calibri"/>
                <a:cs typeface="Calibri"/>
                <a:sym typeface="Calibri"/>
              </a:defRPr>
            </a:pPr>
            <a:r>
              <a:rPr i="1">
                <a:latin typeface="Verdana"/>
                <a:ea typeface="Verdana"/>
                <a:cs typeface="Verdana"/>
                <a:sym typeface="Verdana"/>
              </a:rPr>
              <a:t>Pluses  </a:t>
            </a:r>
          </a:p>
          <a:p>
            <a:pPr defTabSz="647700">
              <a:lnSpc>
                <a:spcPts val="1800"/>
              </a:lnSpc>
              <a:buClr>
                <a:srgbClr val="000000"/>
              </a:buClr>
              <a:buFont typeface="Verdana"/>
              <a:defRPr i="1" sz="2400">
                <a:uFill>
                  <a:solidFill>
                    <a:srgbClr val="000000"/>
                  </a:solidFill>
                </a:uFill>
                <a:latin typeface="Verdana"/>
                <a:ea typeface="Verdana"/>
                <a:cs typeface="Verdana"/>
                <a:sym typeface="Verdana"/>
              </a:defRPr>
            </a:pPr>
          </a:p>
          <a:p>
            <a:pPr algn="l" defTabSz="647700">
              <a:lnSpc>
                <a:spcPts val="1800"/>
              </a:lnSpc>
              <a:buClr>
                <a:srgbClr val="000000"/>
              </a:buClr>
              <a:buFont typeface="Verdana"/>
              <a:defRPr sz="2400">
                <a:uFill>
                  <a:solidFill>
                    <a:srgbClr val="000000"/>
                  </a:solidFill>
                </a:uFill>
                <a:latin typeface="Calibri"/>
                <a:ea typeface="Calibri"/>
                <a:cs typeface="Calibri"/>
                <a:sym typeface="Calibri"/>
              </a:defRPr>
            </a:pPr>
          </a:p>
          <a:p>
            <a:pPr algn="l" defTabSz="647700">
              <a:lnSpc>
                <a:spcPts val="1800"/>
              </a:lnSpc>
              <a:buClr>
                <a:srgbClr val="000000"/>
              </a:buClr>
              <a:buFont typeface="Verdana"/>
              <a:defRPr sz="2400">
                <a:uFill>
                  <a:solidFill>
                    <a:srgbClr val="000000"/>
                  </a:solidFill>
                </a:uFill>
                <a:latin typeface="Calibri"/>
                <a:ea typeface="Calibri"/>
                <a:cs typeface="Calibri"/>
                <a:sym typeface="Calibri"/>
              </a:defRPr>
            </a:pPr>
            <a:r>
              <a:rPr i="1" sz="2200">
                <a:latin typeface="Verdana"/>
                <a:ea typeface="Verdana"/>
                <a:cs typeface="Verdana"/>
                <a:sym typeface="Verdana"/>
              </a:rPr>
              <a:t>* _________</a:t>
            </a:r>
          </a:p>
          <a:p>
            <a:pPr algn="l" defTabSz="647700">
              <a:lnSpc>
                <a:spcPts val="1800"/>
              </a:lnSpc>
              <a:buClr>
                <a:srgbClr val="000000"/>
              </a:buClr>
              <a:buFont typeface="Verdana"/>
              <a:defRPr i="1" sz="2400">
                <a:uFill>
                  <a:solidFill>
                    <a:srgbClr val="000000"/>
                  </a:solidFill>
                </a:uFill>
                <a:latin typeface="Verdana"/>
                <a:ea typeface="Verdana"/>
                <a:cs typeface="Verdana"/>
                <a:sym typeface="Verdana"/>
              </a:defRPr>
            </a:pPr>
          </a:p>
          <a:p>
            <a:pPr defTabSz="647700">
              <a:lnSpc>
                <a:spcPts val="1800"/>
              </a:lnSpc>
              <a:buClr>
                <a:srgbClr val="000000"/>
              </a:buClr>
              <a:buFont typeface="Verdana"/>
              <a:defRPr sz="2400">
                <a:uFill>
                  <a:solidFill>
                    <a:srgbClr val="000000"/>
                  </a:solidFill>
                </a:uFill>
                <a:latin typeface="Calibri"/>
                <a:ea typeface="Calibri"/>
                <a:cs typeface="Calibri"/>
                <a:sym typeface="Calibri"/>
              </a:defRPr>
            </a:pPr>
          </a:p>
          <a:p>
            <a:pPr defTabSz="647700">
              <a:lnSpc>
                <a:spcPts val="1800"/>
              </a:lnSpc>
              <a:buClr>
                <a:srgbClr val="000000"/>
              </a:buClr>
              <a:buFont typeface="Verdana"/>
              <a:defRPr sz="2400">
                <a:uFill>
                  <a:solidFill>
                    <a:srgbClr val="000000"/>
                  </a:solidFill>
                </a:uFill>
                <a:latin typeface="Calibri"/>
                <a:ea typeface="Calibri"/>
                <a:cs typeface="Calibri"/>
                <a:sym typeface="Calibri"/>
              </a:defRPr>
            </a:pPr>
            <a:r>
              <a:rPr i="1">
                <a:latin typeface="Verdana"/>
                <a:ea typeface="Verdana"/>
                <a:cs typeface="Verdana"/>
                <a:sym typeface="Verdana"/>
              </a:rPr>
              <a:t>Minuses</a:t>
            </a:r>
          </a:p>
          <a:p>
            <a:pPr defTabSz="647700">
              <a:lnSpc>
                <a:spcPts val="1800"/>
              </a:lnSpc>
              <a:buClr>
                <a:srgbClr val="000000"/>
              </a:buClr>
              <a:buFont typeface="Verdana"/>
              <a:defRPr i="1" sz="2400">
                <a:uFill>
                  <a:solidFill>
                    <a:srgbClr val="000000"/>
                  </a:solidFill>
                </a:uFill>
                <a:latin typeface="Verdana"/>
                <a:ea typeface="Verdana"/>
                <a:cs typeface="Verdana"/>
                <a:sym typeface="Verdana"/>
              </a:defRPr>
            </a:pPr>
          </a:p>
          <a:p>
            <a:pPr algn="l" defTabSz="647700">
              <a:lnSpc>
                <a:spcPts val="1800"/>
              </a:lnSpc>
              <a:buClr>
                <a:srgbClr val="000000"/>
              </a:buClr>
              <a:buFont typeface="Verdana"/>
              <a:defRPr sz="2400">
                <a:uFill>
                  <a:solidFill>
                    <a:srgbClr val="000000"/>
                  </a:solidFill>
                </a:uFill>
                <a:latin typeface="Calibri"/>
                <a:ea typeface="Calibri"/>
                <a:cs typeface="Calibri"/>
                <a:sym typeface="Calibri"/>
              </a:defRPr>
            </a:pPr>
            <a:r>
              <a:rPr i="1" sz="2200">
                <a:latin typeface="Verdana"/>
                <a:ea typeface="Verdana"/>
                <a:cs typeface="Verdana"/>
                <a:sym typeface="Verdana"/>
              </a:rPr>
              <a:t>* _________</a:t>
            </a:r>
          </a:p>
        </p:txBody>
      </p:sp>
      <p:grpSp>
        <p:nvGrpSpPr>
          <p:cNvPr id="274" name="Group 274"/>
          <p:cNvGrpSpPr/>
          <p:nvPr/>
        </p:nvGrpSpPr>
        <p:grpSpPr>
          <a:xfrm>
            <a:off x="909014" y="3923081"/>
            <a:ext cx="2140289" cy="1907438"/>
            <a:chOff x="0" y="0"/>
            <a:chExt cx="2140287" cy="1907437"/>
          </a:xfrm>
        </p:grpSpPr>
        <p:sp>
          <p:nvSpPr>
            <p:cNvPr id="272" name="Shape 272"/>
            <p:cNvSpPr/>
            <p:nvPr/>
          </p:nvSpPr>
          <p:spPr>
            <a:xfrm>
              <a:off x="0" y="0"/>
              <a:ext cx="2140288" cy="1907438"/>
            </a:xfrm>
            <a:prstGeom prst="roundRect">
              <a:avLst>
                <a:gd name="adj" fmla="val 11719"/>
              </a:avLst>
            </a:prstGeom>
            <a:solidFill>
              <a:srgbClr val="BADAFE"/>
            </a:solidFill>
            <a:ln w="12700" cap="flat">
              <a:noFill/>
              <a:miter lim="400000"/>
            </a:ln>
            <a:effectLst/>
          </p:spPr>
          <p:txBody>
            <a:bodyPr wrap="square" lIns="38100" tIns="38100" rIns="38100" bIns="38100" numCol="1" anchor="t">
              <a:noAutofit/>
            </a:bodyPr>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73" name="Shape 273"/>
            <p:cNvSpPr/>
            <p:nvPr/>
          </p:nvSpPr>
          <p:spPr>
            <a:xfrm>
              <a:off x="94361" y="535255"/>
              <a:ext cx="1950559" cy="83919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noAutofit/>
            </a:bodyPr>
            <a:lstStyle>
              <a:lvl1pPr defTabSz="647700">
                <a:buClr>
                  <a:srgbClr val="FFFFFF"/>
                </a:buClr>
                <a:buFont typeface="Verdana"/>
                <a:defRPr b="1" i="1" sz="4600">
                  <a:uFill>
                    <a:solidFill>
                      <a:srgbClr val="000000"/>
                    </a:solidFill>
                  </a:uFill>
                  <a:latin typeface="Verdana"/>
                  <a:ea typeface="Verdana"/>
                  <a:cs typeface="Verdana"/>
                  <a:sym typeface="Verdana"/>
                </a:defRPr>
              </a:lvl1pPr>
            </a:lstStyle>
            <a:p>
              <a:pPr>
                <a:defRPr b="0" i="0">
                  <a:latin typeface="Calibri"/>
                  <a:ea typeface="Calibri"/>
                  <a:cs typeface="Calibri"/>
                  <a:sym typeface="Calibri"/>
                </a:defRPr>
              </a:pPr>
              <a:r>
                <a:rPr b="1" i="1">
                  <a:latin typeface="Verdana"/>
                  <a:ea typeface="Verdana"/>
                  <a:cs typeface="Verdana"/>
                  <a:sym typeface="Verdana"/>
                </a:rPr>
                <a:t>A</a:t>
              </a:r>
            </a:p>
          </p:txBody>
        </p:sp>
      </p:grpSp>
      <p:sp>
        <p:nvSpPr>
          <p:cNvPr id="275" name="Shape 275"/>
          <p:cNvSpPr/>
          <p:nvPr/>
        </p:nvSpPr>
        <p:spPr>
          <a:xfrm>
            <a:off x="9758499" y="6894597"/>
            <a:ext cx="2425701" cy="2375144"/>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1800"/>
              </a:lnSpc>
              <a:buClr>
                <a:srgbClr val="000000"/>
              </a:buClr>
              <a:buFont typeface="Verdana"/>
              <a:defRPr sz="2400">
                <a:uFill>
                  <a:solidFill>
                    <a:srgbClr val="000000"/>
                  </a:solidFill>
                </a:uFill>
                <a:latin typeface="Calibri"/>
                <a:ea typeface="Calibri"/>
                <a:cs typeface="Calibri"/>
                <a:sym typeface="Calibri"/>
              </a:defRPr>
            </a:pPr>
          </a:p>
          <a:p>
            <a:pPr defTabSz="647700">
              <a:lnSpc>
                <a:spcPts val="1800"/>
              </a:lnSpc>
              <a:buClr>
                <a:srgbClr val="000000"/>
              </a:buClr>
              <a:buFont typeface="Verdana"/>
              <a:defRPr sz="2400">
                <a:uFill>
                  <a:solidFill>
                    <a:srgbClr val="000000"/>
                  </a:solidFill>
                </a:uFill>
                <a:latin typeface="Calibri"/>
                <a:ea typeface="Calibri"/>
                <a:cs typeface="Calibri"/>
                <a:sym typeface="Calibri"/>
              </a:defRPr>
            </a:pPr>
            <a:r>
              <a:rPr i="1">
                <a:latin typeface="Verdana"/>
                <a:ea typeface="Verdana"/>
                <a:cs typeface="Verdana"/>
                <a:sym typeface="Verdana"/>
              </a:rPr>
              <a:t>Pluses  </a:t>
            </a:r>
          </a:p>
          <a:p>
            <a:pPr defTabSz="647700">
              <a:lnSpc>
                <a:spcPts val="1800"/>
              </a:lnSpc>
              <a:buClr>
                <a:srgbClr val="000000"/>
              </a:buClr>
              <a:buFont typeface="Verdana"/>
              <a:defRPr i="1" sz="2400">
                <a:uFill>
                  <a:solidFill>
                    <a:srgbClr val="000000"/>
                  </a:solidFill>
                </a:uFill>
                <a:latin typeface="Verdana"/>
                <a:ea typeface="Verdana"/>
                <a:cs typeface="Verdana"/>
                <a:sym typeface="Verdana"/>
              </a:defRPr>
            </a:pPr>
          </a:p>
          <a:p>
            <a:pPr algn="l" defTabSz="647700">
              <a:lnSpc>
                <a:spcPts val="1800"/>
              </a:lnSpc>
              <a:buClr>
                <a:srgbClr val="000000"/>
              </a:buClr>
              <a:buFont typeface="Verdana"/>
              <a:defRPr sz="2400">
                <a:uFill>
                  <a:solidFill>
                    <a:srgbClr val="000000"/>
                  </a:solidFill>
                </a:uFill>
                <a:latin typeface="Calibri"/>
                <a:ea typeface="Calibri"/>
                <a:cs typeface="Calibri"/>
                <a:sym typeface="Calibri"/>
              </a:defRPr>
            </a:pPr>
          </a:p>
          <a:p>
            <a:pPr algn="l" defTabSz="647700">
              <a:lnSpc>
                <a:spcPts val="1800"/>
              </a:lnSpc>
              <a:buClr>
                <a:srgbClr val="000000"/>
              </a:buClr>
              <a:buFont typeface="Verdana"/>
              <a:defRPr sz="2400">
                <a:uFill>
                  <a:solidFill>
                    <a:srgbClr val="000000"/>
                  </a:solidFill>
                </a:uFill>
                <a:latin typeface="Calibri"/>
                <a:ea typeface="Calibri"/>
                <a:cs typeface="Calibri"/>
                <a:sym typeface="Calibri"/>
              </a:defRPr>
            </a:pPr>
            <a:r>
              <a:rPr i="1" sz="2200">
                <a:latin typeface="Verdana"/>
                <a:ea typeface="Verdana"/>
                <a:cs typeface="Verdana"/>
                <a:sym typeface="Verdana"/>
              </a:rPr>
              <a:t>* _________</a:t>
            </a:r>
          </a:p>
          <a:p>
            <a:pPr algn="l" defTabSz="647700">
              <a:lnSpc>
                <a:spcPts val="1800"/>
              </a:lnSpc>
              <a:buClr>
                <a:srgbClr val="000000"/>
              </a:buClr>
              <a:buFont typeface="Verdana"/>
              <a:defRPr i="1" sz="2400">
                <a:uFill>
                  <a:solidFill>
                    <a:srgbClr val="000000"/>
                  </a:solidFill>
                </a:uFill>
                <a:latin typeface="Verdana"/>
                <a:ea typeface="Verdana"/>
                <a:cs typeface="Verdana"/>
                <a:sym typeface="Verdana"/>
              </a:defRPr>
            </a:pPr>
          </a:p>
          <a:p>
            <a:pPr defTabSz="647700">
              <a:lnSpc>
                <a:spcPts val="1800"/>
              </a:lnSpc>
              <a:buClr>
                <a:srgbClr val="000000"/>
              </a:buClr>
              <a:buFont typeface="Verdana"/>
              <a:defRPr sz="2400">
                <a:uFill>
                  <a:solidFill>
                    <a:srgbClr val="000000"/>
                  </a:solidFill>
                </a:uFill>
                <a:latin typeface="Calibri"/>
                <a:ea typeface="Calibri"/>
                <a:cs typeface="Calibri"/>
                <a:sym typeface="Calibri"/>
              </a:defRPr>
            </a:pPr>
          </a:p>
          <a:p>
            <a:pPr defTabSz="647700">
              <a:lnSpc>
                <a:spcPts val="1800"/>
              </a:lnSpc>
              <a:buClr>
                <a:srgbClr val="000000"/>
              </a:buClr>
              <a:buFont typeface="Verdana"/>
              <a:defRPr sz="2400">
                <a:uFill>
                  <a:solidFill>
                    <a:srgbClr val="000000"/>
                  </a:solidFill>
                </a:uFill>
                <a:latin typeface="Calibri"/>
                <a:ea typeface="Calibri"/>
                <a:cs typeface="Calibri"/>
                <a:sym typeface="Calibri"/>
              </a:defRPr>
            </a:pPr>
            <a:r>
              <a:rPr i="1">
                <a:latin typeface="Verdana"/>
                <a:ea typeface="Verdana"/>
                <a:cs typeface="Verdana"/>
                <a:sym typeface="Verdana"/>
              </a:rPr>
              <a:t>Minuses</a:t>
            </a:r>
          </a:p>
          <a:p>
            <a:pPr defTabSz="647700">
              <a:lnSpc>
                <a:spcPts val="1800"/>
              </a:lnSpc>
              <a:buClr>
                <a:srgbClr val="000000"/>
              </a:buClr>
              <a:buFont typeface="Verdana"/>
              <a:defRPr i="1" sz="2400">
                <a:uFill>
                  <a:solidFill>
                    <a:srgbClr val="000000"/>
                  </a:solidFill>
                </a:uFill>
                <a:latin typeface="Verdana"/>
                <a:ea typeface="Verdana"/>
                <a:cs typeface="Verdana"/>
                <a:sym typeface="Verdana"/>
              </a:defRPr>
            </a:pPr>
          </a:p>
          <a:p>
            <a:pPr algn="l" defTabSz="647700">
              <a:lnSpc>
                <a:spcPts val="1800"/>
              </a:lnSpc>
              <a:buClr>
                <a:srgbClr val="000000"/>
              </a:buClr>
              <a:buFont typeface="Verdana"/>
              <a:defRPr sz="2400">
                <a:uFill>
                  <a:solidFill>
                    <a:srgbClr val="000000"/>
                  </a:solidFill>
                </a:uFill>
                <a:latin typeface="Calibri"/>
                <a:ea typeface="Calibri"/>
                <a:cs typeface="Calibri"/>
                <a:sym typeface="Calibri"/>
              </a:defRPr>
            </a:pPr>
            <a:r>
              <a:rPr i="1" sz="2200">
                <a:latin typeface="Verdana"/>
                <a:ea typeface="Verdana"/>
                <a:cs typeface="Verdana"/>
                <a:sym typeface="Verdana"/>
              </a:rPr>
              <a:t>* _________</a:t>
            </a:r>
          </a:p>
        </p:txBody>
      </p:sp>
      <p:sp>
        <p:nvSpPr>
          <p:cNvPr id="276" name="Shape 276"/>
          <p:cNvSpPr/>
          <p:nvPr/>
        </p:nvSpPr>
        <p:spPr>
          <a:xfrm>
            <a:off x="647699" y="174616"/>
            <a:ext cx="11709402" cy="10668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i="1" sz="3200">
                <a:uFill>
                  <a:solidFill>
                    <a:srgbClr val="000000"/>
                  </a:solidFill>
                </a:uFill>
                <a:latin typeface="Verdana"/>
                <a:ea typeface="Verdana"/>
                <a:cs typeface="Verdana"/>
                <a:sym typeface="Verdana"/>
              </a:defRPr>
            </a:pPr>
            <a:r>
              <a:t>People make choices and </a:t>
            </a:r>
            <a:br/>
            <a:r>
              <a:t>each choice has consequences</a:t>
            </a:r>
          </a:p>
        </p:txBody>
      </p:sp>
      <p:grpSp>
        <p:nvGrpSpPr>
          <p:cNvPr id="279" name="Group 279"/>
          <p:cNvGrpSpPr/>
          <p:nvPr/>
        </p:nvGrpSpPr>
        <p:grpSpPr>
          <a:xfrm>
            <a:off x="9940800" y="3968806"/>
            <a:ext cx="2037674" cy="1815988"/>
            <a:chOff x="0" y="0"/>
            <a:chExt cx="2037673" cy="1815986"/>
          </a:xfrm>
        </p:grpSpPr>
        <p:sp>
          <p:nvSpPr>
            <p:cNvPr id="277" name="Shape 277"/>
            <p:cNvSpPr/>
            <p:nvPr/>
          </p:nvSpPr>
          <p:spPr>
            <a:xfrm>
              <a:off x="0" y="0"/>
              <a:ext cx="2037674" cy="1815987"/>
            </a:xfrm>
            <a:prstGeom prst="roundRect">
              <a:avLst>
                <a:gd name="adj" fmla="val 11719"/>
              </a:avLst>
            </a:prstGeom>
            <a:solidFill>
              <a:srgbClr val="FF2B21"/>
            </a:solidFill>
            <a:ln w="12700" cap="flat">
              <a:noFill/>
              <a:miter lim="400000"/>
            </a:ln>
            <a:effectLst/>
          </p:spPr>
          <p:txBody>
            <a:bodyPr wrap="square" lIns="38100" tIns="38100" rIns="38100" bIns="38100" numCol="1" anchor="t">
              <a:noAutofit/>
            </a:bodyPr>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78" name="Shape 278"/>
            <p:cNvSpPr/>
            <p:nvPr/>
          </p:nvSpPr>
          <p:spPr>
            <a:xfrm>
              <a:off x="89836" y="509593"/>
              <a:ext cx="1857041" cy="7989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noAutofit/>
            </a:bodyPr>
            <a:lstStyle>
              <a:lvl1pPr defTabSz="647700">
                <a:buClr>
                  <a:srgbClr val="FFFFFF"/>
                </a:buClr>
                <a:buFont typeface="Verdana"/>
                <a:defRPr b="1" i="1" sz="4600">
                  <a:solidFill>
                    <a:srgbClr val="FFFFFF"/>
                  </a:solidFill>
                  <a:uFill>
                    <a:solidFill>
                      <a:srgbClr val="000000"/>
                    </a:solidFill>
                  </a:uFill>
                  <a:latin typeface="Verdana"/>
                  <a:ea typeface="Verdana"/>
                  <a:cs typeface="Verdana"/>
                  <a:sym typeface="Verdana"/>
                </a:defRPr>
              </a:lvl1pPr>
            </a:lstStyle>
            <a:p>
              <a:pPr>
                <a:defRPr b="0" i="0">
                  <a:latin typeface="Calibri"/>
                  <a:ea typeface="Calibri"/>
                  <a:cs typeface="Calibri"/>
                  <a:sym typeface="Calibri"/>
                </a:defRPr>
              </a:pPr>
              <a:r>
                <a:rPr b="1" i="1">
                  <a:latin typeface="Verdana"/>
                  <a:ea typeface="Verdana"/>
                  <a:cs typeface="Verdana"/>
                  <a:sym typeface="Verdana"/>
                </a:rPr>
                <a:t>C</a:t>
              </a:r>
            </a:p>
          </p:txBody>
        </p:sp>
      </p:grpSp>
    </p:spTree>
  </p:cSld>
  <p:clrMapOvr>
    <a:masterClrMapping/>
  </p:clrMapOvr>
  <p:transition xmlns:p14="http://schemas.microsoft.com/office/powerpoint/2010/main" spd="med" advClick="1" p14:dur="1000"/>
</p:sld>
</file>

<file path=ppt/slides/slide8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6" name="Shape 526"/>
          <p:cNvSpPr/>
          <p:nvPr/>
        </p:nvSpPr>
        <p:spPr>
          <a:xfrm>
            <a:off x="551065" y="1377738"/>
            <a:ext cx="11902670" cy="810048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Imagine that you want to build on your strengths and do satisfying work. </a:t>
            </a:r>
            <a:r>
              <a:t>Anybody can do work they love, the art is getting somebody to pay you for doing it.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How to make this happen? One approach is to focus on the following themes.</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Strengths</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can build on your strengths.</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Sponsors</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can find sponsors - customers or employers - who will pay you for doing what you do best.</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Success</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can do superb work and help these people to achieve success.</a:t>
            </a:r>
          </a:p>
        </p:txBody>
      </p:sp>
      <p:sp>
        <p:nvSpPr>
          <p:cNvPr id="527" name="Shape 527"/>
          <p:cNvSpPr/>
          <p:nvPr/>
        </p:nvSpPr>
        <p:spPr>
          <a:xfrm>
            <a:off x="551065" y="215617"/>
            <a:ext cx="1190267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8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9" name="Shape 529"/>
          <p:cNvSpPr/>
          <p:nvPr/>
        </p:nvSpPr>
        <p:spPr>
          <a:xfrm>
            <a:off x="641208" y="1586911"/>
            <a:ext cx="11722383" cy="144695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algn="just" defTabSz="650240">
              <a:lnSpc>
                <a:spcPct val="120000"/>
              </a:lnSpc>
              <a:buClr>
                <a:srgbClr val="000000"/>
              </a:buClr>
              <a:buFont typeface="Verdana"/>
              <a:defRPr i="1" sz="26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You can build on your strengths, find sponsors who will pay you for doing what you do best and help those people to achieve success. You can focus on your:</a:t>
            </a:r>
          </a:p>
        </p:txBody>
      </p:sp>
      <p:sp>
        <p:nvSpPr>
          <p:cNvPr id="530" name="Shape 530"/>
          <p:cNvSpPr/>
          <p:nvPr/>
        </p:nvSpPr>
        <p:spPr>
          <a:xfrm>
            <a:off x="672040" y="469617"/>
            <a:ext cx="11660720" cy="6290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4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Satisfying Work</a:t>
            </a:r>
          </a:p>
        </p:txBody>
      </p:sp>
      <p:sp>
        <p:nvSpPr>
          <p:cNvPr id="531" name="Shape 531"/>
          <p:cNvSpPr/>
          <p:nvPr/>
        </p:nvSpPr>
        <p:spPr>
          <a:xfrm>
            <a:off x="1884244" y="4465582"/>
            <a:ext cx="9356940" cy="4669068"/>
          </a:xfrm>
          <a:prstGeom prst="ellipse">
            <a:avLst/>
          </a:prstGeom>
          <a:solidFill>
            <a:srgbClr val="FFFFFF"/>
          </a:solidFill>
          <a:ln w="50800">
            <a:solidFill>
              <a:srgbClr val="4F7A28"/>
            </a:solidFill>
            <a:miter lim="400000"/>
          </a:ln>
        </p:spPr>
        <p:txBody>
          <a:bodyPr lIns="54186" tIns="54186" rIns="54186" bIns="54186"/>
          <a:lstStyle/>
          <a:p>
            <a:pPr defTabSz="1174044">
              <a:lnSpc>
                <a:spcPct val="710000"/>
              </a:lnSpc>
              <a:buClr>
                <a:srgbClr val="000000"/>
              </a:buClr>
              <a:defRPr b="1" sz="78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532" name="Shape 532"/>
          <p:cNvSpPr/>
          <p:nvPr/>
        </p:nvSpPr>
        <p:spPr>
          <a:xfrm>
            <a:off x="7894985" y="6341556"/>
            <a:ext cx="4360585" cy="2301241"/>
          </a:xfrm>
          <a:prstGeom prst="ellipse">
            <a:avLst/>
          </a:prstGeom>
          <a:solidFill>
            <a:srgbClr val="FFB714"/>
          </a:solidFill>
          <a:ln w="12700">
            <a:miter lim="400000"/>
          </a:ln>
          <a:extLst>
            <a:ext uri="{C572A759-6A51-4108-AA02-DFA0A04FC94B}">
              <ma14:wrappingTextBoxFlag xmlns:ma14="http://schemas.microsoft.com/office/mac/drawingml/2011/main" val="1"/>
            </a:ext>
          </a:extLst>
        </p:spPr>
        <p:txBody>
          <a:bodyPr lIns="72248" tIns="72248" rIns="72248" bIns="72248" anchor="ctr"/>
          <a:lstStyle>
            <a:lvl1pPr defTabSz="830862">
              <a:lnSpc>
                <a:spcPct val="120000"/>
              </a:lnSpc>
              <a:defRPr b="1" i="1" sz="3000">
                <a:latin typeface="Verdana"/>
                <a:ea typeface="Verdana"/>
                <a:cs typeface="Verdana"/>
                <a:sym typeface="Verdana"/>
              </a:defRPr>
            </a:lvl1pPr>
          </a:lstStyle>
          <a:p>
            <a:pPr/>
            <a:r>
              <a:t>Sponsors</a:t>
            </a:r>
          </a:p>
        </p:txBody>
      </p:sp>
      <p:sp>
        <p:nvSpPr>
          <p:cNvPr id="533" name="Shape 533"/>
          <p:cNvSpPr/>
          <p:nvPr/>
        </p:nvSpPr>
        <p:spPr>
          <a:xfrm>
            <a:off x="4382422" y="3562906"/>
            <a:ext cx="4360584" cy="2301242"/>
          </a:xfrm>
          <a:prstGeom prst="ellipse">
            <a:avLst/>
          </a:prstGeom>
          <a:solidFill>
            <a:srgbClr val="C6E1FF"/>
          </a:solidFill>
          <a:ln w="12700">
            <a:miter lim="400000"/>
          </a:ln>
          <a:extLst>
            <a:ext uri="{C572A759-6A51-4108-AA02-DFA0A04FC94B}">
              <ma14:wrappingTextBoxFlag xmlns:ma14="http://schemas.microsoft.com/office/mac/drawingml/2011/main" val="1"/>
            </a:ext>
          </a:extLst>
        </p:spPr>
        <p:txBody>
          <a:bodyPr lIns="72248" tIns="72248" rIns="72248" bIns="72248" anchor="ctr"/>
          <a:lstStyle>
            <a:lvl1pPr defTabSz="830862">
              <a:lnSpc>
                <a:spcPct val="120000"/>
              </a:lnSpc>
              <a:defRPr b="1" i="1" sz="3000">
                <a:latin typeface="Verdana"/>
                <a:ea typeface="Verdana"/>
                <a:cs typeface="Verdana"/>
                <a:sym typeface="Verdana"/>
              </a:defRPr>
            </a:lvl1pPr>
          </a:lstStyle>
          <a:p>
            <a:pPr/>
            <a:r>
              <a:t>Strengths</a:t>
            </a:r>
          </a:p>
        </p:txBody>
      </p:sp>
      <p:sp>
        <p:nvSpPr>
          <p:cNvPr id="534" name="Shape 534"/>
          <p:cNvSpPr/>
          <p:nvPr/>
        </p:nvSpPr>
        <p:spPr>
          <a:xfrm>
            <a:off x="749230" y="6341556"/>
            <a:ext cx="4360585" cy="2301241"/>
          </a:xfrm>
          <a:prstGeom prst="ellipse">
            <a:avLst/>
          </a:prstGeom>
          <a:solidFill>
            <a:srgbClr val="E82F02"/>
          </a:solidFill>
          <a:ln w="12700">
            <a:miter lim="400000"/>
          </a:ln>
          <a:extLst>
            <a:ext uri="{C572A759-6A51-4108-AA02-DFA0A04FC94B}">
              <ma14:wrappingTextBoxFlag xmlns:ma14="http://schemas.microsoft.com/office/mac/drawingml/2011/main" val="1"/>
            </a:ext>
          </a:extLst>
        </p:spPr>
        <p:txBody>
          <a:bodyPr lIns="72248" tIns="72248" rIns="72248" bIns="72248" anchor="ctr"/>
          <a:lstStyle>
            <a:lvl1pPr defTabSz="830862">
              <a:lnSpc>
                <a:spcPct val="120000"/>
              </a:lnSpc>
              <a:defRPr b="1" i="1" sz="3000">
                <a:solidFill>
                  <a:srgbClr val="FFFFFF"/>
                </a:solidFill>
                <a:latin typeface="Verdana"/>
                <a:ea typeface="Verdana"/>
                <a:cs typeface="Verdana"/>
                <a:sym typeface="Verdana"/>
              </a:defRPr>
            </a:lvl1pPr>
          </a:lstStyle>
          <a:p>
            <a:pPr/>
            <a:r>
              <a:t>Success</a:t>
            </a:r>
          </a:p>
        </p:txBody>
      </p:sp>
    </p:spTree>
  </p:cSld>
  <p:clrMapOvr>
    <a:masterClrMapping/>
  </p:clrMapOvr>
  <p:transition xmlns:p14="http://schemas.microsoft.com/office/powerpoint/2010/main" spd="med" advClick="1" p14:dur="1000"/>
</p:sld>
</file>

<file path=ppt/slides/slide8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6" name="Shape 536"/>
          <p:cNvSpPr/>
          <p:nvPr/>
        </p:nvSpPr>
        <p:spPr>
          <a:xfrm>
            <a:off x="551065" y="626533"/>
            <a:ext cx="11902670" cy="902123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The world of work has changed. There are no long-term jobs anymore, but there are lots of projects. During our lives we may follow the same themes in our work but move from project to project. It can therefore be useful to focus on the following steps.</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Step One is to clarify your strengths. These are the deeply satisfying activities in which you deliver As rather than Bs or Cs.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Step Two is to clarify your potential sponsors. These are the people - the customers and employers - with whom you work best. It is also to clarify the challenges they face.</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Step Three is to clarify how you can use your strengths to help those people to achieve success.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next few pages provide questions you can use to explore these themes. The pack then </a:t>
            </a:r>
            <a:r>
              <a:rPr i="1">
                <a:latin typeface="Verdana"/>
                <a:ea typeface="Verdana"/>
                <a:cs typeface="Verdana"/>
                <a:sym typeface="Verdana"/>
              </a:rPr>
              <a:t>provides exercises you can use to build on your strengths and help people to achieve success.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8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8" name="Shape 538"/>
          <p:cNvSpPr/>
          <p:nvPr/>
        </p:nvSpPr>
        <p:spPr>
          <a:xfrm>
            <a:off x="538071" y="427566"/>
            <a:ext cx="11928658" cy="596901"/>
          </a:xfrm>
          <a:prstGeom prst="rect">
            <a:avLst/>
          </a:prstGeom>
          <a:solidFill>
            <a:srgbClr val="DAEBFF"/>
          </a:solidFill>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4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Strengths</a:t>
            </a:r>
          </a:p>
        </p:txBody>
      </p:sp>
      <p:sp>
        <p:nvSpPr>
          <p:cNvPr id="539" name="Shape 539"/>
          <p:cNvSpPr/>
          <p:nvPr/>
        </p:nvSpPr>
        <p:spPr>
          <a:xfrm>
            <a:off x="1259237" y="1844992"/>
            <a:ext cx="11196292" cy="71094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40037" indent="-40037"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What are the deeply satisfying activities in which you deliver As,</a:t>
            </a:r>
          </a:p>
          <a:p>
            <a:pPr marL="40037" indent="-40037"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rather than Bs or Cs? What are the activities that give you positive energy? When are you in your element - at ease and yet able to excel? When do you flow, focus, finish and then, as a by-product, get a sense of fulfilment?</a:t>
            </a:r>
          </a:p>
          <a:p>
            <a:pPr marL="40037" indent="-40037"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p>
          <a:p>
            <a:pPr marL="40037" indent="-40037"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When do see the destination quickly? When do you go ‘A, B … and then leap to … Z’? Where do you see patterns quickly? Where do you have good personal radar - you seem to know what will happen before it happens? </a:t>
            </a:r>
          </a:p>
          <a:p>
            <a:pPr marL="40037" indent="-40037"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p>
          <a:p>
            <a:pPr marL="40037" indent="-40037"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Where do you have the equivalent of a photographic memory? When do you score highly on drive, detail and delivery? Where do you have a track record of always doing the basics and then adding the brilliance?</a:t>
            </a:r>
          </a:p>
        </p:txBody>
      </p:sp>
      <p:sp>
        <p:nvSpPr>
          <p:cNvPr id="540" name="Shape 540"/>
          <p:cNvSpPr/>
          <p:nvPr/>
        </p:nvSpPr>
        <p:spPr>
          <a:xfrm>
            <a:off x="292311" y="2933358"/>
            <a:ext cx="375969" cy="329804"/>
          </a:xfrm>
          <a:prstGeom prst="ellipse">
            <a:avLst/>
          </a:prstGeom>
          <a:solidFill>
            <a:srgbClr val="A8C6FE"/>
          </a:solidFill>
        </p:spPr>
        <p:txBody>
          <a:bodyPr lIns="0" tIns="0" rIns="0" bIns="0"/>
          <a:lstStyle/>
          <a:p>
            <a:pPr algn="l" defTabSz="647700">
              <a:buClr>
                <a:srgbClr val="000000"/>
              </a:buClr>
              <a:defRPr sz="1600">
                <a:latin typeface="Helvetica"/>
                <a:ea typeface="Helvetica"/>
                <a:cs typeface="Helvetica"/>
                <a:sym typeface="Helvetica"/>
              </a:defRPr>
            </a:pPr>
          </a:p>
        </p:txBody>
      </p:sp>
      <p:sp>
        <p:nvSpPr>
          <p:cNvPr id="541" name="Shape 541"/>
          <p:cNvSpPr/>
          <p:nvPr/>
        </p:nvSpPr>
        <p:spPr>
          <a:xfrm>
            <a:off x="292311" y="5420943"/>
            <a:ext cx="375969" cy="329805"/>
          </a:xfrm>
          <a:prstGeom prst="ellipse">
            <a:avLst/>
          </a:prstGeom>
          <a:solidFill>
            <a:srgbClr val="FFD322"/>
          </a:solidFill>
        </p:spPr>
        <p:txBody>
          <a:bodyPr lIns="0" tIns="0" rIns="0" bIns="0"/>
          <a:lstStyle/>
          <a:p>
            <a:pPr algn="l" defTabSz="647700">
              <a:buClr>
                <a:srgbClr val="000000"/>
              </a:buClr>
              <a:defRPr sz="1600">
                <a:latin typeface="Helvetica"/>
                <a:ea typeface="Helvetica"/>
                <a:cs typeface="Helvetica"/>
                <a:sym typeface="Helvetica"/>
              </a:defRPr>
            </a:pPr>
          </a:p>
        </p:txBody>
      </p:sp>
      <p:sp>
        <p:nvSpPr>
          <p:cNvPr id="542" name="Shape 542"/>
          <p:cNvSpPr/>
          <p:nvPr/>
        </p:nvSpPr>
        <p:spPr>
          <a:xfrm>
            <a:off x="292311" y="7908529"/>
            <a:ext cx="375969" cy="329804"/>
          </a:xfrm>
          <a:prstGeom prst="ellipse">
            <a:avLst/>
          </a:prstGeom>
          <a:solidFill>
            <a:schemeClr val="accent5"/>
          </a:solidFill>
        </p:spPr>
        <p:txBody>
          <a:bodyPr lIns="0" tIns="0" rIns="0" bIns="0"/>
          <a:lstStyle/>
          <a:p>
            <a:pPr algn="l" defTabSz="647700">
              <a:buClr>
                <a:srgbClr val="000000"/>
              </a:buClr>
              <a:defRPr sz="1600">
                <a:latin typeface="Helvetica"/>
                <a:ea typeface="Helvetica"/>
                <a:cs typeface="Helvetica"/>
                <a:sym typeface="Helvetica"/>
              </a:defRPr>
            </a:pPr>
          </a:p>
        </p:txBody>
      </p:sp>
    </p:spTree>
  </p:cSld>
  <p:clrMapOvr>
    <a:masterClrMapping/>
  </p:clrMapOvr>
  <p:transition xmlns:p14="http://schemas.microsoft.com/office/powerpoint/2010/main" spd="med" advClick="1" p14:dur="1000"/>
</p:sld>
</file>

<file path=ppt/slides/slide8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4" name="Shape 544"/>
          <p:cNvSpPr/>
          <p:nvPr/>
        </p:nvSpPr>
        <p:spPr>
          <a:xfrm>
            <a:off x="1208437" y="1067969"/>
            <a:ext cx="11196292" cy="791492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44628" indent="0" algn="l" defTabSz="388337">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What are the activities in which you have natural self-discipline? </a:t>
            </a:r>
            <a:r>
              <a:rPr i="1">
                <a:latin typeface="Verdana"/>
                <a:ea typeface="Verdana"/>
                <a:cs typeface="Verdana"/>
                <a:sym typeface="Verdana"/>
              </a:rPr>
              <a:t>When do you make complicated things look simple? When do you enjoy the journey as much as reaching the goal? When do you reach the goal and then add that touch of class?</a:t>
            </a:r>
            <a:endParaRPr i="1">
              <a:latin typeface="Verdana"/>
              <a:ea typeface="Verdana"/>
              <a:cs typeface="Verdana"/>
              <a:sym typeface="Verdana"/>
            </a:endParaRPr>
          </a:p>
          <a:p>
            <a:pPr marL="44628" indent="0" algn="l" defTabSz="388337">
              <a:lnSpc>
                <a:spcPts val="39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1562" algn="l" defTabSz="388337">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When are you good at dealing with crowdedness – many things happening at the same time? </a:t>
            </a:r>
            <a:r>
              <a:rPr i="1">
                <a:latin typeface="Verdana"/>
                <a:ea typeface="Verdana"/>
                <a:cs typeface="Verdana"/>
                <a:sym typeface="Verdana"/>
              </a:rPr>
              <a:t>What are the activities in which you are calm and then do creative problem solving by focusing on clarity, creativity and concrete results?</a:t>
            </a:r>
            <a:endParaRPr i="1">
              <a:latin typeface="Verdana"/>
              <a:ea typeface="Verdana"/>
              <a:cs typeface="Verdana"/>
              <a:sym typeface="Verdana"/>
            </a:endParaRPr>
          </a:p>
          <a:p>
            <a:pPr marL="1146951" indent="-1146951" algn="l" defTabSz="379306">
              <a:lnSpc>
                <a:spcPts val="3900"/>
              </a:lnSpc>
              <a:buClr>
                <a:srgbClr val="000000"/>
              </a:buClr>
              <a:buFont typeface="Verdana"/>
              <a:tabLst>
                <a:tab pos="127000" algn="l"/>
              </a:tabLst>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10762" algn="l" defTabSz="379306">
              <a:lnSpc>
                <a:spcPct val="12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What is your successful style of working? Looking back, what for you have been your most satisfying projects? What made these satisfying? Looking at these projects, can you see any patterns? How can you follow these principles - plus maybe add other skills - to do satisfying work in the future?</a:t>
            </a:r>
            <a:endParaRPr>
              <a:latin typeface="Verdana"/>
              <a:ea typeface="Verdana"/>
              <a:cs typeface="Verdana"/>
              <a:sym typeface="Verdana"/>
            </a:endParaRPr>
          </a:p>
        </p:txBody>
      </p:sp>
      <p:sp>
        <p:nvSpPr>
          <p:cNvPr id="545" name="Shape 545"/>
          <p:cNvSpPr/>
          <p:nvPr/>
        </p:nvSpPr>
        <p:spPr>
          <a:xfrm>
            <a:off x="292311" y="1900425"/>
            <a:ext cx="375969" cy="329804"/>
          </a:xfrm>
          <a:prstGeom prst="ellipse">
            <a:avLst/>
          </a:prstGeom>
          <a:solidFill>
            <a:srgbClr val="A8C6FE"/>
          </a:solidFill>
        </p:spPr>
        <p:txBody>
          <a:bodyPr lIns="0" tIns="0" rIns="0" bIns="0"/>
          <a:lstStyle/>
          <a:p>
            <a:pPr algn="l" defTabSz="647700">
              <a:buClr>
                <a:srgbClr val="000000"/>
              </a:buClr>
              <a:defRPr sz="1600">
                <a:latin typeface="Helvetica"/>
                <a:ea typeface="Helvetica"/>
                <a:cs typeface="Helvetica"/>
                <a:sym typeface="Helvetica"/>
              </a:defRPr>
            </a:pPr>
          </a:p>
        </p:txBody>
      </p:sp>
      <p:sp>
        <p:nvSpPr>
          <p:cNvPr id="546" name="Shape 546"/>
          <p:cNvSpPr/>
          <p:nvPr/>
        </p:nvSpPr>
        <p:spPr>
          <a:xfrm>
            <a:off x="292311" y="4523477"/>
            <a:ext cx="375969" cy="329804"/>
          </a:xfrm>
          <a:prstGeom prst="ellipse">
            <a:avLst/>
          </a:prstGeom>
          <a:solidFill>
            <a:srgbClr val="FFD322"/>
          </a:solidFill>
        </p:spPr>
        <p:txBody>
          <a:bodyPr lIns="0" tIns="0" rIns="0" bIns="0"/>
          <a:lstStyle/>
          <a:p>
            <a:pPr algn="l" defTabSz="647700">
              <a:buClr>
                <a:srgbClr val="000000"/>
              </a:buClr>
              <a:defRPr sz="1600">
                <a:latin typeface="Helvetica"/>
                <a:ea typeface="Helvetica"/>
                <a:cs typeface="Helvetica"/>
                <a:sym typeface="Helvetica"/>
              </a:defRPr>
            </a:pPr>
          </a:p>
        </p:txBody>
      </p:sp>
      <p:sp>
        <p:nvSpPr>
          <p:cNvPr id="547" name="Shape 547"/>
          <p:cNvSpPr/>
          <p:nvPr/>
        </p:nvSpPr>
        <p:spPr>
          <a:xfrm>
            <a:off x="292311" y="6841729"/>
            <a:ext cx="375969" cy="329804"/>
          </a:xfrm>
          <a:prstGeom prst="ellipse">
            <a:avLst/>
          </a:prstGeom>
          <a:solidFill>
            <a:schemeClr val="accent5"/>
          </a:solidFill>
        </p:spPr>
        <p:txBody>
          <a:bodyPr lIns="0" tIns="0" rIns="0" bIns="0"/>
          <a:lstStyle/>
          <a:p>
            <a:pPr algn="l" defTabSz="647700">
              <a:buClr>
                <a:srgbClr val="000000"/>
              </a:buClr>
              <a:defRPr sz="1600">
                <a:latin typeface="Helvetica"/>
                <a:ea typeface="Helvetica"/>
                <a:cs typeface="Helvetica"/>
                <a:sym typeface="Helvetica"/>
              </a:defRPr>
            </a:pPr>
          </a:p>
        </p:txBody>
      </p:sp>
    </p:spTree>
  </p:cSld>
  <p:clrMapOvr>
    <a:masterClrMapping/>
  </p:clrMapOvr>
  <p:transition xmlns:p14="http://schemas.microsoft.com/office/powerpoint/2010/main" spd="med" advClick="1" p14:dur="1000"/>
</p:sld>
</file>

<file path=ppt/slides/slide8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9" name="Shape 549"/>
          <p:cNvSpPr/>
          <p:nvPr/>
        </p:nvSpPr>
        <p:spPr>
          <a:xfrm>
            <a:off x="725528" y="444500"/>
            <a:ext cx="11553743" cy="596900"/>
          </a:xfrm>
          <a:prstGeom prst="rect">
            <a:avLst/>
          </a:prstGeom>
          <a:solidFill>
            <a:srgbClr val="DAEBFF"/>
          </a:solidFill>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4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Sponsors</a:t>
            </a:r>
          </a:p>
        </p:txBody>
      </p:sp>
      <p:sp>
        <p:nvSpPr>
          <p:cNvPr id="550" name="Shape 550"/>
          <p:cNvSpPr/>
          <p:nvPr/>
        </p:nvSpPr>
        <p:spPr>
          <a:xfrm>
            <a:off x="1260385" y="2301201"/>
            <a:ext cx="11196292" cy="66370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Who are the kinds of people - customers or employers - with whom you work best? What are the characteristics of these people? What are the reasons why you work well with them?</a:t>
            </a: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When have you worked well with these kinds of people in the</a:t>
            </a: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past? What did you do to help them to achieve success? What</a:t>
            </a: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were the specific things you actually delivered? What were the specific benefits of delivering these things to people?</a:t>
            </a: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What are the present and future challenges facing these kinds of</a:t>
            </a: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people? What may be happening in their world? Looking to the future, what do they want to achieve for themselves, their team or their organisation? What is their picture of success?</a:t>
            </a:r>
          </a:p>
        </p:txBody>
      </p:sp>
      <p:sp>
        <p:nvSpPr>
          <p:cNvPr id="551" name="Shape 551"/>
          <p:cNvSpPr/>
          <p:nvPr/>
        </p:nvSpPr>
        <p:spPr>
          <a:xfrm>
            <a:off x="292311" y="2794160"/>
            <a:ext cx="375969" cy="329804"/>
          </a:xfrm>
          <a:prstGeom prst="ellipse">
            <a:avLst/>
          </a:prstGeom>
          <a:solidFill>
            <a:srgbClr val="A8C6FE"/>
          </a:solidFill>
        </p:spPr>
        <p:txBody>
          <a:bodyPr lIns="0" tIns="0" rIns="0" bIns="0"/>
          <a:lstStyle/>
          <a:p>
            <a:pPr algn="l" defTabSz="647700">
              <a:buClr>
                <a:srgbClr val="000000"/>
              </a:buClr>
              <a:defRPr sz="1600">
                <a:latin typeface="Helvetica"/>
                <a:ea typeface="Helvetica"/>
                <a:cs typeface="Helvetica"/>
                <a:sym typeface="Helvetica"/>
              </a:defRPr>
            </a:pPr>
          </a:p>
        </p:txBody>
      </p:sp>
      <p:sp>
        <p:nvSpPr>
          <p:cNvPr id="552" name="Shape 552"/>
          <p:cNvSpPr/>
          <p:nvPr/>
        </p:nvSpPr>
        <p:spPr>
          <a:xfrm>
            <a:off x="292311" y="5073810"/>
            <a:ext cx="375969" cy="329804"/>
          </a:xfrm>
          <a:prstGeom prst="ellipse">
            <a:avLst/>
          </a:prstGeom>
          <a:solidFill>
            <a:srgbClr val="FFD322"/>
          </a:solidFill>
        </p:spPr>
        <p:txBody>
          <a:bodyPr lIns="0" tIns="0" rIns="0" bIns="0"/>
          <a:lstStyle/>
          <a:p>
            <a:pPr algn="l" defTabSz="647700">
              <a:buClr>
                <a:srgbClr val="000000"/>
              </a:buClr>
              <a:defRPr sz="1600">
                <a:latin typeface="Helvetica"/>
                <a:ea typeface="Helvetica"/>
                <a:cs typeface="Helvetica"/>
                <a:sym typeface="Helvetica"/>
              </a:defRPr>
            </a:pPr>
          </a:p>
        </p:txBody>
      </p:sp>
      <p:sp>
        <p:nvSpPr>
          <p:cNvPr id="553" name="Shape 553"/>
          <p:cNvSpPr/>
          <p:nvPr/>
        </p:nvSpPr>
        <p:spPr>
          <a:xfrm>
            <a:off x="292311" y="7353460"/>
            <a:ext cx="375969" cy="329804"/>
          </a:xfrm>
          <a:prstGeom prst="ellipse">
            <a:avLst/>
          </a:prstGeom>
          <a:solidFill>
            <a:schemeClr val="accent5"/>
          </a:solidFill>
        </p:spPr>
        <p:txBody>
          <a:bodyPr lIns="0" tIns="0" rIns="0" bIns="0"/>
          <a:lstStyle/>
          <a:p>
            <a:pPr algn="l" defTabSz="647700">
              <a:buClr>
                <a:srgbClr val="000000"/>
              </a:buClr>
              <a:defRPr sz="1600">
                <a:latin typeface="Helvetica"/>
                <a:ea typeface="Helvetica"/>
                <a:cs typeface="Helvetica"/>
                <a:sym typeface="Helvetica"/>
              </a:defRPr>
            </a:pPr>
          </a:p>
        </p:txBody>
      </p:sp>
    </p:spTree>
  </p:cSld>
  <p:clrMapOvr>
    <a:masterClrMapping/>
  </p:clrMapOvr>
  <p:transition xmlns:p14="http://schemas.microsoft.com/office/powerpoint/2010/main" spd="med" advClick="1" p14:dur="1000"/>
</p:sld>
</file>

<file path=ppt/slides/slide8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5" name="Shape 555"/>
          <p:cNvSpPr/>
          <p:nvPr/>
        </p:nvSpPr>
        <p:spPr>
          <a:xfrm>
            <a:off x="725528" y="444500"/>
            <a:ext cx="11553743" cy="596900"/>
          </a:xfrm>
          <a:prstGeom prst="rect">
            <a:avLst/>
          </a:prstGeom>
          <a:solidFill>
            <a:srgbClr val="DAEBFF"/>
          </a:solidFill>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4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Success</a:t>
            </a:r>
          </a:p>
        </p:txBody>
      </p:sp>
      <p:sp>
        <p:nvSpPr>
          <p:cNvPr id="556" name="Shape 556"/>
          <p:cNvSpPr/>
          <p:nvPr/>
        </p:nvSpPr>
        <p:spPr>
          <a:xfrm>
            <a:off x="1277319" y="1543896"/>
            <a:ext cx="11196292" cy="805434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How can you use your strengths to help these people to tackle their challenges? What are the specific things you can actually deliver to help them to achieve their picture of success? What will be the benefits - to all the various stakeholders - of delivering these things to people?</a:t>
            </a:r>
          </a:p>
          <a:p>
            <a:pPr marL="576880"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How can you reach these people in a way that fits your values system? How can you sit alongside them, clarify what they want to achieve and share ideas? How can you, if appropriate, make clear contracts about the specific things you can deliver to help them to achieve success? </a:t>
            </a: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How can you perform superb work? How can you proactively keep</a:t>
            </a: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people informed about your progress towards achieving the goals? How can you do everything possible to help them to achieve their picture of success?</a:t>
            </a:r>
          </a:p>
        </p:txBody>
      </p:sp>
      <p:sp>
        <p:nvSpPr>
          <p:cNvPr id="557" name="Shape 557"/>
          <p:cNvSpPr/>
          <p:nvPr/>
        </p:nvSpPr>
        <p:spPr>
          <a:xfrm>
            <a:off x="292311" y="2506293"/>
            <a:ext cx="375969" cy="329805"/>
          </a:xfrm>
          <a:prstGeom prst="ellipse">
            <a:avLst/>
          </a:prstGeom>
          <a:solidFill>
            <a:srgbClr val="A8C6FE"/>
          </a:solidFill>
        </p:spPr>
        <p:txBody>
          <a:bodyPr lIns="0" tIns="0" rIns="0" bIns="0"/>
          <a:lstStyle/>
          <a:p>
            <a:pPr algn="l" defTabSz="647700">
              <a:buClr>
                <a:srgbClr val="000000"/>
              </a:buClr>
              <a:defRPr sz="1600">
                <a:latin typeface="Helvetica"/>
                <a:ea typeface="Helvetica"/>
                <a:cs typeface="Helvetica"/>
                <a:sym typeface="Helvetica"/>
              </a:defRPr>
            </a:pPr>
          </a:p>
        </p:txBody>
      </p:sp>
      <p:sp>
        <p:nvSpPr>
          <p:cNvPr id="558" name="Shape 558"/>
          <p:cNvSpPr/>
          <p:nvPr/>
        </p:nvSpPr>
        <p:spPr>
          <a:xfrm>
            <a:off x="292311" y="5406165"/>
            <a:ext cx="375969" cy="329804"/>
          </a:xfrm>
          <a:prstGeom prst="ellipse">
            <a:avLst/>
          </a:prstGeom>
          <a:solidFill>
            <a:srgbClr val="FFD322"/>
          </a:solidFill>
        </p:spPr>
        <p:txBody>
          <a:bodyPr lIns="0" tIns="0" rIns="0" bIns="0"/>
          <a:lstStyle/>
          <a:p>
            <a:pPr algn="l" defTabSz="647700">
              <a:buClr>
                <a:srgbClr val="000000"/>
              </a:buClr>
              <a:defRPr sz="1600">
                <a:latin typeface="Helvetica"/>
                <a:ea typeface="Helvetica"/>
                <a:cs typeface="Helvetica"/>
                <a:sym typeface="Helvetica"/>
              </a:defRPr>
            </a:pPr>
          </a:p>
        </p:txBody>
      </p:sp>
      <p:sp>
        <p:nvSpPr>
          <p:cNvPr id="559" name="Shape 559"/>
          <p:cNvSpPr/>
          <p:nvPr/>
        </p:nvSpPr>
        <p:spPr>
          <a:xfrm>
            <a:off x="292311" y="7963061"/>
            <a:ext cx="375969" cy="329804"/>
          </a:xfrm>
          <a:prstGeom prst="ellipse">
            <a:avLst/>
          </a:prstGeom>
          <a:solidFill>
            <a:schemeClr val="accent5"/>
          </a:solidFill>
        </p:spPr>
        <p:txBody>
          <a:bodyPr lIns="0" tIns="0" rIns="0" bIns="0"/>
          <a:lstStyle/>
          <a:p>
            <a:pPr algn="l" defTabSz="647700">
              <a:buClr>
                <a:srgbClr val="000000"/>
              </a:buClr>
              <a:defRPr sz="1600">
                <a:latin typeface="Helvetica"/>
                <a:ea typeface="Helvetica"/>
                <a:cs typeface="Helvetica"/>
                <a:sym typeface="Helvetica"/>
              </a:defRPr>
            </a:pPr>
          </a:p>
        </p:txBody>
      </p:sp>
    </p:spTree>
  </p:cSld>
  <p:clrMapOvr>
    <a:masterClrMapping/>
  </p:clrMapOvr>
  <p:transition xmlns:p14="http://schemas.microsoft.com/office/powerpoint/2010/main" spd="med" advClick="1" p14:dur="1000"/>
</p:sld>
</file>

<file path=ppt/slides/slide8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1" name="Shape 561"/>
          <p:cNvSpPr/>
          <p:nvPr/>
        </p:nvSpPr>
        <p:spPr>
          <a:xfrm>
            <a:off x="865540" y="1770097"/>
            <a:ext cx="11273721" cy="192193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i="1">
                <a:uFill>
                  <a:solidFill>
                    <a:srgbClr val="000000"/>
                  </a:solidFill>
                </a:uFill>
                <a:latin typeface="Verdana"/>
                <a:ea typeface="Verdana"/>
                <a:cs typeface="Verdana"/>
                <a:sym typeface="Verdana"/>
              </a:defRPr>
            </a:pPr>
            <a:r>
              <a:t>Strengths</a:t>
            </a:r>
          </a:p>
        </p:txBody>
      </p:sp>
      <p:sp>
        <p:nvSpPr>
          <p:cNvPr id="562" name="Shape 562"/>
          <p:cNvSpPr/>
          <p:nvPr/>
        </p:nvSpPr>
        <p:spPr>
          <a:xfrm>
            <a:off x="957465" y="6423871"/>
            <a:ext cx="11273721" cy="97451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The following pages invite </a:t>
            </a:r>
          </a:p>
          <a:p>
            <a:pPr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you to clarify your strengths</a:t>
            </a:r>
          </a:p>
        </p:txBody>
      </p:sp>
    </p:spTree>
  </p:cSld>
  <p:clrMapOvr>
    <a:masterClrMapping/>
  </p:clrMapOvr>
  <p:transition xmlns:p14="http://schemas.microsoft.com/office/powerpoint/2010/main" spd="med" advClick="1" p14:dur="1000"/>
</p:sld>
</file>

<file path=ppt/slides/slide8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4" name="Shape 564"/>
          <p:cNvSpPr/>
          <p:nvPr/>
        </p:nvSpPr>
        <p:spPr>
          <a:xfrm>
            <a:off x="865540" y="1770097"/>
            <a:ext cx="11273721" cy="192193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i="1">
                <a:uFill>
                  <a:solidFill>
                    <a:srgbClr val="000000"/>
                  </a:solidFill>
                </a:uFill>
                <a:latin typeface="Verdana"/>
                <a:ea typeface="Verdana"/>
                <a:cs typeface="Verdana"/>
                <a:sym typeface="Verdana"/>
              </a:defRPr>
            </a:pPr>
            <a:r>
              <a:t>My Strengths</a:t>
            </a:r>
          </a:p>
        </p:txBody>
      </p:sp>
    </p:spTree>
  </p:cSld>
  <p:clrMapOvr>
    <a:masterClrMapping/>
  </p:clrMapOvr>
  <p:transition xmlns:p14="http://schemas.microsoft.com/office/powerpoint/2010/main" spd="med" advClick="1" p14:dur="1000"/>
</p:sld>
</file>

<file path=ppt/slides/slide8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6" name="Shape 566"/>
          <p:cNvSpPr/>
          <p:nvPr/>
        </p:nvSpPr>
        <p:spPr>
          <a:xfrm>
            <a:off x="538071" y="275166"/>
            <a:ext cx="11928658" cy="571501"/>
          </a:xfrm>
          <a:prstGeom prst="rect">
            <a:avLst/>
          </a:prstGeom>
          <a:solidFill>
            <a:srgbClr val="DAEBFF"/>
          </a:solidFill>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
        <p:nvSpPr>
          <p:cNvPr id="567" name="Shape 567"/>
          <p:cNvSpPr/>
          <p:nvPr/>
        </p:nvSpPr>
        <p:spPr>
          <a:xfrm>
            <a:off x="552450" y="1649208"/>
            <a:ext cx="11899900" cy="696595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algn="l" defTabSz="647700">
              <a:lnSpc>
                <a:spcPct val="110000"/>
              </a:lnSpc>
              <a:buFont typeface="Verdana"/>
              <a:defRPr i="1" sz="2600">
                <a:uFill>
                  <a:solidFill>
                    <a:srgbClr val="000000"/>
                  </a:solidFill>
                </a:uFill>
                <a:latin typeface="Verdana"/>
                <a:ea typeface="Verdana"/>
                <a:cs typeface="Verdana"/>
                <a:sym typeface="Verdana"/>
              </a:defRPr>
            </a:pPr>
            <a:r>
              <a:t>This exercise invites you to describe your strengths. It invites you to do the following things.</a:t>
            </a:r>
          </a:p>
          <a:p>
            <a:pPr algn="l" defTabSz="647700">
              <a:lnSpc>
                <a:spcPct val="110000"/>
              </a:lnSpc>
              <a:buFont typeface="Verdana"/>
              <a:defRPr i="1" sz="2600">
                <a:uFill>
                  <a:solidFill>
                    <a:srgbClr val="000000"/>
                  </a:solidFill>
                </a:uFill>
                <a:latin typeface="Verdana"/>
                <a:ea typeface="Verdana"/>
                <a:cs typeface="Verdana"/>
                <a:sym typeface="Verdana"/>
              </a:defRPr>
            </a:pPr>
          </a:p>
          <a:p>
            <a:pPr algn="l" defTabSz="647700">
              <a:lnSpc>
                <a:spcPct val="110000"/>
              </a:lnSpc>
              <a:buFont typeface="Verdana"/>
              <a:defRPr i="1" sz="2600">
                <a:uFill>
                  <a:solidFill>
                    <a:srgbClr val="000000"/>
                  </a:solidFill>
                </a:uFill>
                <a:latin typeface="Verdana"/>
                <a:ea typeface="Verdana"/>
                <a:cs typeface="Verdana"/>
                <a:sym typeface="Verdana"/>
              </a:defRPr>
            </a:pPr>
            <a:r>
              <a:t>Describe the deeply satisfying activities in which you deliver As.</a:t>
            </a:r>
          </a:p>
          <a:p>
            <a:pPr marL="452437" indent="-452437" algn="l" defTabSz="457200">
              <a:lnSpc>
                <a:spcPct val="110000"/>
              </a:lnSpc>
              <a:buClr>
                <a:srgbClr val="000000"/>
              </a:buClr>
              <a:buSzPct val="100000"/>
              <a:buFont typeface="Verdana"/>
              <a:buChar char="•"/>
              <a:defRPr i="1" sz="2600">
                <a:uFill>
                  <a:solidFill>
                    <a:srgbClr val="000000"/>
                  </a:solidFill>
                </a:uFill>
                <a:latin typeface="Verdana"/>
                <a:ea typeface="Verdana"/>
                <a:cs typeface="Verdana"/>
                <a:sym typeface="Verdana"/>
              </a:defRPr>
            </a:pPr>
          </a:p>
          <a:p>
            <a:pPr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These may be particular kinds of projects, tasks or other activities. Try to be as specific as possible and give concrete examples.</a:t>
            </a:r>
          </a:p>
          <a:p>
            <a:pPr marL="452437" indent="-452437" algn="l" defTabSz="457200">
              <a:lnSpc>
                <a:spcPct val="110000"/>
              </a:lnSpc>
              <a:buClr>
                <a:srgbClr val="941100"/>
              </a:buClr>
              <a:buFont typeface="Verdana"/>
              <a:defRPr i="1" sz="2600">
                <a:solidFill>
                  <a:srgbClr val="941100"/>
                </a:solidFill>
                <a:uFill>
                  <a:solidFill>
                    <a:srgbClr val="941100"/>
                  </a:solidFill>
                </a:uFill>
                <a:latin typeface="Verdana"/>
                <a:ea typeface="Verdana"/>
                <a:cs typeface="Verdana"/>
                <a:sym typeface="Verdana"/>
              </a:defRPr>
            </a:pPr>
          </a:p>
          <a:p>
            <a:pPr algn="l" defTabSz="647700">
              <a:lnSpc>
                <a:spcPct val="110000"/>
              </a:lnSpc>
              <a:buFont typeface="Verdana"/>
              <a:defRPr i="1" sz="2600">
                <a:uFill>
                  <a:solidFill>
                    <a:srgbClr val="000000"/>
                  </a:solidFill>
                </a:uFill>
                <a:latin typeface="Verdana"/>
                <a:ea typeface="Verdana"/>
                <a:cs typeface="Verdana"/>
                <a:sym typeface="Verdana"/>
              </a:defRPr>
            </a:pPr>
            <a:r>
              <a:t>Describe the activities in which you deliver Bs and Cs.</a:t>
            </a:r>
          </a:p>
          <a:p>
            <a:pPr marL="452437" indent="-452437" algn="l" defTabSz="457200">
              <a:lnSpc>
                <a:spcPct val="110000"/>
              </a:lnSpc>
              <a:buClr>
                <a:srgbClr val="000000"/>
              </a:buClr>
              <a:buFont typeface="Verdana"/>
              <a:defRPr i="1" sz="2600">
                <a:uFill>
                  <a:solidFill>
                    <a:srgbClr val="000000"/>
                  </a:solidFill>
                </a:uFill>
                <a:latin typeface="Verdana"/>
                <a:ea typeface="Verdana"/>
                <a:cs typeface="Verdana"/>
                <a:sym typeface="Verdana"/>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B activities are probably those that you can do reasonably well.</a:t>
            </a:r>
            <a:endParaRPr i="1">
              <a:latin typeface="Verdana"/>
              <a:ea typeface="Verdana"/>
              <a:cs typeface="Verdana"/>
              <a:sym typeface="Verdana"/>
            </a:endParaR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They are not your As, however, or maybe they were once but now you</a:t>
            </a:r>
            <a:endParaRPr i="1">
              <a:latin typeface="Verdana"/>
              <a:ea typeface="Verdana"/>
              <a:cs typeface="Verdana"/>
              <a:sym typeface="Verdana"/>
            </a:endParaR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get bored doing them. </a:t>
            </a:r>
            <a:endParaRPr i="1">
              <a:latin typeface="Verdana"/>
              <a:ea typeface="Verdana"/>
              <a:cs typeface="Verdana"/>
              <a:sym typeface="Verdana"/>
            </a:endParaR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C activities are those in which you have little aptitude or desire to</a:t>
            </a:r>
            <a:endParaRPr i="1">
              <a:latin typeface="Verdana"/>
              <a:ea typeface="Verdana"/>
              <a:cs typeface="Verdana"/>
              <a:sym typeface="Verdana"/>
            </a:endParaR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learn.</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1" name="Shape 281"/>
          <p:cNvSpPr/>
          <p:nvPr/>
        </p:nvSpPr>
        <p:spPr>
          <a:xfrm>
            <a:off x="758801" y="1252342"/>
            <a:ext cx="11487198" cy="52264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20000"/>
              </a:lnSpc>
              <a:defRPr sz="2600">
                <a:latin typeface="Verdana"/>
                <a:ea typeface="Verdana"/>
                <a:cs typeface="Verdana"/>
                <a:sym typeface="Verdana"/>
              </a:defRPr>
            </a:pPr>
            <a:r>
              <a:rPr i="1">
                <a:uFill>
                  <a:solidFill>
                    <a:srgbClr val="000000"/>
                  </a:solidFill>
                </a:uFill>
              </a:rPr>
              <a:t>People who stay positive do what they believe in. They may choose to do work that gives them positive energy, for example, rather than that which has the highest money or status. </a:t>
            </a:r>
            <a:endParaRPr i="1">
              <a:uFill>
                <a:solidFill>
                  <a:srgbClr val="000000"/>
                </a:solidFill>
              </a:uFill>
            </a:endParaRPr>
          </a:p>
          <a:p>
            <a:pPr marR="457200" algn="l" defTabSz="457200">
              <a:lnSpc>
                <a:spcPct val="120000"/>
              </a:lnSpc>
              <a:defRPr sz="2600">
                <a:latin typeface="Verdana"/>
                <a:ea typeface="Verdana"/>
                <a:cs typeface="Verdana"/>
                <a:sym typeface="Verdana"/>
              </a:defRPr>
            </a:pPr>
            <a:endParaRPr i="1">
              <a:uFill>
                <a:solidFill>
                  <a:srgbClr val="000000"/>
                </a:solidFill>
              </a:uFill>
            </a:endParaRPr>
          </a:p>
          <a:p>
            <a:pPr marR="457200" algn="l" defTabSz="457200">
              <a:lnSpc>
                <a:spcPct val="120000"/>
              </a:lnSpc>
              <a:defRPr sz="2600">
                <a:latin typeface="Verdana"/>
                <a:ea typeface="Verdana"/>
                <a:cs typeface="Verdana"/>
                <a:sym typeface="Verdana"/>
              </a:defRPr>
            </a:pPr>
            <a:r>
              <a:rPr i="1">
                <a:uFill>
                  <a:solidFill>
                    <a:srgbClr val="000000"/>
                  </a:solidFill>
                </a:uFill>
              </a:rPr>
              <a:t>They then build on their strengths and follow the daily disciplines required to achieve success. Such people often find something to serve that is greater than themselves.</a:t>
            </a:r>
            <a:endParaRPr i="1">
              <a:uFill>
                <a:solidFill>
                  <a:srgbClr val="000000"/>
                </a:solidFill>
              </a:uFill>
            </a:endParaRPr>
          </a:p>
          <a:p>
            <a:pPr marR="457200" algn="l" defTabSz="457200">
              <a:lnSpc>
                <a:spcPct val="120000"/>
              </a:lnSpc>
              <a:defRPr sz="2600">
                <a:latin typeface="Verdana"/>
                <a:ea typeface="Verdana"/>
                <a:cs typeface="Verdana"/>
                <a:sym typeface="Verdana"/>
              </a:defRPr>
            </a:pPr>
            <a:endParaRPr i="1">
              <a:uFill>
                <a:solidFill>
                  <a:srgbClr val="000000"/>
                </a:solidFill>
              </a:uFill>
            </a:endParaRPr>
          </a:p>
          <a:p>
            <a:pPr marR="457200" algn="l" defTabSz="457200">
              <a:lnSpc>
                <a:spcPct val="120000"/>
              </a:lnSpc>
              <a:defRPr sz="2600">
                <a:latin typeface="Verdana"/>
                <a:ea typeface="Verdana"/>
                <a:cs typeface="Verdana"/>
                <a:sym typeface="Verdana"/>
              </a:defRPr>
            </a:pPr>
            <a:r>
              <a:rPr i="1">
                <a:uFill>
                  <a:solidFill>
                    <a:srgbClr val="000000"/>
                  </a:solidFill>
                </a:uFill>
              </a:rPr>
              <a:t>The following pages provide exercises you can use to continue to be positive in your life and work.</a:t>
            </a:r>
            <a:endParaRPr i="1">
              <a:uFill>
                <a:solidFill>
                  <a:srgbClr val="000000"/>
                </a:solidFill>
              </a:uFill>
            </a:endParaRPr>
          </a:p>
        </p:txBody>
      </p:sp>
    </p:spTree>
  </p:cSld>
  <p:clrMapOvr>
    <a:masterClrMapping/>
  </p:clrMapOvr>
  <p:transition xmlns:p14="http://schemas.microsoft.com/office/powerpoint/2010/main" spd="med" advClick="1" p14:dur="1000"/>
</p:sld>
</file>

<file path=ppt/slides/slide9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9" name="Shape 569"/>
          <p:cNvSpPr/>
          <p:nvPr/>
        </p:nvSpPr>
        <p:spPr>
          <a:xfrm>
            <a:off x="638796" y="1248502"/>
            <a:ext cx="12047504" cy="8215393"/>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As. The deeply satisfying activities, projects or other tasks </a:t>
            </a:r>
            <a:endParaRPr i="1">
              <a:latin typeface="Verdana"/>
              <a:ea typeface="Verdana"/>
              <a:cs typeface="Verdana"/>
              <a:sym typeface="Verdana"/>
            </a:endParaRPr>
          </a:p>
          <a:p>
            <a:pPr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in which I deliver – or have the potential to deliver - As are:</a:t>
            </a:r>
          </a:p>
          <a:p>
            <a:pPr defTabSz="650240">
              <a:lnSpc>
                <a:spcPts val="3500"/>
              </a:lnSpc>
              <a:buClr>
                <a:srgbClr val="000000"/>
              </a:buClr>
              <a:defRPr sz="2600">
                <a:uFill>
                  <a:solidFill>
                    <a:srgbClr val="000000"/>
                  </a:solidFill>
                </a:uFill>
                <a:latin typeface="Calibri"/>
                <a:ea typeface="Calibri"/>
                <a:cs typeface="Calibri"/>
                <a:sym typeface="Calibri"/>
              </a:defRPr>
            </a:pPr>
          </a:p>
          <a:p>
            <a:pPr marL="643467" indent="-643467" defTabSz="650240">
              <a:lnSpc>
                <a:spcPts val="3500"/>
              </a:lnSpc>
              <a:buClr>
                <a:srgbClr val="000000"/>
              </a:buClr>
              <a:defRPr sz="2600">
                <a:uFill>
                  <a:solidFill>
                    <a:srgbClr val="000000"/>
                  </a:solidFill>
                </a:uFill>
                <a:latin typeface="Calibri"/>
                <a:ea typeface="Calibri"/>
                <a:cs typeface="Calibri"/>
                <a:sym typeface="Calibri"/>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a:t>
            </a:r>
          </a:p>
          <a:p>
            <a:pPr marL="643467" indent="-643467"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570" name="Shape 570"/>
          <p:cNvSpPr/>
          <p:nvPr/>
        </p:nvSpPr>
        <p:spPr>
          <a:xfrm>
            <a:off x="638796" y="203952"/>
            <a:ext cx="12047504" cy="6036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A Strengths</a:t>
            </a:r>
          </a:p>
        </p:txBody>
      </p:sp>
    </p:spTree>
  </p:cSld>
  <p:clrMapOvr>
    <a:masterClrMapping/>
  </p:clrMapOvr>
  <p:transition xmlns:p14="http://schemas.microsoft.com/office/powerpoint/2010/main" spd="med" advClick="1" p14:dur="1000"/>
</p:sld>
</file>

<file path=ppt/slides/slide9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2" name="Shape 572"/>
          <p:cNvSpPr/>
          <p:nvPr/>
        </p:nvSpPr>
        <p:spPr>
          <a:xfrm>
            <a:off x="589662" y="1296871"/>
            <a:ext cx="12065566" cy="74422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 </a:t>
            </a:r>
            <a:r>
              <a:rPr i="1">
                <a:latin typeface="Verdana"/>
                <a:ea typeface="Verdana"/>
                <a:cs typeface="Verdana"/>
                <a:sym typeface="Verdana"/>
              </a:rPr>
              <a:t>	</a:t>
            </a:r>
          </a:p>
          <a:p>
            <a:pPr marL="643467" indent="-643467" defTabSz="650240">
              <a:buClr>
                <a:srgbClr val="000000"/>
              </a:buClr>
              <a:buFont typeface="Verdana"/>
              <a:defRPr i="1" sz="2600">
                <a:uFill>
                  <a:solidFill>
                    <a:srgbClr val="000000"/>
                  </a:solidFill>
                </a:uFill>
                <a:latin typeface="Verdana"/>
                <a:ea typeface="Verdana"/>
                <a:cs typeface="Verdana"/>
                <a:sym typeface="Verdana"/>
              </a:defRPr>
            </a:pPr>
          </a:p>
          <a:p>
            <a:pPr marL="643467" indent="-643467" defTabSz="650240">
              <a:buClr>
                <a:srgbClr val="000000"/>
              </a:buClr>
              <a:buFont typeface="Verdana"/>
              <a:defRPr i="1" sz="2600">
                <a:uFill>
                  <a:solidFill>
                    <a:srgbClr val="000000"/>
                  </a:solidFill>
                </a:uFill>
                <a:latin typeface="Verdana"/>
                <a:ea typeface="Verdana"/>
                <a:cs typeface="Verdana"/>
                <a:sym typeface="Verdana"/>
              </a:defRPr>
            </a:pPr>
          </a:p>
          <a:p>
            <a:pPr marL="643467" indent="-643467"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9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4" name="Shape 574"/>
          <p:cNvSpPr/>
          <p:nvPr/>
        </p:nvSpPr>
        <p:spPr>
          <a:xfrm>
            <a:off x="589662" y="1296871"/>
            <a:ext cx="12065566" cy="74422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3) </a:t>
            </a:r>
            <a:r>
              <a:rPr i="1">
                <a:latin typeface="Verdana"/>
                <a:ea typeface="Verdana"/>
                <a:cs typeface="Verdana"/>
                <a:sym typeface="Verdana"/>
              </a:rPr>
              <a:t>	</a:t>
            </a:r>
          </a:p>
          <a:p>
            <a:pPr marL="643467" indent="-643467" defTabSz="650240">
              <a:buClr>
                <a:srgbClr val="000000"/>
              </a:buClr>
              <a:buFont typeface="Verdana"/>
              <a:defRPr i="1" sz="2600">
                <a:uFill>
                  <a:solidFill>
                    <a:srgbClr val="000000"/>
                  </a:solidFill>
                </a:uFill>
                <a:latin typeface="Verdana"/>
                <a:ea typeface="Verdana"/>
                <a:cs typeface="Verdana"/>
                <a:sym typeface="Verdana"/>
              </a:defRPr>
            </a:pPr>
          </a:p>
          <a:p>
            <a:pPr marL="643467" indent="-643467" defTabSz="650240">
              <a:buClr>
                <a:srgbClr val="000000"/>
              </a:buClr>
              <a:buFont typeface="Verdana"/>
              <a:defRPr i="1" sz="2600">
                <a:uFill>
                  <a:solidFill>
                    <a:srgbClr val="000000"/>
                  </a:solidFill>
                </a:uFill>
                <a:latin typeface="Verdana"/>
                <a:ea typeface="Verdana"/>
                <a:cs typeface="Verdana"/>
                <a:sym typeface="Verdana"/>
              </a:defRPr>
            </a:pPr>
          </a:p>
          <a:p>
            <a:pPr marL="643467" indent="-643467"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9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6" name="Shape 576"/>
          <p:cNvSpPr/>
          <p:nvPr/>
        </p:nvSpPr>
        <p:spPr>
          <a:xfrm>
            <a:off x="605084" y="1499164"/>
            <a:ext cx="11812694" cy="796544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Bs. The activities in which I deliver Bs are:</a:t>
            </a:r>
          </a:p>
          <a:p>
            <a:pPr defTabSz="650240">
              <a:buClr>
                <a:srgbClr val="000000"/>
              </a:buClr>
              <a:defRPr sz="2600">
                <a:uFill>
                  <a:solidFill>
                    <a:srgbClr val="000000"/>
                  </a:solidFill>
                </a:uFill>
                <a:latin typeface="Calibri"/>
                <a:ea typeface="Calibri"/>
                <a:cs typeface="Calibri"/>
                <a:sym typeface="Calibri"/>
              </a:defRPr>
            </a:pPr>
          </a:p>
          <a:p>
            <a:pPr defTabSz="650240">
              <a:buClr>
                <a:srgbClr val="000000"/>
              </a:buClr>
              <a:defRPr sz="2600">
                <a:uFill>
                  <a:solidFill>
                    <a:srgbClr val="000000"/>
                  </a:solidFill>
                </a:uFill>
                <a:latin typeface="Calibri"/>
                <a:ea typeface="Calibri"/>
                <a:cs typeface="Calibri"/>
                <a:sym typeface="Calibri"/>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a:t>
            </a:r>
          </a:p>
          <a:p>
            <a:pPr marL="643467" indent="-643467"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a:t>
            </a:r>
            <a:r>
              <a:rPr i="1">
                <a:latin typeface="Verdana"/>
                <a:ea typeface="Verdana"/>
                <a:cs typeface="Verdana"/>
                <a:sym typeface="Verdana"/>
              </a:rPr>
              <a:t>)</a:t>
            </a:r>
            <a:r>
              <a:rPr i="1">
                <a:latin typeface="Verdana"/>
                <a:ea typeface="Verdana"/>
                <a:cs typeface="Verdana"/>
                <a:sym typeface="Verdana"/>
              </a:rPr>
              <a:t> 	</a:t>
            </a:r>
          </a:p>
          <a:p>
            <a:pPr marL="643467" indent="-643467"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p>
        </p:txBody>
      </p:sp>
      <p:sp>
        <p:nvSpPr>
          <p:cNvPr id="577" name="Shape 577"/>
          <p:cNvSpPr/>
          <p:nvPr/>
        </p:nvSpPr>
        <p:spPr>
          <a:xfrm>
            <a:off x="514370" y="373285"/>
            <a:ext cx="12047504" cy="6036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Bs</a:t>
            </a:r>
          </a:p>
        </p:txBody>
      </p:sp>
    </p:spTree>
  </p:cSld>
  <p:clrMapOvr>
    <a:masterClrMapping/>
  </p:clrMapOvr>
  <p:transition xmlns:p14="http://schemas.microsoft.com/office/powerpoint/2010/main" spd="med" advClick="1" p14:dur="1000"/>
</p:sld>
</file>

<file path=ppt/slides/slide9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9" name="Shape 579"/>
          <p:cNvSpPr/>
          <p:nvPr/>
        </p:nvSpPr>
        <p:spPr>
          <a:xfrm>
            <a:off x="605084" y="1499164"/>
            <a:ext cx="11812694" cy="796544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Cs. The activities in which I deliver Cs are:</a:t>
            </a:r>
          </a:p>
          <a:p>
            <a:pPr defTabSz="650240">
              <a:buClr>
                <a:srgbClr val="000000"/>
              </a:buClr>
              <a:defRPr sz="2600">
                <a:uFill>
                  <a:solidFill>
                    <a:srgbClr val="000000"/>
                  </a:solidFill>
                </a:uFill>
                <a:latin typeface="Calibri"/>
                <a:ea typeface="Calibri"/>
                <a:cs typeface="Calibri"/>
                <a:sym typeface="Calibri"/>
              </a:defRPr>
            </a:pPr>
          </a:p>
          <a:p>
            <a:pPr defTabSz="650240">
              <a:buClr>
                <a:srgbClr val="000000"/>
              </a:buClr>
              <a:defRPr sz="2600">
                <a:uFill>
                  <a:solidFill>
                    <a:srgbClr val="000000"/>
                  </a:solidFill>
                </a:uFill>
                <a:latin typeface="Calibri"/>
                <a:ea typeface="Calibri"/>
                <a:cs typeface="Calibri"/>
                <a:sym typeface="Calibri"/>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a:t>
            </a:r>
          </a:p>
          <a:p>
            <a:pPr marL="643467" indent="-643467"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a:t>
            </a:r>
            <a:r>
              <a:rPr i="1">
                <a:latin typeface="Verdana"/>
                <a:ea typeface="Verdana"/>
                <a:cs typeface="Verdana"/>
                <a:sym typeface="Verdana"/>
              </a:rPr>
              <a:t>) 	</a:t>
            </a:r>
          </a:p>
          <a:p>
            <a:pPr marL="643467" indent="-643467"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p>
        </p:txBody>
      </p:sp>
      <p:sp>
        <p:nvSpPr>
          <p:cNvPr id="580" name="Shape 580"/>
          <p:cNvSpPr/>
          <p:nvPr/>
        </p:nvSpPr>
        <p:spPr>
          <a:xfrm>
            <a:off x="514370" y="373285"/>
            <a:ext cx="12047504" cy="6036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Cs</a:t>
            </a:r>
          </a:p>
        </p:txBody>
      </p:sp>
    </p:spTree>
  </p:cSld>
  <p:clrMapOvr>
    <a:masterClrMapping/>
  </p:clrMapOvr>
  <p:transition xmlns:p14="http://schemas.microsoft.com/office/powerpoint/2010/main" spd="med" advClick="1" p14:dur="1000"/>
</p:sld>
</file>

<file path=ppt/slides/slide9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2" name="Shape 582"/>
          <p:cNvSpPr/>
          <p:nvPr/>
        </p:nvSpPr>
        <p:spPr>
          <a:xfrm>
            <a:off x="865540" y="1770097"/>
            <a:ext cx="11273721" cy="192193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i="1">
                <a:uFill>
                  <a:solidFill>
                    <a:srgbClr val="000000"/>
                  </a:solidFill>
                </a:uFill>
                <a:latin typeface="Verdana"/>
                <a:ea typeface="Verdana"/>
                <a:cs typeface="Verdana"/>
                <a:sym typeface="Verdana"/>
              </a:defRPr>
            </a:pPr>
            <a:r>
              <a:t>Sponsors</a:t>
            </a:r>
          </a:p>
        </p:txBody>
      </p:sp>
      <p:sp>
        <p:nvSpPr>
          <p:cNvPr id="583" name="Shape 583"/>
          <p:cNvSpPr/>
          <p:nvPr/>
        </p:nvSpPr>
        <p:spPr>
          <a:xfrm>
            <a:off x="957465" y="6423871"/>
            <a:ext cx="11273721" cy="97451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The following pages invite you </a:t>
            </a:r>
          </a:p>
          <a:p>
            <a:pPr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to clarify your potential sponsors</a:t>
            </a:r>
          </a:p>
        </p:txBody>
      </p:sp>
    </p:spTree>
  </p:cSld>
  <p:clrMapOvr>
    <a:masterClrMapping/>
  </p:clrMapOvr>
  <p:transition xmlns:p14="http://schemas.microsoft.com/office/powerpoint/2010/main" spd="med" advClick="1" p14:dur="1000"/>
</p:sld>
</file>

<file path=ppt/slides/slide9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5" name="Shape 585"/>
          <p:cNvSpPr/>
          <p:nvPr/>
        </p:nvSpPr>
        <p:spPr>
          <a:xfrm>
            <a:off x="514370" y="1673431"/>
            <a:ext cx="12047504" cy="79121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So far you have clarified your strengths. It can then be useful to clarify your potential sponsors. This following pages invite you to do the following things.</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clarify your perfect customers - these are the kinds of customer or employers with whom you work best.</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clarify the challenges these people face and the goals they want to achieve.</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clarify how you can use your strengths to help these people to achieve success.</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Here are the exercises on these themes.</a:t>
            </a:r>
          </a:p>
        </p:txBody>
      </p:sp>
      <p:sp>
        <p:nvSpPr>
          <p:cNvPr id="586" name="Shape 586"/>
          <p:cNvSpPr/>
          <p:nvPr/>
        </p:nvSpPr>
        <p:spPr>
          <a:xfrm>
            <a:off x="514370" y="489266"/>
            <a:ext cx="12047504"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9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8" name="Shape 588"/>
          <p:cNvSpPr/>
          <p:nvPr/>
        </p:nvSpPr>
        <p:spPr>
          <a:xfrm>
            <a:off x="865540" y="1770097"/>
            <a:ext cx="11273721" cy="259249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My Perfect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Customers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9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0" name="Shape 590"/>
          <p:cNvSpPr/>
          <p:nvPr/>
        </p:nvSpPr>
        <p:spPr>
          <a:xfrm>
            <a:off x="514370" y="373285"/>
            <a:ext cx="12047504" cy="1022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The specific kinds of customers </a:t>
            </a:r>
            <a:endParaRPr i="1">
              <a:latin typeface="Verdana"/>
              <a:ea typeface="Verdana"/>
              <a:cs typeface="Verdana"/>
              <a:sym typeface="Verdana"/>
            </a:endParaRPr>
          </a:p>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with whom I work best are:</a:t>
            </a:r>
          </a:p>
        </p:txBody>
      </p:sp>
      <p:sp>
        <p:nvSpPr>
          <p:cNvPr id="591" name="Shape 591"/>
          <p:cNvSpPr/>
          <p:nvPr/>
        </p:nvSpPr>
        <p:spPr>
          <a:xfrm>
            <a:off x="596053" y="2030639"/>
            <a:ext cx="11884139" cy="702606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a:t>
            </a:r>
            <a:endParaRPr i="1">
              <a:latin typeface="Verdana"/>
              <a:ea typeface="Verdana"/>
              <a:cs typeface="Verdana"/>
              <a:sym typeface="Verdana"/>
            </a:endParaRPr>
          </a:p>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505742" indent="-505742"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characteristics of these people are: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9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3" name="Shape 593"/>
          <p:cNvSpPr/>
          <p:nvPr/>
        </p:nvSpPr>
        <p:spPr>
          <a:xfrm>
            <a:off x="560330" y="1539573"/>
            <a:ext cx="11884139" cy="702606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505742" indent="-505742"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2</a:t>
            </a:r>
            <a:r>
              <a:t>)	</a:t>
            </a:r>
          </a:p>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505742" indent="-505742"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characteristics of these people are: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