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56" r:id="rId108"/>
    <p:sldId id="357" r:id="rId109"/>
    <p:sldId id="358" r:id="rId110"/>
    <p:sldId id="359" r:id="rId111"/>
    <p:sldId id="360" r:id="rId112"/>
    <p:sldId id="361" r:id="rId113"/>
    <p:sldId id="362" r:id="rId114"/>
    <p:sldId id="363" r:id="rId115"/>
    <p:sldId id="364" r:id="rId116"/>
    <p:sldId id="365" r:id="rId117"/>
    <p:sldId id="366" r:id="rId118"/>
    <p:sldId id="367" r:id="rId119"/>
    <p:sldId id="368" r:id="rId120"/>
    <p:sldId id="369" r:id="rId121"/>
    <p:sldId id="370" r:id="rId122"/>
    <p:sldId id="371" r:id="rId123"/>
    <p:sldId id="372" r:id="rId124"/>
    <p:sldId id="373" r:id="rId125"/>
    <p:sldId id="374" r:id="rId126"/>
    <p:sldId id="375" r:id="rId127"/>
    <p:sldId id="376" r:id="rId128"/>
    <p:sldId id="377" r:id="rId129"/>
    <p:sldId id="378" r:id="rId130"/>
    <p:sldId id="379" r:id="rId131"/>
    <p:sldId id="380" r:id="rId132"/>
    <p:sldId id="381" r:id="rId133"/>
    <p:sldId id="382" r:id="rId134"/>
    <p:sldId id="383" r:id="rId135"/>
    <p:sldId id="384" r:id="rId136"/>
    <p:sldId id="385" r:id="rId137"/>
    <p:sldId id="386" r:id="rId138"/>
    <p:sldId id="387" r:id="rId139"/>
    <p:sldId id="388" r:id="rId140"/>
    <p:sldId id="389" r:id="rId141"/>
    <p:sldId id="390" r:id="rId142"/>
    <p:sldId id="391" r:id="rId143"/>
    <p:sldId id="392" r:id="rId14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 Id="rId91" Type="http://schemas.openxmlformats.org/officeDocument/2006/relationships/slide" Target="slides/slide84.xml"/><Relationship Id="rId92" Type="http://schemas.openxmlformats.org/officeDocument/2006/relationships/slide" Target="slides/slide85.xml"/><Relationship Id="rId93" Type="http://schemas.openxmlformats.org/officeDocument/2006/relationships/slide" Target="slides/slide86.xml"/><Relationship Id="rId94" Type="http://schemas.openxmlformats.org/officeDocument/2006/relationships/slide" Target="slides/slide87.xml"/><Relationship Id="rId95" Type="http://schemas.openxmlformats.org/officeDocument/2006/relationships/slide" Target="slides/slide88.xml"/><Relationship Id="rId96" Type="http://schemas.openxmlformats.org/officeDocument/2006/relationships/slide" Target="slides/slide89.xml"/><Relationship Id="rId97" Type="http://schemas.openxmlformats.org/officeDocument/2006/relationships/slide" Target="slides/slide90.xml"/><Relationship Id="rId98" Type="http://schemas.openxmlformats.org/officeDocument/2006/relationships/slide" Target="slides/slide91.xml"/><Relationship Id="rId99" Type="http://schemas.openxmlformats.org/officeDocument/2006/relationships/slide" Target="slides/slide92.xml"/><Relationship Id="rId100" Type="http://schemas.openxmlformats.org/officeDocument/2006/relationships/slide" Target="slides/slide93.xml"/><Relationship Id="rId101" Type="http://schemas.openxmlformats.org/officeDocument/2006/relationships/slide" Target="slides/slide94.xml"/><Relationship Id="rId102" Type="http://schemas.openxmlformats.org/officeDocument/2006/relationships/slide" Target="slides/slide95.xml"/><Relationship Id="rId103" Type="http://schemas.openxmlformats.org/officeDocument/2006/relationships/slide" Target="slides/slide96.xml"/><Relationship Id="rId104" Type="http://schemas.openxmlformats.org/officeDocument/2006/relationships/slide" Target="slides/slide97.xml"/><Relationship Id="rId105" Type="http://schemas.openxmlformats.org/officeDocument/2006/relationships/slide" Target="slides/slide98.xml"/><Relationship Id="rId106" Type="http://schemas.openxmlformats.org/officeDocument/2006/relationships/slide" Target="slides/slide99.xml"/><Relationship Id="rId107" Type="http://schemas.openxmlformats.org/officeDocument/2006/relationships/slide" Target="slides/slide100.xml"/><Relationship Id="rId108" Type="http://schemas.openxmlformats.org/officeDocument/2006/relationships/slide" Target="slides/slide101.xml"/><Relationship Id="rId109" Type="http://schemas.openxmlformats.org/officeDocument/2006/relationships/slide" Target="slides/slide102.xml"/><Relationship Id="rId110" Type="http://schemas.openxmlformats.org/officeDocument/2006/relationships/slide" Target="slides/slide103.xml"/><Relationship Id="rId111" Type="http://schemas.openxmlformats.org/officeDocument/2006/relationships/slide" Target="slides/slide104.xml"/><Relationship Id="rId112" Type="http://schemas.openxmlformats.org/officeDocument/2006/relationships/slide" Target="slides/slide105.xml"/><Relationship Id="rId113" Type="http://schemas.openxmlformats.org/officeDocument/2006/relationships/slide" Target="slides/slide106.xml"/><Relationship Id="rId114" Type="http://schemas.openxmlformats.org/officeDocument/2006/relationships/slide" Target="slides/slide107.xml"/><Relationship Id="rId115" Type="http://schemas.openxmlformats.org/officeDocument/2006/relationships/slide" Target="slides/slide108.xml"/><Relationship Id="rId116" Type="http://schemas.openxmlformats.org/officeDocument/2006/relationships/slide" Target="slides/slide109.xml"/><Relationship Id="rId117" Type="http://schemas.openxmlformats.org/officeDocument/2006/relationships/slide" Target="slides/slide110.xml"/><Relationship Id="rId118" Type="http://schemas.openxmlformats.org/officeDocument/2006/relationships/slide" Target="slides/slide111.xml"/><Relationship Id="rId119" Type="http://schemas.openxmlformats.org/officeDocument/2006/relationships/slide" Target="slides/slide112.xml"/><Relationship Id="rId120" Type="http://schemas.openxmlformats.org/officeDocument/2006/relationships/slide" Target="slides/slide113.xml"/><Relationship Id="rId121" Type="http://schemas.openxmlformats.org/officeDocument/2006/relationships/slide" Target="slides/slide114.xml"/><Relationship Id="rId122" Type="http://schemas.openxmlformats.org/officeDocument/2006/relationships/slide" Target="slides/slide115.xml"/><Relationship Id="rId123" Type="http://schemas.openxmlformats.org/officeDocument/2006/relationships/slide" Target="slides/slide116.xml"/><Relationship Id="rId124" Type="http://schemas.openxmlformats.org/officeDocument/2006/relationships/slide" Target="slides/slide117.xml"/><Relationship Id="rId125" Type="http://schemas.openxmlformats.org/officeDocument/2006/relationships/slide" Target="slides/slide118.xml"/><Relationship Id="rId126" Type="http://schemas.openxmlformats.org/officeDocument/2006/relationships/slide" Target="slides/slide119.xml"/><Relationship Id="rId127" Type="http://schemas.openxmlformats.org/officeDocument/2006/relationships/slide" Target="slides/slide120.xml"/><Relationship Id="rId128" Type="http://schemas.openxmlformats.org/officeDocument/2006/relationships/slide" Target="slides/slide121.xml"/><Relationship Id="rId129" Type="http://schemas.openxmlformats.org/officeDocument/2006/relationships/slide" Target="slides/slide122.xml"/><Relationship Id="rId130" Type="http://schemas.openxmlformats.org/officeDocument/2006/relationships/slide" Target="slides/slide123.xml"/><Relationship Id="rId131" Type="http://schemas.openxmlformats.org/officeDocument/2006/relationships/slide" Target="slides/slide124.xml"/><Relationship Id="rId132" Type="http://schemas.openxmlformats.org/officeDocument/2006/relationships/slide" Target="slides/slide125.xml"/><Relationship Id="rId133" Type="http://schemas.openxmlformats.org/officeDocument/2006/relationships/slide" Target="slides/slide126.xml"/><Relationship Id="rId134" Type="http://schemas.openxmlformats.org/officeDocument/2006/relationships/slide" Target="slides/slide127.xml"/><Relationship Id="rId135" Type="http://schemas.openxmlformats.org/officeDocument/2006/relationships/slide" Target="slides/slide128.xml"/><Relationship Id="rId136" Type="http://schemas.openxmlformats.org/officeDocument/2006/relationships/slide" Target="slides/slide129.xml"/><Relationship Id="rId137" Type="http://schemas.openxmlformats.org/officeDocument/2006/relationships/slide" Target="slides/slide130.xml"/><Relationship Id="rId138" Type="http://schemas.openxmlformats.org/officeDocument/2006/relationships/slide" Target="slides/slide131.xml"/><Relationship Id="rId139" Type="http://schemas.openxmlformats.org/officeDocument/2006/relationships/slide" Target="slides/slide132.xml"/><Relationship Id="rId140" Type="http://schemas.openxmlformats.org/officeDocument/2006/relationships/slide" Target="slides/slide133.xml"/><Relationship Id="rId141" Type="http://schemas.openxmlformats.org/officeDocument/2006/relationships/slide" Target="slides/slide134.xml"/><Relationship Id="rId142" Type="http://schemas.openxmlformats.org/officeDocument/2006/relationships/slide" Target="slides/slide135.xml"/><Relationship Id="rId143" Type="http://schemas.openxmlformats.org/officeDocument/2006/relationships/slide" Target="slides/slide136.xml"/><Relationship Id="rId144" Type="http://schemas.openxmlformats.org/officeDocument/2006/relationships/slide" Target="slides/slide13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p:nvPr>
            <p:ph type="sldImg"/>
          </p:nvPr>
        </p:nvSpPr>
        <p:spPr>
          <a:xfrm>
            <a:off x="1143000" y="685800"/>
            <a:ext cx="4572000" cy="3429000"/>
          </a:xfrm>
          <a:prstGeom prst="rect">
            <a:avLst/>
          </a:prstGeom>
        </p:spPr>
        <p:txBody>
          <a:bodyPr/>
          <a:lstStyle/>
          <a:p>
            <a:pPr/>
          </a:p>
        </p:txBody>
      </p:sp>
      <p:sp>
        <p:nvSpPr>
          <p:cNvPr id="169" name="Shape 16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p:spTree>
      <p:nvGrpSpPr>
        <p:cNvPr id="1" name=""/>
        <p:cNvGrpSpPr/>
        <p:nvPr/>
      </p:nvGrpSpPr>
      <p:grpSpPr>
        <a:xfrm>
          <a:off x="0" y="0"/>
          <a:ext cx="0" cy="0"/>
          <a:chOff x="0" y="0"/>
          <a:chExt cx="0" cy="0"/>
        </a:xfrm>
      </p:grpSpPr>
      <p:sp>
        <p:nvSpPr>
          <p:cNvPr id="117" name="Shape 117"/>
          <p:cNvSpPr/>
          <p:nvPr>
            <p:ph type="title"/>
          </p:nvPr>
        </p:nvSpPr>
        <p:spPr>
          <a:xfrm>
            <a:off x="975359" y="3029937"/>
            <a:ext cx="11054082" cy="2090703"/>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18" name="Shape 118"/>
          <p:cNvSpPr/>
          <p:nvPr>
            <p:ph type="body" sz="quarter" idx="1"/>
          </p:nvPr>
        </p:nvSpPr>
        <p:spPr>
          <a:xfrm>
            <a:off x="1950719" y="5527040"/>
            <a:ext cx="9103361" cy="2492587"/>
          </a:xfrm>
          <a:prstGeom prst="rect">
            <a:avLst/>
          </a:prstGeom>
          <a:ln>
            <a:round/>
          </a:ln>
        </p:spPr>
        <p:txBody>
          <a:bodyPr lIns="54186" tIns="54186" rIns="54186" bIns="54186" anchor="t">
            <a:noAutofit/>
          </a:bodyPr>
          <a:lstStyle>
            <a:lvl1pPr marL="0" indent="0" algn="ctr" defTabSz="65024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50240" indent="0" algn="ctr" defTabSz="65024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300480" indent="0" algn="ctr" defTabSz="65024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072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0960" indent="0" algn="ctr" defTabSz="65024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19" name="Shape 119"/>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26" name="Shape 126"/>
          <p:cNvSpPr/>
          <p:nvPr>
            <p:ph type="title"/>
          </p:nvPr>
        </p:nvSpPr>
        <p:spPr>
          <a:xfrm>
            <a:off x="650239" y="390596"/>
            <a:ext cx="11704322" cy="1625601"/>
          </a:xfrm>
          <a:prstGeom prst="rect">
            <a:avLst/>
          </a:prstGeom>
          <a:ln>
            <a:round/>
          </a:ln>
        </p:spPr>
        <p:txBody>
          <a:bodyPr lIns="54186" tIns="54186" rIns="54186" bIns="54186">
            <a:noAutofit/>
          </a:bodyPr>
          <a:lstStyle>
            <a:lvl1pPr defTabSz="650240">
              <a:defRPr sz="6200">
                <a:uFill>
                  <a:solidFill>
                    <a:srgbClr val="000000"/>
                  </a:solidFill>
                </a:uFill>
                <a:latin typeface="Calibri"/>
                <a:ea typeface="Calibri"/>
                <a:cs typeface="Calibri"/>
                <a:sym typeface="Calibri"/>
              </a:defRPr>
            </a:lvl1pPr>
          </a:lstStyle>
          <a:p>
            <a:pPr/>
            <a:r>
              <a:t>Title Text</a:t>
            </a:r>
          </a:p>
        </p:txBody>
      </p:sp>
      <p:sp>
        <p:nvSpPr>
          <p:cNvPr id="127" name="Shape 127"/>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65024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65024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65024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65024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28" name="Shape 128"/>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35" name="Shape 135"/>
          <p:cNvSpPr/>
          <p:nvPr>
            <p:ph type="title"/>
          </p:nvPr>
        </p:nvSpPr>
        <p:spPr>
          <a:xfrm>
            <a:off x="647700" y="390596"/>
            <a:ext cx="11709400" cy="1625601"/>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36" name="Shape 136"/>
          <p:cNvSpPr/>
          <p:nvPr>
            <p:ph type="body" idx="1"/>
          </p:nvPr>
        </p:nvSpPr>
        <p:spPr>
          <a:xfrm>
            <a:off x="647700" y="2273300"/>
            <a:ext cx="11709400" cy="6436926"/>
          </a:xfrm>
          <a:prstGeom prst="rect">
            <a:avLst/>
          </a:prstGeom>
          <a:ln>
            <a:round/>
          </a:ln>
        </p:spPr>
        <p:txBody>
          <a:bodyPr lIns="38100" tIns="38100" rIns="38100" bIns="38100" anchor="t">
            <a:noAutofit/>
          </a:bodyPr>
          <a:lstStyle>
            <a:lvl1pPr marL="342900" indent="-342900" defTabSz="647700">
              <a:spcBef>
                <a:spcPts val="1000"/>
              </a:spcBef>
              <a:buClr>
                <a:srgbClr val="000000"/>
              </a:buClr>
              <a:buSzPct val="100000"/>
              <a:buFont typeface="Arial"/>
              <a:defRPr sz="4400">
                <a:uFill>
                  <a:solidFill>
                    <a:srgbClr val="000000"/>
                  </a:solidFill>
                </a:uFill>
                <a:latin typeface="Calibri"/>
                <a:ea typeface="Calibri"/>
                <a:cs typeface="Calibri"/>
                <a:sym typeface="Calibri"/>
              </a:defRPr>
            </a:lvl1pPr>
            <a:lvl2pPr marL="742950" indent="-285750" defTabSz="647700">
              <a:spcBef>
                <a:spcPts val="9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143000" indent="-228600" defTabSz="647700">
              <a:spcBef>
                <a:spcPts val="800"/>
              </a:spcBef>
              <a:buClr>
                <a:srgbClr val="000000"/>
              </a:buClr>
              <a:buSzPct val="100000"/>
              <a:buFont typeface="Arial"/>
              <a:defRPr sz="3400">
                <a:uFill>
                  <a:solidFill>
                    <a:srgbClr val="000000"/>
                  </a:solidFill>
                </a:uFill>
                <a:latin typeface="Calibri"/>
                <a:ea typeface="Calibri"/>
                <a:cs typeface="Calibri"/>
                <a:sym typeface="Calibri"/>
              </a:defRPr>
            </a:lvl3pPr>
            <a:lvl4pPr marL="16002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057400" indent="-228600" defTabSz="647700">
              <a:spcBef>
                <a:spcPts val="6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7" name="Shape 137"/>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Slide copy 9">
    <p:spTree>
      <p:nvGrpSpPr>
        <p:cNvPr id="1" name=""/>
        <p:cNvGrpSpPr/>
        <p:nvPr/>
      </p:nvGrpSpPr>
      <p:grpSpPr>
        <a:xfrm>
          <a:off x="0" y="0"/>
          <a:ext cx="0" cy="0"/>
          <a:chOff x="0" y="0"/>
          <a:chExt cx="0" cy="0"/>
        </a:xfrm>
      </p:grpSpPr>
      <p:sp>
        <p:nvSpPr>
          <p:cNvPr id="144" name="Shape 144"/>
          <p:cNvSpPr/>
          <p:nvPr>
            <p:ph type="title"/>
          </p:nvPr>
        </p:nvSpPr>
        <p:spPr>
          <a:xfrm>
            <a:off x="977900" y="3029937"/>
            <a:ext cx="11049000" cy="2090704"/>
          </a:xfrm>
          <a:prstGeom prst="rect">
            <a:avLst/>
          </a:prstGeom>
          <a:ln>
            <a:round/>
          </a:ln>
        </p:spPr>
        <p:txBody>
          <a:bodyPr lIns="38100" tIns="38100" rIns="38100" bIns="38100">
            <a:noAutofit/>
          </a:bodyPr>
          <a:lstStyle>
            <a:lvl1pPr defTabSz="647700">
              <a:defRPr sz="6200">
                <a:uFill>
                  <a:solidFill>
                    <a:srgbClr val="000000"/>
                  </a:solidFill>
                </a:uFill>
                <a:latin typeface="Calibri"/>
                <a:ea typeface="Calibri"/>
                <a:cs typeface="Calibri"/>
                <a:sym typeface="Calibri"/>
              </a:defRPr>
            </a:lvl1pPr>
          </a:lstStyle>
          <a:p>
            <a:pPr/>
            <a:r>
              <a:t>Title Text</a:t>
            </a:r>
          </a:p>
        </p:txBody>
      </p:sp>
      <p:sp>
        <p:nvSpPr>
          <p:cNvPr id="145" name="Shape 145"/>
          <p:cNvSpPr/>
          <p:nvPr>
            <p:ph type="body" sz="quarter" idx="1"/>
          </p:nvPr>
        </p:nvSpPr>
        <p:spPr>
          <a:xfrm>
            <a:off x="1955800" y="5524500"/>
            <a:ext cx="9105900" cy="2489200"/>
          </a:xfrm>
          <a:prstGeom prst="rect">
            <a:avLst/>
          </a:prstGeom>
          <a:ln>
            <a:round/>
          </a:ln>
        </p:spPr>
        <p:txBody>
          <a:bodyPr lIns="38100" tIns="38100" rIns="38100" bIns="38100" anchor="t">
            <a:noAutofit/>
          </a:bodyPr>
          <a:lstStyle>
            <a:lvl1pPr marL="0" indent="0" algn="ctr" defTabSz="647700">
              <a:spcBef>
                <a:spcPts val="1000"/>
              </a:spcBef>
              <a:buClr>
                <a:srgbClr val="9A9A9A"/>
              </a:buClr>
              <a:buSzTx/>
              <a:buNone/>
              <a:defRPr sz="4400">
                <a:solidFill>
                  <a:srgbClr val="9A9A9A"/>
                </a:solidFill>
                <a:uFill>
                  <a:solidFill>
                    <a:srgbClr val="9A9A9A"/>
                  </a:solidFill>
                </a:uFill>
                <a:latin typeface="Calibri"/>
                <a:ea typeface="Calibri"/>
                <a:cs typeface="Calibri"/>
                <a:sym typeface="Calibri"/>
              </a:defRPr>
            </a:lvl1pPr>
            <a:lvl2pPr marL="647700" indent="0" algn="ctr" defTabSz="647700">
              <a:spcBef>
                <a:spcPts val="900"/>
              </a:spcBef>
              <a:buClr>
                <a:srgbClr val="9A9A9A"/>
              </a:buClr>
              <a:buSzTx/>
              <a:buNone/>
              <a:defRPr sz="3800">
                <a:solidFill>
                  <a:srgbClr val="9A9A9A"/>
                </a:solidFill>
                <a:uFill>
                  <a:solidFill>
                    <a:srgbClr val="9A9A9A"/>
                  </a:solidFill>
                </a:uFill>
                <a:latin typeface="Calibri"/>
                <a:ea typeface="Calibri"/>
                <a:cs typeface="Calibri"/>
                <a:sym typeface="Calibri"/>
              </a:defRPr>
            </a:lvl2pPr>
            <a:lvl3pPr marL="1295400" indent="0" algn="ctr" defTabSz="647700">
              <a:spcBef>
                <a:spcPts val="800"/>
              </a:spcBef>
              <a:buClr>
                <a:srgbClr val="9A9A9A"/>
              </a:buClr>
              <a:buSzTx/>
              <a:buNone/>
              <a:defRPr sz="3400">
                <a:solidFill>
                  <a:srgbClr val="9A9A9A"/>
                </a:solidFill>
                <a:uFill>
                  <a:solidFill>
                    <a:srgbClr val="9A9A9A"/>
                  </a:solidFill>
                </a:uFill>
                <a:latin typeface="Calibri"/>
                <a:ea typeface="Calibri"/>
                <a:cs typeface="Calibri"/>
                <a:sym typeface="Calibri"/>
              </a:defRPr>
            </a:lvl3pPr>
            <a:lvl4pPr marL="1955800" indent="0" algn="ctr" defTabSz="64770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4pPr>
            <a:lvl5pPr marL="2603500" indent="0" algn="ctr" defTabSz="647700">
              <a:spcBef>
                <a:spcPts val="600"/>
              </a:spcBef>
              <a:buClr>
                <a:srgbClr val="9A9A9A"/>
              </a:buClr>
              <a:buSzTx/>
              <a:buNone/>
              <a:defRPr sz="2800">
                <a:solidFill>
                  <a:srgbClr val="9A9A9A"/>
                </a:solidFill>
                <a:uFill>
                  <a:solidFill>
                    <a:srgbClr val="9A9A9A"/>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46" name="Shape 146"/>
          <p:cNvSpPr/>
          <p:nvPr>
            <p:ph type="sldNum" sz="quarter" idx="2"/>
          </p:nvPr>
        </p:nvSpPr>
        <p:spPr>
          <a:xfrm>
            <a:off x="12059682" y="9236286"/>
            <a:ext cx="294879" cy="317501"/>
          </a:xfrm>
          <a:prstGeom prst="rect">
            <a:avLst/>
          </a:prstGeom>
          <a:ln>
            <a:round/>
          </a:ln>
        </p:spPr>
        <p:txBody>
          <a:bodyPr lIns="38100" tIns="38100" rIns="38100" bIns="38100" anchor="ctr"/>
          <a:lstStyle>
            <a:lvl1pPr algn="r" defTabSz="6477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Default - Title and Content">
    <p:spTree>
      <p:nvGrpSpPr>
        <p:cNvPr id="1" name=""/>
        <p:cNvGrpSpPr/>
        <p:nvPr/>
      </p:nvGrpSpPr>
      <p:grpSpPr>
        <a:xfrm>
          <a:off x="0" y="0"/>
          <a:ext cx="0" cy="0"/>
          <a:chOff x="0" y="0"/>
          <a:chExt cx="0" cy="0"/>
        </a:xfrm>
      </p:grpSpPr>
      <p:sp>
        <p:nvSpPr>
          <p:cNvPr id="153" name="Shape 153"/>
          <p:cNvSpPr/>
          <p:nvPr>
            <p:ph type="title"/>
          </p:nvPr>
        </p:nvSpPr>
        <p:spPr>
          <a:xfrm>
            <a:off x="650239" y="390596"/>
            <a:ext cx="11704322" cy="1625601"/>
          </a:xfrm>
          <a:prstGeom prst="rect">
            <a:avLst/>
          </a:prstGeom>
          <a:ln>
            <a:round/>
          </a:ln>
        </p:spPr>
        <p:txBody>
          <a:bodyPr lIns="54186" tIns="54186" rIns="54186" bIns="54186">
            <a:noAutofit/>
          </a:bodyPr>
          <a:lstStyle>
            <a:lvl1pPr defTabSz="457200">
              <a:defRPr sz="6200">
                <a:uFill>
                  <a:solidFill>
                    <a:srgbClr val="000000"/>
                  </a:solidFill>
                </a:uFill>
                <a:latin typeface="Calibri"/>
                <a:ea typeface="Calibri"/>
                <a:cs typeface="Calibri"/>
                <a:sym typeface="Calibri"/>
              </a:defRPr>
            </a:lvl1pPr>
          </a:lstStyle>
          <a:p>
            <a:pPr/>
            <a:r>
              <a:t>Title Text</a:t>
            </a:r>
          </a:p>
        </p:txBody>
      </p:sp>
      <p:sp>
        <p:nvSpPr>
          <p:cNvPr id="154" name="Shape 154"/>
          <p:cNvSpPr/>
          <p:nvPr>
            <p:ph type="body" idx="1"/>
          </p:nvPr>
        </p:nvSpPr>
        <p:spPr>
          <a:xfrm>
            <a:off x="650239" y="2275839"/>
            <a:ext cx="11704322" cy="6436926"/>
          </a:xfrm>
          <a:prstGeom prst="rect">
            <a:avLst/>
          </a:prstGeom>
          <a:ln>
            <a:round/>
          </a:ln>
        </p:spPr>
        <p:txBody>
          <a:bodyPr lIns="54186" tIns="54186" rIns="54186" bIns="54186" anchor="t">
            <a:noAutofit/>
          </a:bodyPr>
          <a:lstStyle>
            <a:lvl1pPr marL="471487" indent="-471487" defTabSz="457200">
              <a:spcBef>
                <a:spcPts val="700"/>
              </a:spcBef>
              <a:buClr>
                <a:srgbClr val="000000"/>
              </a:buClr>
              <a:buSzPct val="100000"/>
              <a:buFont typeface="Arial"/>
              <a:defRPr sz="4400">
                <a:uFill>
                  <a:solidFill>
                    <a:srgbClr val="000000"/>
                  </a:solidFill>
                </a:uFill>
                <a:latin typeface="Calibri"/>
                <a:ea typeface="Calibri"/>
                <a:cs typeface="Calibri"/>
                <a:sym typeface="Calibri"/>
              </a:defRPr>
            </a:lvl1pPr>
            <a:lvl2pPr marL="845003" indent="-387803" defTabSz="457200">
              <a:spcBef>
                <a:spcPts val="600"/>
              </a:spcBef>
              <a:buClr>
                <a:srgbClr val="000000"/>
              </a:buClr>
              <a:buSzPct val="100000"/>
              <a:buFont typeface="Arial"/>
              <a:buChar char="–"/>
              <a:defRPr sz="3800">
                <a:uFill>
                  <a:solidFill>
                    <a:srgbClr val="000000"/>
                  </a:solidFill>
                </a:uFill>
                <a:latin typeface="Calibri"/>
                <a:ea typeface="Calibri"/>
                <a:cs typeface="Calibri"/>
                <a:sym typeface="Calibri"/>
              </a:defRPr>
            </a:lvl2pPr>
            <a:lvl3pPr marL="1238250" indent="-323850" defTabSz="457200">
              <a:spcBef>
                <a:spcPts val="500"/>
              </a:spcBef>
              <a:buClr>
                <a:srgbClr val="000000"/>
              </a:buClr>
              <a:buSzPct val="100000"/>
              <a:buFont typeface="Arial"/>
              <a:defRPr sz="3400">
                <a:uFill>
                  <a:solidFill>
                    <a:srgbClr val="000000"/>
                  </a:solidFill>
                </a:uFill>
                <a:latin typeface="Calibri"/>
                <a:ea typeface="Calibri"/>
                <a:cs typeface="Calibri"/>
                <a:sym typeface="Calibri"/>
              </a:defRPr>
            </a:lvl3pPr>
            <a:lvl4pPr marL="1691639" indent="-320039" defTabSz="457200">
              <a:spcBef>
                <a:spcPts val="400"/>
              </a:spcBef>
              <a:buClr>
                <a:srgbClr val="000000"/>
              </a:buClr>
              <a:buSzPct val="100000"/>
              <a:buFont typeface="Arial"/>
              <a:buChar char="–"/>
              <a:defRPr sz="2800">
                <a:uFill>
                  <a:solidFill>
                    <a:srgbClr val="000000"/>
                  </a:solidFill>
                </a:uFill>
                <a:latin typeface="Calibri"/>
                <a:ea typeface="Calibri"/>
                <a:cs typeface="Calibri"/>
                <a:sym typeface="Calibri"/>
              </a:defRPr>
            </a:lvl4pPr>
            <a:lvl5pPr marL="2148839" indent="-320039" defTabSz="457200">
              <a:spcBef>
                <a:spcPts val="400"/>
              </a:spcBef>
              <a:buClr>
                <a:srgbClr val="000000"/>
              </a:buClr>
              <a:buSzPct val="100000"/>
              <a:buFont typeface="Arial"/>
              <a:buChar char="»"/>
              <a:defRPr sz="2800">
                <a:uFill>
                  <a:solidFill>
                    <a:srgbClr val="000000"/>
                  </a:solidFill>
                </a:uFill>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55" name="Shape 155"/>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45720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Default - Blank">
    <p:spTree>
      <p:nvGrpSpPr>
        <p:cNvPr id="1" name=""/>
        <p:cNvGrpSpPr/>
        <p:nvPr/>
      </p:nvGrpSpPr>
      <p:grpSpPr>
        <a:xfrm>
          <a:off x="0" y="0"/>
          <a:ext cx="0" cy="0"/>
          <a:chOff x="0" y="0"/>
          <a:chExt cx="0" cy="0"/>
        </a:xfrm>
      </p:grpSpPr>
      <p:sp>
        <p:nvSpPr>
          <p:cNvPr id="162" name="Shape 162"/>
          <p:cNvSpPr/>
          <p:nvPr>
            <p:ph type="sldNum" sz="quarter" idx="2"/>
          </p:nvPr>
        </p:nvSpPr>
        <p:spPr>
          <a:xfrm>
            <a:off x="12027508" y="9203972"/>
            <a:ext cx="327052" cy="349674"/>
          </a:xfrm>
          <a:prstGeom prst="rect">
            <a:avLst/>
          </a:prstGeom>
          <a:ln>
            <a:round/>
          </a:ln>
        </p:spPr>
        <p:txBody>
          <a:bodyPr lIns="54186" tIns="54186" rIns="54186" bIns="54186" anchor="ctr"/>
          <a:lstStyle>
            <a:lvl1pPr algn="r" defTabSz="650240">
              <a:defRPr sz="1600">
                <a:solidFill>
                  <a:srgbClr val="9A9A9A"/>
                </a:solidFill>
                <a:uFill>
                  <a:solidFill>
                    <a:srgbClr val="9A9A9A"/>
                  </a:solidFill>
                </a:uFill>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7.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0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10.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11.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112.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113.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114.xml.rels><?xml version="1.0" encoding="UTF-8" standalone="yes"?><Relationships xmlns="http://schemas.openxmlformats.org/package/2006/relationships"><Relationship Id="rId1" Type="http://schemas.openxmlformats.org/officeDocument/2006/relationships/slideLayout" Target="../slideLayouts/slideLayout17.xml"/></Relationships>

</file>

<file path=ppt/slides/_rels/slide115.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6.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7.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1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1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122.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2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4.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35.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3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37.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hyperlink" Target="mailto:mike@thepositiveencourager.global"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7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5.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86.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1.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3.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4.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5.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8.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9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nvSpPr>
        <p:spPr>
          <a:xfrm>
            <a:off x="1371164" y="6738298"/>
            <a:ext cx="10566401" cy="133660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How you can continue to </a:t>
            </a:r>
            <a:endParaRPr i="1">
              <a:latin typeface="Verdana"/>
              <a:ea typeface="Verdana"/>
              <a:cs typeface="Verdana"/>
              <a:sym typeface="Verdana"/>
            </a:endParaRPr>
          </a:p>
          <a:p>
            <a:pPr defTabSz="650240">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have a satisfying career</a:t>
            </a:r>
          </a:p>
        </p:txBody>
      </p:sp>
      <p:sp>
        <p:nvSpPr>
          <p:cNvPr id="172" name="Shape 172"/>
          <p:cNvSpPr/>
          <p:nvPr/>
        </p:nvSpPr>
        <p:spPr>
          <a:xfrm>
            <a:off x="865540" y="1770097"/>
            <a:ext cx="11273721" cy="25670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Satisfying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Work Pack</a:t>
            </a:r>
            <a:endParaRPr i="1">
              <a:latin typeface="Verdana"/>
              <a:ea typeface="Verdana"/>
              <a:cs typeface="Verdana"/>
              <a:sym typeface="Verdana"/>
            </a:endParaR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nvSpPr>
        <p:spPr>
          <a:xfrm>
            <a:off x="865540" y="1770097"/>
            <a:ext cx="11273721" cy="27753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My Picture of Success </a:t>
            </a:r>
            <a:endParaRPr i="1">
              <a:latin typeface="Verdana"/>
              <a:ea typeface="Verdana"/>
              <a:cs typeface="Verdana"/>
              <a:sym typeface="Verdana"/>
            </a:endParaRPr>
          </a:p>
          <a:p>
            <a:pPr defTabSz="921173">
              <a:buClr>
                <a:srgbClr val="000000"/>
              </a:buClr>
              <a:buFont typeface="Verdana"/>
              <a:defRPr sz="34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buClr>
                <a:srgbClr val="000000"/>
              </a:buClr>
              <a:buFont typeface="Verdana"/>
              <a:defRPr sz="3400">
                <a:uFill>
                  <a:solidFill>
                    <a:srgbClr val="000000"/>
                  </a:solidFill>
                </a:uFill>
                <a:latin typeface="Calibri"/>
                <a:ea typeface="Calibri"/>
                <a:cs typeface="Calibri"/>
                <a:sym typeface="Calibri"/>
              </a:defRPr>
            </a:pPr>
            <a:r>
              <a:rPr i="1">
                <a:latin typeface="Verdana"/>
                <a:ea typeface="Verdana"/>
                <a:cs typeface="Verdana"/>
                <a:sym typeface="Verdana"/>
              </a:rPr>
              <a:t>My Life Goals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0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4" name="Shape 474"/>
          <p:cNvSpPr/>
          <p:nvPr/>
        </p:nvSpPr>
        <p:spPr>
          <a:xfrm>
            <a:off x="568959" y="1724982"/>
            <a:ext cx="11938327" cy="74311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
        <p:nvSpPr>
          <p:cNvPr id="475" name="Shape 475"/>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A is:</a:t>
            </a:r>
          </a:p>
        </p:txBody>
      </p:sp>
    </p:spTree>
  </p:cSld>
  <p:clrMapOvr>
    <a:masterClrMapping/>
  </p:clrMapOvr>
  <p:transition xmlns:p14="http://schemas.microsoft.com/office/powerpoint/2010/main" spd="med" advClick="1" p14:dur="1000"/>
</p:sld>
</file>

<file path=ppt/slides/slide10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7" name="Shape 477"/>
          <p:cNvSpPr/>
          <p:nvPr/>
        </p:nvSpPr>
        <p:spPr>
          <a:xfrm>
            <a:off x="568959" y="1724982"/>
            <a:ext cx="11938327" cy="74311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
        <p:nvSpPr>
          <p:cNvPr id="478" name="Shape 478"/>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B is:</a:t>
            </a:r>
          </a:p>
        </p:txBody>
      </p:sp>
    </p:spTree>
  </p:cSld>
  <p:clrMapOvr>
    <a:masterClrMapping/>
  </p:clrMapOvr>
  <p:transition xmlns:p14="http://schemas.microsoft.com/office/powerpoint/2010/main" spd="med" advClick="1" p14:dur="1000"/>
</p:sld>
</file>

<file path=ppt/slides/slide10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0" name="Shape 480"/>
          <p:cNvSpPr/>
          <p:nvPr/>
        </p:nvSpPr>
        <p:spPr>
          <a:xfrm>
            <a:off x="568959" y="1724982"/>
            <a:ext cx="11938327" cy="74311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Attractiveness Rating is: ____ / 10</a:t>
            </a:r>
          </a:p>
        </p:txBody>
      </p:sp>
      <p:sp>
        <p:nvSpPr>
          <p:cNvPr id="481" name="Shape 481"/>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Option C is:</a:t>
            </a:r>
          </a:p>
        </p:txBody>
      </p:sp>
    </p:spTree>
  </p:cSld>
  <p:clrMapOvr>
    <a:masterClrMapping/>
  </p:clrMapOvr>
  <p:transition xmlns:p14="http://schemas.microsoft.com/office/powerpoint/2010/main" spd="med" advClick="1" p14:dur="1000"/>
</p:sld>
</file>

<file path=ppt/slides/slide10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3" name="Shape 483"/>
          <p:cNvSpPr/>
          <p:nvPr/>
        </p:nvSpPr>
        <p:spPr>
          <a:xfrm>
            <a:off x="568959" y="2114449"/>
            <a:ext cx="11938327" cy="613198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
        <p:nvSpPr>
          <p:cNvPr id="484" name="Shape 48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Other Potential Options Are:</a:t>
            </a:r>
          </a:p>
        </p:txBody>
      </p:sp>
    </p:spTree>
  </p:cSld>
  <p:clrMapOvr>
    <a:masterClrMapping/>
  </p:clrMapOvr>
  <p:transition xmlns:p14="http://schemas.microsoft.com/office/powerpoint/2010/main" spd="med" advClick="1" p14:dur="1000"/>
</p:sld>
</file>

<file path=ppt/slides/slide10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6" name="Shape 486"/>
          <p:cNvSpPr/>
          <p:nvPr/>
        </p:nvSpPr>
        <p:spPr>
          <a:xfrm>
            <a:off x="649111" y="1259330"/>
            <a:ext cx="11866881" cy="83989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700">
                <a:uFill>
                  <a:solidFill>
                    <a:srgbClr val="000000"/>
                  </a:solidFill>
                </a:uFill>
                <a:latin typeface="Calibri"/>
                <a:ea typeface="Calibri"/>
                <a:cs typeface="Calibri"/>
                <a:sym typeface="Calibri"/>
              </a:defRPr>
            </a:pPr>
            <a:r>
              <a:rPr i="1">
                <a:latin typeface="Verdana"/>
                <a:ea typeface="Verdana"/>
                <a:cs typeface="Verdana"/>
                <a:sym typeface="Verdana"/>
              </a:rPr>
              <a:t>The Route I Want To Take Is:</a:t>
            </a:r>
          </a:p>
          <a:p>
            <a:pPr algn="l" defTabSz="650240">
              <a:buClr>
                <a:srgbClr val="000000"/>
              </a:buClr>
              <a:buFont typeface="Verdana"/>
              <a:defRPr sz="2700">
                <a:uFill>
                  <a:solidFill>
                    <a:srgbClr val="000000"/>
                  </a:solidFill>
                </a:uFill>
                <a:latin typeface="Verdana"/>
                <a:ea typeface="Verdana"/>
                <a:cs typeface="Verdana"/>
                <a:sym typeface="Verdana"/>
              </a:defRPr>
            </a:pPr>
          </a:p>
          <a:p>
            <a:pPr algn="l" defTabSz="650240">
              <a:buClr>
                <a:srgbClr val="000000"/>
              </a:buClr>
              <a:buFont typeface="Verdana"/>
              <a:defRPr sz="2700">
                <a:uFill>
                  <a:solidFill>
                    <a:srgbClr val="000000"/>
                  </a:solidFill>
                </a:uFill>
                <a:latin typeface="Verdana"/>
                <a:ea typeface="Verdana"/>
                <a:cs typeface="Verdana"/>
                <a:sym typeface="Verdana"/>
              </a:defRPr>
            </a:pPr>
          </a:p>
          <a:p>
            <a:pPr algn="l" defTabSz="650240">
              <a:buClr>
                <a:srgbClr val="000000"/>
              </a:buClr>
              <a:buFont typeface="Verdana"/>
              <a:defRPr sz="2700">
                <a:uFill>
                  <a:solidFill>
                    <a:srgbClr val="000000"/>
                  </a:solidFill>
                </a:uFill>
                <a:latin typeface="Calibri"/>
                <a:ea typeface="Calibri"/>
                <a:cs typeface="Calibri"/>
                <a:sym typeface="Calibri"/>
              </a:defRPr>
            </a:pPr>
            <a:r>
              <a:rPr i="1">
                <a:latin typeface="Verdana"/>
                <a:ea typeface="Verdana"/>
                <a:cs typeface="Verdana"/>
                <a:sym typeface="Verdana"/>
              </a:rPr>
              <a:t>*	To</a:t>
            </a:r>
          </a:p>
          <a:p>
            <a:pPr marL="485775" indent="-485775" defTabSz="650240">
              <a:buClr>
                <a:srgbClr val="000000"/>
              </a:buClr>
              <a:buSzPct val="100000"/>
              <a:buFont typeface="Verdana"/>
              <a:buChar char="•"/>
              <a:defRPr i="1" sz="2700">
                <a:uFill>
                  <a:solidFill>
                    <a:srgbClr val="000000"/>
                  </a:solidFill>
                </a:uFill>
                <a:latin typeface="Verdana"/>
                <a:ea typeface="Verdana"/>
                <a:cs typeface="Verdana"/>
                <a:sym typeface="Verdana"/>
              </a:defRPr>
            </a:pPr>
          </a:p>
          <a:p>
            <a:pPr defTabSz="650240">
              <a:buClr>
                <a:srgbClr val="000000"/>
              </a:buClr>
              <a:buFont typeface="Verdana"/>
              <a:defRPr sz="2700">
                <a:uFill>
                  <a:solidFill>
                    <a:srgbClr val="000000"/>
                  </a:solidFill>
                </a:uFill>
                <a:latin typeface="Calibri"/>
                <a:ea typeface="Calibri"/>
                <a:cs typeface="Calibri"/>
                <a:sym typeface="Calibri"/>
              </a:defRPr>
            </a:pPr>
            <a:r>
              <a:rPr i="1">
                <a:latin typeface="Verdana"/>
                <a:ea typeface="Verdana"/>
                <a:cs typeface="Verdana"/>
                <a:sym typeface="Verdana"/>
              </a:rPr>
              <a:t>The pluses will be:</a:t>
            </a:r>
          </a:p>
          <a:p>
            <a:pPr algn="l" defTabSz="650240">
              <a:buClr>
                <a:srgbClr val="000000"/>
              </a:buClr>
              <a:buFont typeface="Verdana"/>
              <a:defRPr i="1" sz="2700">
                <a:uFill>
                  <a:solidFill>
                    <a:srgbClr val="000000"/>
                  </a:solidFill>
                </a:uFill>
                <a:latin typeface="Verdana"/>
                <a:ea typeface="Verdana"/>
                <a:cs typeface="Verdana"/>
                <a:sym typeface="Verdana"/>
              </a:defRPr>
            </a:pPr>
          </a:p>
          <a:p>
            <a:pPr algn="l" defTabSz="650240">
              <a:buClr>
                <a:srgbClr val="000000"/>
              </a:buClr>
              <a:buFont typeface="Verdana"/>
              <a:defRPr i="1" sz="2700">
                <a:uFill>
                  <a:solidFill>
                    <a:srgbClr val="000000"/>
                  </a:solidFill>
                </a:uFill>
                <a:latin typeface="Verdana"/>
                <a:ea typeface="Verdana"/>
                <a:cs typeface="Verdana"/>
                <a:sym typeface="Verdana"/>
              </a:defRPr>
            </a:pPr>
          </a:p>
          <a:p>
            <a:pPr algn="l" defTabSz="650240">
              <a:buClr>
                <a:srgbClr val="000000"/>
              </a:buClr>
              <a:buFont typeface="Verdana"/>
              <a:defRPr i="1" sz="2700">
                <a:uFill>
                  <a:solidFill>
                    <a:srgbClr val="000000"/>
                  </a:solidFill>
                </a:uFill>
                <a:latin typeface="Verdana"/>
                <a:ea typeface="Verdana"/>
                <a:cs typeface="Verdana"/>
                <a:sym typeface="Verdana"/>
              </a:defRPr>
            </a:pPr>
          </a:p>
          <a:p>
            <a:pPr algn="l" defTabSz="650240">
              <a:buClr>
                <a:srgbClr val="000000"/>
              </a:buClr>
              <a:buFont typeface="Verdana"/>
              <a:defRPr sz="27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sz="2700">
                <a:uFill>
                  <a:solidFill>
                    <a:srgbClr val="000000"/>
                  </a:solidFill>
                </a:uFill>
                <a:latin typeface="Calibri"/>
                <a:ea typeface="Calibri"/>
                <a:cs typeface="Calibri"/>
                <a:sym typeface="Calibri"/>
              </a:defRPr>
            </a:pPr>
          </a:p>
          <a:p>
            <a:pPr algn="l" defTabSz="650240">
              <a:buClr>
                <a:srgbClr val="000000"/>
              </a:buClr>
              <a:buFont typeface="Verdana"/>
              <a:defRPr sz="2700">
                <a:uFill>
                  <a:solidFill>
                    <a:srgbClr val="000000"/>
                  </a:solidFill>
                </a:uFill>
                <a:latin typeface="Calibri"/>
                <a:ea typeface="Calibri"/>
                <a:cs typeface="Calibri"/>
                <a:sym typeface="Calibri"/>
              </a:defRPr>
            </a:pPr>
            <a:br>
              <a:rPr i="1">
                <a:latin typeface="Verdana"/>
                <a:ea typeface="Verdana"/>
                <a:cs typeface="Verdana"/>
                <a:sym typeface="Verdana"/>
              </a:rPr>
            </a:br>
            <a:br>
              <a:rPr i="1">
                <a:latin typeface="Verdana"/>
                <a:ea typeface="Verdana"/>
                <a:cs typeface="Verdana"/>
                <a:sym typeface="Verdana"/>
              </a:rPr>
            </a:br>
            <a:r>
              <a:rPr i="1">
                <a:latin typeface="Verdana"/>
                <a:ea typeface="Verdana"/>
                <a:cs typeface="Verdana"/>
                <a:sym typeface="Verdana"/>
              </a:rPr>
              <a:t>*</a:t>
            </a:r>
          </a:p>
          <a:p>
            <a:pPr algn="l" defTabSz="650240">
              <a:buClr>
                <a:srgbClr val="000000"/>
              </a:buClr>
              <a:buFont typeface="Verdana"/>
              <a:defRPr i="1" sz="2700">
                <a:uFill>
                  <a:solidFill>
                    <a:srgbClr val="000000"/>
                  </a:solidFill>
                </a:uFill>
                <a:latin typeface="Verdana"/>
                <a:ea typeface="Verdana"/>
                <a:cs typeface="Verdana"/>
                <a:sym typeface="Verdana"/>
              </a:defRPr>
            </a:pPr>
          </a:p>
          <a:p>
            <a:pPr algn="l" defTabSz="650240">
              <a:buClr>
                <a:srgbClr val="000000"/>
              </a:buClr>
              <a:buFont typeface="Verdana"/>
              <a:defRPr i="1" sz="2700">
                <a:uFill>
                  <a:solidFill>
                    <a:srgbClr val="000000"/>
                  </a:solidFill>
                </a:uFill>
                <a:latin typeface="Verdana"/>
                <a:ea typeface="Verdana"/>
                <a:cs typeface="Verdana"/>
                <a:sym typeface="Verdana"/>
              </a:defRPr>
            </a:pPr>
          </a:p>
          <a:p>
            <a:pPr algn="l" defTabSz="650240">
              <a:buClr>
                <a:srgbClr val="000000"/>
              </a:buClr>
              <a:buFont typeface="Verdana"/>
              <a:defRPr i="1" sz="2700">
                <a:uFill>
                  <a:solidFill>
                    <a:srgbClr val="000000"/>
                  </a:solidFill>
                </a:uFill>
                <a:latin typeface="Verdana"/>
                <a:ea typeface="Verdana"/>
                <a:cs typeface="Verdana"/>
                <a:sym typeface="Verdana"/>
              </a:defRPr>
            </a:pPr>
          </a:p>
          <a:p>
            <a:pPr algn="l" defTabSz="650240">
              <a:buClr>
                <a:srgbClr val="000000"/>
              </a:buClr>
              <a:buFont typeface="Verdana"/>
              <a:defRPr sz="27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sz="2400">
                <a:uFill>
                  <a:solidFill>
                    <a:srgbClr val="000000"/>
                  </a:solidFill>
                </a:uFill>
                <a:latin typeface="Calibri"/>
                <a:ea typeface="Calibri"/>
                <a:cs typeface="Calibri"/>
                <a:sym typeface="Calibri"/>
              </a:defRPr>
            </a:pPr>
            <a:r>
              <a:rPr i="1" sz="2800">
                <a:latin typeface="Verdana"/>
                <a:ea typeface="Verdana"/>
                <a:cs typeface="Verdana"/>
                <a:sym typeface="Verdana"/>
              </a:rPr>
              <a:t> 	</a:t>
            </a:r>
          </a:p>
        </p:txBody>
      </p:sp>
      <p:sp>
        <p:nvSpPr>
          <p:cNvPr id="487" name="Shape 487"/>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Preferred Route</a:t>
            </a:r>
          </a:p>
        </p:txBody>
      </p:sp>
    </p:spTree>
  </p:cSld>
  <p:clrMapOvr>
    <a:masterClrMapping/>
  </p:clrMapOvr>
  <p:transition xmlns:p14="http://schemas.microsoft.com/office/powerpoint/2010/main" spd="med" advClick="1" p14:dur="1000"/>
</p:sld>
</file>

<file path=ppt/slides/slide10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9" name="Shape 489"/>
          <p:cNvSpPr/>
          <p:nvPr/>
        </p:nvSpPr>
        <p:spPr>
          <a:xfrm>
            <a:off x="699911" y="599863"/>
            <a:ext cx="11866881" cy="90170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potential minuses may be:</a:t>
            </a:r>
            <a:endParaRPr i="1">
              <a:latin typeface="Verdana"/>
              <a:ea typeface="Verdana"/>
              <a:cs typeface="Verdana"/>
              <a:sym typeface="Verdana"/>
            </a:endParaR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build on </a:t>
            </a:r>
            <a:br>
              <a:rPr i="1">
                <a:latin typeface="Verdana"/>
                <a:ea typeface="Verdana"/>
                <a:cs typeface="Verdana"/>
                <a:sym typeface="Verdana"/>
              </a:rPr>
            </a:br>
            <a:r>
              <a:rPr i="1">
                <a:latin typeface="Verdana"/>
                <a:ea typeface="Verdana"/>
                <a:cs typeface="Verdana"/>
                <a:sym typeface="Verdana"/>
              </a:rPr>
              <a:t>the pluses and minimise the minuses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0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1" name="Shape 491"/>
          <p:cNvSpPr/>
          <p:nvPr/>
        </p:nvSpPr>
        <p:spPr>
          <a:xfrm>
            <a:off x="865540" y="1770097"/>
            <a:ext cx="11273721" cy="3765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5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Getting Work By </a:t>
            </a:r>
            <a:endParaRPr i="1">
              <a:latin typeface="Verdana"/>
              <a:ea typeface="Verdana"/>
              <a:cs typeface="Verdana"/>
              <a:sym typeface="Verdana"/>
            </a:endParaRPr>
          </a:p>
          <a:p>
            <a:pPr defTabSz="921173">
              <a:lnSpc>
                <a:spcPct val="15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Going Out And </a:t>
            </a:r>
            <a:endParaRPr i="1">
              <a:latin typeface="Verdana"/>
              <a:ea typeface="Verdana"/>
              <a:cs typeface="Verdana"/>
              <a:sym typeface="Verdana"/>
            </a:endParaRPr>
          </a:p>
          <a:p>
            <a:pPr defTabSz="921173">
              <a:lnSpc>
                <a:spcPct val="15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Helping People To Succeed</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0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3" name="Shape 493"/>
          <p:cNvSpPr/>
          <p:nvPr/>
        </p:nvSpPr>
        <p:spPr>
          <a:xfrm>
            <a:off x="430430" y="1759337"/>
            <a:ext cx="12215385" cy="758126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ways to find work. One approach is to produce a CV, apply for jobs you see advertised and also to register with an agency that then aims to place you in a role.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Another approach is to get work by going out and helping people to succeed. </a:t>
            </a:r>
            <a:r>
              <a:rPr i="1">
                <a:latin typeface="Verdana"/>
                <a:ea typeface="Verdana"/>
                <a:cs typeface="Verdana"/>
                <a:sym typeface="Verdana"/>
              </a:rPr>
              <a:t>Imagine that you know your strengths. You can pass on knowledge, tools and other things that will help people to achieve their goals.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Most of your work will come from your network. It will come from people who know you or from their recommendations. People buy people. Whilst CVs may look good, most buyers in the market want somebody who they can trust, somebody who they know can deliver. </a:t>
            </a:r>
          </a:p>
          <a:p>
            <a:pPr algn="l" defTabSz="650240">
              <a:lnSpc>
                <a:spcPct val="1100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“But I am no good at selling myself,” somebody may say. But they miss the point.</a:t>
            </a:r>
            <a:endParaRPr i="1">
              <a:latin typeface="Verdana"/>
              <a:ea typeface="Verdana"/>
              <a:cs typeface="Verdana"/>
              <a:sym typeface="Verdana"/>
            </a:endParaRPr>
          </a:p>
        </p:txBody>
      </p:sp>
      <p:sp>
        <p:nvSpPr>
          <p:cNvPr id="494" name="Shape 49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0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6" name="Shape 496"/>
          <p:cNvSpPr/>
          <p:nvPr/>
        </p:nvSpPr>
        <p:spPr>
          <a:xfrm>
            <a:off x="605084" y="392853"/>
            <a:ext cx="11794632" cy="93742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Real networking is about giving to others and helping them to succeed. Different people do this in different ways. One person said:</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 job I have had over the past 20 years has come from my network. Twice during that time the company I was employed by got taken over and my job disappeared.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it was then time to reconnect with people who knew what I could deliver. The hard part was getting started. I spent masses of time visiting people.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learned that the conversation should be about them and their organisation, not about me. I keep sharing practical tools they could use to reach their goals.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 visit I followed up with an email framing possible ideas they could use to tackle specific challenges. Several times this led to contract work.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is how I have got my last two jobs. I started by doing pieces of project work, then moved into full-time employment.”</a:t>
            </a:r>
          </a:p>
        </p:txBody>
      </p:sp>
    </p:spTree>
  </p:cSld>
  <p:clrMapOvr>
    <a:masterClrMapping/>
  </p:clrMapOvr>
  <p:transition xmlns:p14="http://schemas.microsoft.com/office/powerpoint/2010/main" spd="med" advClick="1" p14:dur="1000"/>
</p:sld>
</file>

<file path=ppt/slides/slide10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8" name="Shape 498"/>
          <p:cNvSpPr/>
          <p:nvPr/>
        </p:nvSpPr>
        <p:spPr>
          <a:xfrm>
            <a:off x="602071" y="434168"/>
            <a:ext cx="12011379" cy="91634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exercise invites you to do the following things.</a:t>
            </a: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Draw a map of your network. Write the names of potential sponsors, customers, colleagues, friends and other people. See illustration on the next page.</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challenges that each person faces.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can do to give to these people and help them to succeed.</a:t>
            </a: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connect with people in a way that fits your values system. </a:t>
            </a:r>
            <a:r>
              <a:rPr i="1">
                <a:latin typeface="Verdana"/>
                <a:ea typeface="Verdana"/>
                <a:cs typeface="Verdana"/>
                <a:sym typeface="Verdana"/>
              </a:rPr>
              <a:t>You might want to recommend books, offer to provide a pair of hands or offer to work on a project.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possible, aim to meet them face to face. After a few minutes ask them about the challenges facing their organisation. You can then share ideas, tools and knowledge that they can use in their own ways.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approach works, but it may take time. After a while, however, you will find that somebody says: “How can we take this further?”</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4" name="Shape 214"/>
          <p:cNvSpPr/>
          <p:nvPr/>
        </p:nvSpPr>
        <p:spPr>
          <a:xfrm>
            <a:off x="562555" y="1667208"/>
            <a:ext cx="11665382" cy="78782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One approach to doing satisfying work is to start by clarifying your overall lifetime picture of success. You can then, if appropriate, aim to do work that helps you to achieve these goals.</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Everybody is different and everybody has different pictures of success. What is your picture? Looking back on your life when you are 80, what for you will mean you have had a successful life? This is a particularly challenging exercise, so only do it if you feel okay about it.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exercise invites you to start from your destination and define your overall life goals. People often cover three themes when doing this exercise.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Positive Relationships.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focus on how they want to be remembered as a 	parent, partner, friend or whatever.</a:t>
            </a:r>
          </a:p>
        </p:txBody>
      </p:sp>
      <p:sp>
        <p:nvSpPr>
          <p:cNvPr id="215" name="Shape 215"/>
          <p:cNvSpPr/>
          <p:nvPr/>
        </p:nvSpPr>
        <p:spPr>
          <a:xfrm>
            <a:off x="792667" y="469617"/>
            <a:ext cx="11383342"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0" name="Shape 500"/>
          <p:cNvSpPr/>
          <p:nvPr/>
        </p:nvSpPr>
        <p:spPr>
          <a:xfrm>
            <a:off x="911167" y="5566502"/>
            <a:ext cx="11182466" cy="995836"/>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ts val="35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potential customers, employers, colleagues, </a:t>
            </a:r>
            <a:endParaRPr i="1">
              <a:latin typeface="Verdana"/>
              <a:ea typeface="Verdana"/>
              <a:cs typeface="Verdana"/>
              <a:sym typeface="Verdana"/>
            </a:endParaRPr>
          </a:p>
          <a:p>
            <a:pPr defTabSz="457200">
              <a:lnSpc>
                <a:spcPts val="3500"/>
              </a:lnSpc>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friends and other people in my network</a:t>
            </a:r>
          </a:p>
        </p:txBody>
      </p:sp>
      <p:sp>
        <p:nvSpPr>
          <p:cNvPr id="501" name="Shape 501"/>
          <p:cNvSpPr/>
          <p:nvPr/>
        </p:nvSpPr>
        <p:spPr>
          <a:xfrm>
            <a:off x="865540" y="1770097"/>
            <a:ext cx="11273721" cy="2089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5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Network</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3" name="Shape 503"/>
          <p:cNvSpPr/>
          <p:nvPr/>
        </p:nvSpPr>
        <p:spPr>
          <a:xfrm>
            <a:off x="2204904" y="2314112"/>
            <a:ext cx="8510325" cy="4710509"/>
          </a:xfrm>
          <a:prstGeom prst="line">
            <a:avLst/>
          </a:prstGeom>
          <a:ln w="50800">
            <a:solidFill>
              <a:schemeClr val="accent2">
                <a:hueOff val="-554920"/>
                <a:satOff val="-21482"/>
                <a:lumOff val="-6228"/>
              </a:schemeClr>
            </a:solidFill>
            <a:miter lim="400000"/>
          </a:ln>
        </p:spPr>
        <p:txBody>
          <a:bodyPr lIns="50800" tIns="50800" rIns="50800" bIns="50800" anchor="ctr"/>
          <a:lstStyle/>
          <a:p>
            <a:pPr>
              <a:defRPr sz="2400"/>
            </a:pPr>
          </a:p>
        </p:txBody>
      </p:sp>
      <p:sp>
        <p:nvSpPr>
          <p:cNvPr id="504" name="Shape 504"/>
          <p:cNvSpPr/>
          <p:nvPr/>
        </p:nvSpPr>
        <p:spPr>
          <a:xfrm>
            <a:off x="1577974" y="4669366"/>
            <a:ext cx="10018185" cy="1"/>
          </a:xfrm>
          <a:prstGeom prst="line">
            <a:avLst/>
          </a:prstGeom>
          <a:ln w="50800">
            <a:solidFill>
              <a:schemeClr val="accent2">
                <a:hueOff val="-554920"/>
                <a:satOff val="-21482"/>
                <a:lumOff val="-6228"/>
              </a:schemeClr>
            </a:solidFill>
            <a:miter lim="400000"/>
          </a:ln>
        </p:spPr>
        <p:txBody>
          <a:bodyPr lIns="50800" tIns="50800" rIns="50800" bIns="50800" anchor="ctr"/>
          <a:lstStyle/>
          <a:p>
            <a:pPr>
              <a:defRPr sz="2400"/>
            </a:pPr>
          </a:p>
        </p:txBody>
      </p:sp>
      <p:sp>
        <p:nvSpPr>
          <p:cNvPr id="505" name="Shape 505"/>
          <p:cNvSpPr/>
          <p:nvPr/>
        </p:nvSpPr>
        <p:spPr>
          <a:xfrm flipV="1">
            <a:off x="6587066" y="1812528"/>
            <a:ext cx="1" cy="6558299"/>
          </a:xfrm>
          <a:prstGeom prst="line">
            <a:avLst/>
          </a:prstGeom>
          <a:ln w="50800">
            <a:solidFill>
              <a:schemeClr val="accent2">
                <a:hueOff val="-554920"/>
                <a:satOff val="-21482"/>
                <a:lumOff val="-6228"/>
              </a:schemeClr>
            </a:solidFill>
            <a:miter lim="400000"/>
          </a:ln>
        </p:spPr>
        <p:txBody>
          <a:bodyPr lIns="50800" tIns="50800" rIns="50800" bIns="50800" anchor="ctr"/>
          <a:lstStyle/>
          <a:p>
            <a:pPr>
              <a:defRPr sz="2400"/>
            </a:pPr>
          </a:p>
        </p:txBody>
      </p:sp>
      <p:sp>
        <p:nvSpPr>
          <p:cNvPr id="506" name="Shape 506"/>
          <p:cNvSpPr/>
          <p:nvPr/>
        </p:nvSpPr>
        <p:spPr>
          <a:xfrm flipV="1">
            <a:off x="2331904" y="2441112"/>
            <a:ext cx="8340992" cy="4456510"/>
          </a:xfrm>
          <a:prstGeom prst="line">
            <a:avLst/>
          </a:prstGeom>
          <a:ln w="50800">
            <a:solidFill>
              <a:schemeClr val="accent2">
                <a:hueOff val="-554920"/>
                <a:satOff val="-21482"/>
                <a:lumOff val="-6228"/>
              </a:schemeClr>
            </a:solidFill>
            <a:miter lim="400000"/>
          </a:ln>
        </p:spPr>
        <p:txBody>
          <a:bodyPr lIns="50800" tIns="50800" rIns="50800" bIns="50800" anchor="ctr"/>
          <a:lstStyle/>
          <a:p>
            <a:pPr>
              <a:defRPr sz="2400"/>
            </a:pPr>
          </a:p>
        </p:txBody>
      </p:sp>
      <p:sp>
        <p:nvSpPr>
          <p:cNvPr id="507" name="Shape 507"/>
          <p:cNvSpPr/>
          <p:nvPr/>
        </p:nvSpPr>
        <p:spPr>
          <a:xfrm>
            <a:off x="5511237" y="4034366"/>
            <a:ext cx="2151659" cy="1270001"/>
          </a:xfrm>
          <a:prstGeom prst="ellipse">
            <a:avLst/>
          </a:prstGeom>
          <a:solidFill>
            <a:srgbClr val="A6E1F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latin typeface="Verdana"/>
                <a:ea typeface="Verdana"/>
                <a:cs typeface="Verdana"/>
                <a:sym typeface="Verdana"/>
              </a:defRPr>
            </a:lvl1pPr>
          </a:lstStyle>
          <a:p>
            <a:pPr/>
            <a:r>
              <a:t>Myself</a:t>
            </a:r>
          </a:p>
        </p:txBody>
      </p:sp>
      <p:sp>
        <p:nvSpPr>
          <p:cNvPr id="508" name="Shape 508"/>
          <p:cNvSpPr/>
          <p:nvPr/>
        </p:nvSpPr>
        <p:spPr>
          <a:xfrm>
            <a:off x="5511237" y="842433"/>
            <a:ext cx="2151659" cy="1270001"/>
          </a:xfrm>
          <a:prstGeom prst="ellipse">
            <a:avLst/>
          </a:prstGeom>
          <a:solidFill>
            <a:srgbClr val="02346A"/>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FFFFFF"/>
                </a:solidFill>
                <a:latin typeface="Verdana"/>
                <a:ea typeface="Verdana"/>
                <a:cs typeface="Verdana"/>
                <a:sym typeface="Verdana"/>
              </a:defRPr>
            </a:lvl1pPr>
          </a:lstStyle>
          <a:p>
            <a:pPr/>
            <a:r>
              <a:t>Name</a:t>
            </a:r>
          </a:p>
        </p:txBody>
      </p:sp>
      <p:sp>
        <p:nvSpPr>
          <p:cNvPr id="509" name="Shape 509"/>
          <p:cNvSpPr/>
          <p:nvPr/>
        </p:nvSpPr>
        <p:spPr>
          <a:xfrm>
            <a:off x="1142437" y="1680633"/>
            <a:ext cx="2151659" cy="1270001"/>
          </a:xfrm>
          <a:prstGeom prst="ellipse">
            <a:avLst/>
          </a:prstGeom>
          <a:solidFill>
            <a:schemeClr val="accent5">
              <a:hueOff val="-176146"/>
              <a:satOff val="3665"/>
              <a:lumOff val="-13986"/>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FFFFFF"/>
                </a:solidFill>
                <a:latin typeface="Verdana"/>
                <a:ea typeface="Verdana"/>
                <a:cs typeface="Verdana"/>
                <a:sym typeface="Verdana"/>
              </a:defRPr>
            </a:lvl1pPr>
          </a:lstStyle>
          <a:p>
            <a:pPr/>
            <a:r>
              <a:t>Name</a:t>
            </a:r>
          </a:p>
        </p:txBody>
      </p:sp>
      <p:sp>
        <p:nvSpPr>
          <p:cNvPr id="510" name="Shape 510"/>
          <p:cNvSpPr/>
          <p:nvPr/>
        </p:nvSpPr>
        <p:spPr>
          <a:xfrm>
            <a:off x="9626038" y="1680633"/>
            <a:ext cx="2151658" cy="1270001"/>
          </a:xfrm>
          <a:prstGeom prst="ellipse">
            <a:avLst/>
          </a:prstGeom>
          <a:solidFill>
            <a:schemeClr val="accent1">
              <a:satOff val="-3355"/>
              <a:lumOff val="26614"/>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FFFFFF"/>
                </a:solidFill>
                <a:latin typeface="Verdana"/>
                <a:ea typeface="Verdana"/>
                <a:cs typeface="Verdana"/>
                <a:sym typeface="Verdana"/>
              </a:defRPr>
            </a:lvl1pPr>
          </a:lstStyle>
          <a:p>
            <a:pPr/>
            <a:r>
              <a:t>Name</a:t>
            </a:r>
          </a:p>
        </p:txBody>
      </p:sp>
      <p:sp>
        <p:nvSpPr>
          <p:cNvPr id="511" name="Shape 511"/>
          <p:cNvSpPr/>
          <p:nvPr/>
        </p:nvSpPr>
        <p:spPr>
          <a:xfrm>
            <a:off x="10489638" y="4034366"/>
            <a:ext cx="2151658" cy="1270001"/>
          </a:xfrm>
          <a:prstGeom prst="ellipse">
            <a:avLst/>
          </a:prstGeom>
          <a:solidFill>
            <a:schemeClr val="accent2">
              <a:hueOff val="-554920"/>
              <a:satOff val="-21482"/>
              <a:lumOff val="-6228"/>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FFFFFF"/>
                </a:solidFill>
                <a:latin typeface="Verdana"/>
                <a:ea typeface="Verdana"/>
                <a:cs typeface="Verdana"/>
                <a:sym typeface="Verdana"/>
              </a:defRPr>
            </a:lvl1pPr>
          </a:lstStyle>
          <a:p>
            <a:pPr/>
            <a:r>
              <a:t>Name</a:t>
            </a:r>
          </a:p>
        </p:txBody>
      </p:sp>
      <p:sp>
        <p:nvSpPr>
          <p:cNvPr id="512" name="Shape 512"/>
          <p:cNvSpPr/>
          <p:nvPr/>
        </p:nvSpPr>
        <p:spPr>
          <a:xfrm>
            <a:off x="9710704" y="6388100"/>
            <a:ext cx="2151658" cy="1270000"/>
          </a:xfrm>
          <a:prstGeom prst="ellipse">
            <a:avLst/>
          </a:prstGeom>
          <a:solidFill>
            <a:schemeClr val="accent2">
              <a:hueOff val="-2473793"/>
              <a:satOff val="-50209"/>
              <a:lumOff val="23543"/>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FFFFFF"/>
                </a:solidFill>
                <a:latin typeface="Verdana"/>
                <a:ea typeface="Verdana"/>
                <a:cs typeface="Verdana"/>
                <a:sym typeface="Verdana"/>
              </a:defRPr>
            </a:lvl1pPr>
          </a:lstStyle>
          <a:p>
            <a:pPr/>
            <a:r>
              <a:t>Name</a:t>
            </a:r>
          </a:p>
        </p:txBody>
      </p:sp>
      <p:sp>
        <p:nvSpPr>
          <p:cNvPr id="513" name="Shape 513"/>
          <p:cNvSpPr/>
          <p:nvPr/>
        </p:nvSpPr>
        <p:spPr>
          <a:xfrm>
            <a:off x="5511237" y="7590366"/>
            <a:ext cx="2151659" cy="1270001"/>
          </a:xfrm>
          <a:prstGeom prst="ellipse">
            <a:avLst/>
          </a:prstGeom>
          <a:solidFill>
            <a:schemeClr val="accent3">
              <a:satOff val="18648"/>
              <a:lumOff val="5971"/>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010101"/>
                </a:solidFill>
                <a:latin typeface="Verdana"/>
                <a:ea typeface="Verdana"/>
                <a:cs typeface="Verdana"/>
                <a:sym typeface="Verdana"/>
              </a:defRPr>
            </a:lvl1pPr>
          </a:lstStyle>
          <a:p>
            <a:pPr/>
            <a:r>
              <a:t>Name</a:t>
            </a:r>
          </a:p>
        </p:txBody>
      </p:sp>
      <p:sp>
        <p:nvSpPr>
          <p:cNvPr id="514" name="Shape 514"/>
          <p:cNvSpPr/>
          <p:nvPr/>
        </p:nvSpPr>
        <p:spPr>
          <a:xfrm>
            <a:off x="1142437" y="6388100"/>
            <a:ext cx="2151659" cy="1270000"/>
          </a:xfrm>
          <a:prstGeom prst="ellipse">
            <a:avLst/>
          </a:prstGeom>
          <a:solidFill>
            <a:schemeClr val="accent4">
              <a:hueOff val="384618"/>
              <a:satOff val="3869"/>
              <a:lumOff val="5802"/>
            </a:schemeClr>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030303"/>
                </a:solidFill>
                <a:latin typeface="Verdana"/>
                <a:ea typeface="Verdana"/>
                <a:cs typeface="Verdana"/>
                <a:sym typeface="Verdana"/>
              </a:defRPr>
            </a:lvl1pPr>
          </a:lstStyle>
          <a:p>
            <a:pPr/>
            <a:r>
              <a:t>Name</a:t>
            </a:r>
          </a:p>
        </p:txBody>
      </p:sp>
      <p:sp>
        <p:nvSpPr>
          <p:cNvPr id="515" name="Shape 515"/>
          <p:cNvSpPr/>
          <p:nvPr/>
        </p:nvSpPr>
        <p:spPr>
          <a:xfrm>
            <a:off x="363504" y="4034366"/>
            <a:ext cx="2151659" cy="1270001"/>
          </a:xfrm>
          <a:prstGeom prst="ellipse">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1" i="1" sz="2800">
                <a:solidFill>
                  <a:srgbClr val="FFFFFF"/>
                </a:solidFill>
                <a:latin typeface="Verdana"/>
                <a:ea typeface="Verdana"/>
                <a:cs typeface="Verdana"/>
                <a:sym typeface="Verdana"/>
              </a:defRPr>
            </a:lvl1pPr>
          </a:lstStyle>
          <a:p>
            <a:pPr/>
            <a:r>
              <a:t>Name</a:t>
            </a:r>
          </a:p>
        </p:txBody>
      </p:sp>
    </p:spTree>
  </p:cSld>
  <p:clrMapOvr>
    <a:masterClrMapping/>
  </p:clrMapOvr>
  <p:transition xmlns:p14="http://schemas.microsoft.com/office/powerpoint/2010/main" spd="med" advClick="1" p14:dur="1000"/>
</p:sld>
</file>

<file path=ppt/slides/slide1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7" name="Shape 517"/>
          <p:cNvSpPr/>
          <p:nvPr/>
        </p:nvSpPr>
        <p:spPr>
          <a:xfrm>
            <a:off x="478648" y="1316235"/>
            <a:ext cx="12047504" cy="792014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they face are:</a:t>
            </a: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to do give to</a:t>
            </a:r>
            <a:br>
              <a:rPr i="1">
                <a:latin typeface="Verdana"/>
                <a:ea typeface="Verdana"/>
                <a:cs typeface="Verdana"/>
                <a:sym typeface="Verdana"/>
              </a:rPr>
            </a:br>
            <a:r>
              <a:rPr i="1">
                <a:latin typeface="Verdana"/>
                <a:ea typeface="Verdana"/>
                <a:cs typeface="Verdana"/>
                <a:sym typeface="Verdana"/>
              </a:rPr>
              <a:t>them and help them to succeed are:</a:t>
            </a: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18" name="Shape 518"/>
          <p:cNvSpPr/>
          <p:nvPr/>
        </p:nvSpPr>
        <p:spPr>
          <a:xfrm>
            <a:off x="478648" y="203952"/>
            <a:ext cx="12047503"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Person A Is: </a:t>
            </a:r>
          </a:p>
        </p:txBody>
      </p:sp>
    </p:spTree>
  </p:cSld>
  <p:clrMapOvr>
    <a:masterClrMapping/>
  </p:clrMapOvr>
  <p:transition xmlns:p14="http://schemas.microsoft.com/office/powerpoint/2010/main" spd="med" advClick="1" p14:dur="1000"/>
</p:sld>
</file>

<file path=ppt/slides/slide1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0" name="Shape 520"/>
          <p:cNvSpPr/>
          <p:nvPr/>
        </p:nvSpPr>
        <p:spPr>
          <a:xfrm>
            <a:off x="478648" y="1316235"/>
            <a:ext cx="12047504" cy="792014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they face are:</a:t>
            </a: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to do give to</a:t>
            </a:r>
            <a:br>
              <a:rPr i="1">
                <a:latin typeface="Verdana"/>
                <a:ea typeface="Verdana"/>
                <a:cs typeface="Verdana"/>
                <a:sym typeface="Verdana"/>
              </a:rPr>
            </a:br>
            <a:r>
              <a:rPr i="1">
                <a:latin typeface="Verdana"/>
                <a:ea typeface="Verdana"/>
                <a:cs typeface="Verdana"/>
                <a:sym typeface="Verdana"/>
              </a:rPr>
              <a:t>them and help them to succeed are:</a:t>
            </a: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21" name="Shape 521"/>
          <p:cNvSpPr/>
          <p:nvPr/>
        </p:nvSpPr>
        <p:spPr>
          <a:xfrm>
            <a:off x="478648" y="203952"/>
            <a:ext cx="12047503"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Person B Is: </a:t>
            </a:r>
          </a:p>
        </p:txBody>
      </p:sp>
    </p:spTree>
  </p:cSld>
  <p:clrMapOvr>
    <a:masterClrMapping/>
  </p:clrMapOvr>
  <p:transition xmlns:p14="http://schemas.microsoft.com/office/powerpoint/2010/main" spd="med" advClick="1" p14:dur="1000"/>
</p:sld>
</file>

<file path=ppt/slides/slide1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3" name="Shape 523"/>
          <p:cNvSpPr/>
          <p:nvPr/>
        </p:nvSpPr>
        <p:spPr>
          <a:xfrm>
            <a:off x="478648" y="1316235"/>
            <a:ext cx="12047504" cy="792014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they face are:</a:t>
            </a: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to do give to</a:t>
            </a:r>
            <a:br>
              <a:rPr i="1">
                <a:latin typeface="Verdana"/>
                <a:ea typeface="Verdana"/>
                <a:cs typeface="Verdana"/>
                <a:sym typeface="Verdana"/>
              </a:rPr>
            </a:br>
            <a:r>
              <a:rPr i="1">
                <a:latin typeface="Verdana"/>
                <a:ea typeface="Verdana"/>
                <a:cs typeface="Verdana"/>
                <a:sym typeface="Verdana"/>
              </a:rPr>
              <a:t>them and help them to succeed are:</a:t>
            </a: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defTabSz="457200">
              <a:lnSpc>
                <a:spcPct val="110000"/>
              </a:lnSpc>
              <a:buClr>
                <a:srgbClr val="000000"/>
              </a:buClr>
              <a:buFont typeface="Verdana"/>
              <a:defRPr sz="2600">
                <a:uFill>
                  <a:solidFill>
                    <a:srgbClr val="000000"/>
                  </a:solidFill>
                </a:uFill>
                <a:latin typeface="Calibri"/>
                <a:ea typeface="Calibri"/>
                <a:cs typeface="Calibri"/>
                <a:sym typeface="Calibri"/>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24" name="Shape 524"/>
          <p:cNvSpPr/>
          <p:nvPr/>
        </p:nvSpPr>
        <p:spPr>
          <a:xfrm>
            <a:off x="478648" y="203952"/>
            <a:ext cx="12047503"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Person C Is: </a:t>
            </a:r>
          </a:p>
        </p:txBody>
      </p:sp>
    </p:spTree>
  </p:cSld>
  <p:clrMapOvr>
    <a:masterClrMapping/>
  </p:clrMapOvr>
  <p:transition xmlns:p14="http://schemas.microsoft.com/office/powerpoint/2010/main" spd="med" advClick="1" p14:dur="1000"/>
</p:sld>
</file>

<file path=ppt/slides/slide1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6" name="Shape 526"/>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Success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8" name="Shape 528"/>
          <p:cNvSpPr/>
          <p:nvPr/>
        </p:nvSpPr>
        <p:spPr>
          <a:xfrm>
            <a:off x="557850" y="1606294"/>
            <a:ext cx="11778247" cy="786426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indent="29351"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People buy success, rather than the theory of success. So it is vital to deliver the goods. </a:t>
            </a:r>
          </a:p>
          <a:p>
            <a:pPr indent="29351"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indent="29351"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I</a:t>
            </a:r>
            <a:r>
              <a:t>magine that you have managed to get a piece of work with a sponsor. It will then be important:</a:t>
            </a:r>
          </a:p>
          <a:p>
            <a:pPr indent="29351"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 	To make clear contracts with the sponsor about the specific results to deliver - the agreed picture of success. </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 	To do superb work, deliver some quick successes and proactively keep the sponsor informed about your progress towards achieving the picture of such success.</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 	To encourage yourself on the journey, find solutions to challenges and do what is required to achieve the agreed picture of success.</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Here are several exercises on these themes.</a:t>
            </a:r>
          </a:p>
        </p:txBody>
      </p:sp>
      <p:sp>
        <p:nvSpPr>
          <p:cNvPr id="529" name="Shape 529"/>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1" name="Shape 531"/>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Delivering Success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3" name="Shape 533"/>
          <p:cNvSpPr/>
          <p:nvPr/>
        </p:nvSpPr>
        <p:spPr>
          <a:xfrm>
            <a:off x="514370" y="373285"/>
            <a:ext cx="12047504" cy="1403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The specific things I can do to make clear </a:t>
            </a:r>
          </a:p>
          <a:p>
            <a:pPr defTabSz="921173">
              <a:buClr>
                <a:srgbClr val="000000"/>
              </a:buClr>
              <a:buFont typeface="Verdana"/>
              <a:defRPr i="1" sz="2800">
                <a:uFill>
                  <a:solidFill>
                    <a:srgbClr val="000000"/>
                  </a:solidFill>
                </a:uFill>
                <a:latin typeface="Verdana"/>
                <a:ea typeface="Verdana"/>
                <a:cs typeface="Verdana"/>
                <a:sym typeface="Verdana"/>
              </a:defRPr>
            </a:pPr>
            <a:r>
              <a:t>contracts with the sponsor about the results </a:t>
            </a:r>
          </a:p>
          <a:p>
            <a:pPr defTabSz="921173">
              <a:buClr>
                <a:srgbClr val="000000"/>
              </a:buClr>
              <a:buFont typeface="Verdana"/>
              <a:defRPr i="1" sz="2800">
                <a:uFill>
                  <a:solidFill>
                    <a:srgbClr val="000000"/>
                  </a:solidFill>
                </a:uFill>
                <a:latin typeface="Verdana"/>
                <a:ea typeface="Verdana"/>
                <a:cs typeface="Verdana"/>
                <a:sym typeface="Verdana"/>
              </a:defRPr>
            </a:pPr>
            <a:r>
              <a:t>to be delivered - the picture of success - are:</a:t>
            </a:r>
          </a:p>
        </p:txBody>
      </p:sp>
      <p:sp>
        <p:nvSpPr>
          <p:cNvPr id="534" name="Shape 534"/>
          <p:cNvSpPr/>
          <p:nvPr/>
        </p:nvSpPr>
        <p:spPr>
          <a:xfrm>
            <a:off x="460184" y="3144492"/>
            <a:ext cx="12155877" cy="599665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1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6" name="Shape 536"/>
          <p:cNvSpPr/>
          <p:nvPr/>
        </p:nvSpPr>
        <p:spPr>
          <a:xfrm>
            <a:off x="514370" y="373285"/>
            <a:ext cx="12047504" cy="1403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The specific things I can do to perform superb work, get </a:t>
            </a:r>
          </a:p>
          <a:p>
            <a:pPr defTabSz="921173">
              <a:buClr>
                <a:srgbClr val="000000"/>
              </a:buClr>
              <a:buFont typeface="Verdana"/>
              <a:defRPr i="1" sz="2800">
                <a:uFill>
                  <a:solidFill>
                    <a:srgbClr val="000000"/>
                  </a:solidFill>
                </a:uFill>
                <a:latin typeface="Verdana"/>
                <a:ea typeface="Verdana"/>
                <a:cs typeface="Verdana"/>
                <a:sym typeface="Verdana"/>
              </a:defRPr>
            </a:pPr>
            <a:r>
              <a:t>quick successes and proactively keep the sponsor informed </a:t>
            </a:r>
          </a:p>
          <a:p>
            <a:pPr defTabSz="921173">
              <a:buClr>
                <a:srgbClr val="000000"/>
              </a:buClr>
              <a:buFont typeface="Verdana"/>
              <a:defRPr i="1" sz="2800">
                <a:uFill>
                  <a:solidFill>
                    <a:srgbClr val="000000"/>
                  </a:solidFill>
                </a:uFill>
                <a:latin typeface="Verdana"/>
                <a:ea typeface="Verdana"/>
                <a:cs typeface="Verdana"/>
                <a:sym typeface="Verdana"/>
              </a:defRPr>
            </a:pPr>
            <a:r>
              <a:t>about progress towards achieving the picture of success are:</a:t>
            </a:r>
          </a:p>
        </p:txBody>
      </p:sp>
      <p:sp>
        <p:nvSpPr>
          <p:cNvPr id="537" name="Shape 537"/>
          <p:cNvSpPr/>
          <p:nvPr/>
        </p:nvSpPr>
        <p:spPr>
          <a:xfrm>
            <a:off x="460184" y="3144492"/>
            <a:ext cx="12155877" cy="599665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Shape 217"/>
          <p:cNvSpPr/>
          <p:nvPr/>
        </p:nvSpPr>
        <p:spPr>
          <a:xfrm>
            <a:off x="575618" y="694670"/>
            <a:ext cx="12049876" cy="873040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Positive Memories.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focus on how they want to enjoy life, pursue experiences and have no regrets.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 	Positive Contribution.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focus on how they want to follow their vocation, do good work or make a positive contribution to the world.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prefer to clarify your life goals in another way. Whatever approach you take, however, clarifying these goals can act as a long-term compass.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bear in mind these aims when making key decisions. When given the opportunity to take a new job, for example, you can ask yourself: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“Will taking this step help me to achieve my longer-term picture of success</a:t>
            </a: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9" name="Shape 539"/>
          <p:cNvSpPr/>
          <p:nvPr/>
        </p:nvSpPr>
        <p:spPr>
          <a:xfrm>
            <a:off x="514370" y="373285"/>
            <a:ext cx="12047504" cy="1403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2800">
                <a:uFill>
                  <a:solidFill>
                    <a:srgbClr val="000000"/>
                  </a:solidFill>
                </a:uFill>
                <a:latin typeface="Verdana"/>
                <a:ea typeface="Verdana"/>
                <a:cs typeface="Verdana"/>
                <a:sym typeface="Verdana"/>
              </a:defRPr>
            </a:pPr>
            <a:r>
              <a:t>The specific things I can do to encourage myself on </a:t>
            </a:r>
          </a:p>
          <a:p>
            <a:pPr defTabSz="921173">
              <a:buClr>
                <a:srgbClr val="000000"/>
              </a:buClr>
              <a:buFont typeface="Verdana"/>
              <a:defRPr i="1" sz="2800">
                <a:uFill>
                  <a:solidFill>
                    <a:srgbClr val="000000"/>
                  </a:solidFill>
                </a:uFill>
                <a:latin typeface="Verdana"/>
                <a:ea typeface="Verdana"/>
                <a:cs typeface="Verdana"/>
                <a:sym typeface="Verdana"/>
              </a:defRPr>
            </a:pPr>
            <a:r>
              <a:t>the journey, find solutions to challenges and do </a:t>
            </a:r>
          </a:p>
          <a:p>
            <a:pPr defTabSz="921173">
              <a:buClr>
                <a:srgbClr val="000000"/>
              </a:buClr>
              <a:buFont typeface="Verdana"/>
              <a:defRPr i="1" sz="2800">
                <a:uFill>
                  <a:solidFill>
                    <a:srgbClr val="000000"/>
                  </a:solidFill>
                </a:uFill>
                <a:latin typeface="Verdana"/>
                <a:ea typeface="Verdana"/>
                <a:cs typeface="Verdana"/>
                <a:sym typeface="Verdana"/>
              </a:defRPr>
            </a:pPr>
            <a:r>
              <a:t>what is required to achieve the picture of success are:</a:t>
            </a:r>
          </a:p>
        </p:txBody>
      </p:sp>
      <p:sp>
        <p:nvSpPr>
          <p:cNvPr id="540" name="Shape 540"/>
          <p:cNvSpPr/>
          <p:nvPr/>
        </p:nvSpPr>
        <p:spPr>
          <a:xfrm>
            <a:off x="460184" y="3144492"/>
            <a:ext cx="12155877" cy="5996659"/>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r>
              <a:rPr i="1"/>
              <a:t>*</a:t>
            </a:r>
          </a:p>
        </p:txBody>
      </p:sp>
    </p:spTree>
  </p:cSld>
  <p:clrMapOvr>
    <a:masterClrMapping/>
  </p:clrMapOvr>
  <p:transition xmlns:p14="http://schemas.microsoft.com/office/powerpoint/2010/main" spd="med" advClick="1" p14:dur="1000"/>
</p:sld>
</file>

<file path=ppt/slides/slide1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2" name="Shape 542"/>
          <p:cNvSpPr/>
          <p:nvPr/>
        </p:nvSpPr>
        <p:spPr>
          <a:xfrm>
            <a:off x="865540" y="1770097"/>
            <a:ext cx="11273721" cy="2064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54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Success Stories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4" name="Shape 544"/>
          <p:cNvSpPr/>
          <p:nvPr/>
        </p:nvSpPr>
        <p:spPr>
          <a:xfrm>
            <a:off x="680295" y="1786032"/>
            <a:ext cx="11650135" cy="69358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Imagine that you have done work with a customer. </a:t>
            </a:r>
            <a:r>
              <a:t>Sometimes it can be useful to record what people did to deliver success. This also helps to establish credibility.</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Different people use different frameworks for sharing success stories. This one invites people to start by choosing a title for the story. They can then bring it to life by writing a compelling story, using video or employing other media.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format invites people to describe the specific situation, strategies and successes. It also asks them to summarise the learning.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if you wish, adapt this approach in your own way to describe the specific results that you have helped to deliver.</a:t>
            </a:r>
          </a:p>
        </p:txBody>
      </p:sp>
      <p:sp>
        <p:nvSpPr>
          <p:cNvPr id="545" name="Shape 545"/>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7" name="Shape 547"/>
          <p:cNvSpPr/>
          <p:nvPr/>
        </p:nvSpPr>
        <p:spPr>
          <a:xfrm>
            <a:off x="1038577" y="5606958"/>
            <a:ext cx="10945708" cy="26551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9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title of the success story is:</a:t>
            </a:r>
          </a:p>
          <a:p>
            <a:pPr algn="l" defTabSz="650240">
              <a:lnSpc>
                <a:spcPts val="3900"/>
              </a:lnSpc>
              <a:buClr>
                <a:srgbClr val="941100"/>
              </a:buClr>
              <a:buFont typeface="Verdana"/>
              <a:defRPr i="1" sz="3000">
                <a:solidFill>
                  <a:srgbClr val="941100"/>
                </a:solidFill>
                <a:uFill>
                  <a:solidFill>
                    <a:srgbClr val="941100"/>
                  </a:solidFill>
                </a:uFill>
                <a:latin typeface="Verdana"/>
                <a:ea typeface="Verdana"/>
                <a:cs typeface="Verdana"/>
                <a:sym typeface="Verdana"/>
              </a:defRPr>
            </a:pPr>
          </a:p>
          <a:p>
            <a:pPr algn="l" defTabSz="650240">
              <a:lnSpc>
                <a:spcPts val="39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48" name="Shape 548"/>
          <p:cNvSpPr/>
          <p:nvPr/>
        </p:nvSpPr>
        <p:spPr>
          <a:xfrm>
            <a:off x="865540" y="1481102"/>
            <a:ext cx="11273721" cy="18101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Success Story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0" name="Shape 550"/>
          <p:cNvSpPr/>
          <p:nvPr/>
        </p:nvSpPr>
        <p:spPr>
          <a:xfrm>
            <a:off x="570144" y="1754040"/>
            <a:ext cx="11935957" cy="68673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The specific situation we faced - </a:t>
            </a:r>
            <a:br>
              <a:rPr i="1">
                <a:latin typeface="Verdana"/>
                <a:ea typeface="Verdana"/>
                <a:cs typeface="Verdana"/>
                <a:sym typeface="Verdana"/>
              </a:rPr>
            </a:br>
            <a:r>
              <a:rPr i="1">
                <a:latin typeface="Verdana"/>
                <a:ea typeface="Verdana"/>
                <a:cs typeface="Verdana"/>
                <a:sym typeface="Verdana"/>
              </a:rPr>
              <a:t>including the specific challenges - was:</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
        <p:nvSpPr>
          <p:cNvPr id="551" name="Shape 551"/>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Situation</a:t>
            </a:r>
          </a:p>
        </p:txBody>
      </p:sp>
    </p:spTree>
  </p:cSld>
  <p:clrMapOvr>
    <a:masterClrMapping/>
  </p:clrMapOvr>
  <p:transition xmlns:p14="http://schemas.microsoft.com/office/powerpoint/2010/main" spd="med" advClick="1" p14:dur="1000"/>
</p:sld>
</file>

<file path=ppt/slides/slide1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3" name="Shape 553"/>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Strategies</a:t>
            </a:r>
          </a:p>
        </p:txBody>
      </p:sp>
      <p:sp>
        <p:nvSpPr>
          <p:cNvPr id="554" name="Shape 554"/>
          <p:cNvSpPr/>
          <p:nvPr/>
        </p:nvSpPr>
        <p:spPr>
          <a:xfrm>
            <a:off x="570144" y="1754040"/>
            <a:ext cx="11935957" cy="68673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The strategies we followed to tackle the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challenge and achieve the picture of success were: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Tree>
  </p:cSld>
  <p:clrMapOvr>
    <a:masterClrMapping/>
  </p:clrMapOvr>
  <p:transition xmlns:p14="http://schemas.microsoft.com/office/powerpoint/2010/main" spd="med" advClick="1" p14:dur="1000"/>
</p:sld>
</file>

<file path=ppt/slides/slide1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6" name="Shape 556"/>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Successes</a:t>
            </a:r>
          </a:p>
        </p:txBody>
      </p:sp>
      <p:sp>
        <p:nvSpPr>
          <p:cNvPr id="557" name="Shape 557"/>
          <p:cNvSpPr/>
          <p:nvPr/>
        </p:nvSpPr>
        <p:spPr>
          <a:xfrm>
            <a:off x="570144" y="1754040"/>
            <a:ext cx="11935957" cy="68673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The specific results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that were delivered were: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Tree>
  </p:cSld>
  <p:clrMapOvr>
    <a:masterClrMapping/>
  </p:clrMapOvr>
  <p:transition xmlns:p14="http://schemas.microsoft.com/office/powerpoint/2010/main" spd="med" advClick="1" p14:dur="1000"/>
</p:sld>
</file>

<file path=ppt/slides/slide1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9" name="Shape 559"/>
          <p:cNvSpPr/>
          <p:nvPr/>
        </p:nvSpPr>
        <p:spPr>
          <a:xfrm>
            <a:off x="570144" y="1754040"/>
            <a:ext cx="11935957" cy="699812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r>
              <a:rPr i="1">
                <a:latin typeface="Verdana"/>
                <a:ea typeface="Verdana"/>
                <a:cs typeface="Verdana"/>
                <a:sym typeface="Verdana"/>
              </a:rPr>
              <a:t>So here is a summary of the specific </a:t>
            </a:r>
            <a:br>
              <a:rPr i="1">
                <a:latin typeface="Verdana"/>
                <a:ea typeface="Verdana"/>
                <a:cs typeface="Verdana"/>
                <a:sym typeface="Verdana"/>
              </a:rPr>
            </a:br>
            <a:r>
              <a:rPr i="1">
                <a:latin typeface="Verdana"/>
                <a:ea typeface="Verdana"/>
                <a:cs typeface="Verdana"/>
                <a:sym typeface="Verdana"/>
              </a:rPr>
              <a:t>things we did and the things we learned:</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to include: a) The strategies that worked and how these could be followed more in the future; b) The things we could do better next time and how; c) The other things of interest.</a:t>
            </a:r>
          </a:p>
        </p:txBody>
      </p:sp>
      <p:sp>
        <p:nvSpPr>
          <p:cNvPr id="560" name="Shape 560"/>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Summary</a:t>
            </a:r>
          </a:p>
        </p:txBody>
      </p:sp>
    </p:spTree>
  </p:cSld>
  <p:clrMapOvr>
    <a:masterClrMapping/>
  </p:clrMapOvr>
  <p:transition xmlns:p14="http://schemas.microsoft.com/office/powerpoint/2010/main" spd="med" advClick="1" p14:dur="1000"/>
</p:sld>
</file>

<file path=ppt/slides/slide1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2" name="Shape 562"/>
          <p:cNvSpPr/>
          <p:nvPr/>
        </p:nvSpPr>
        <p:spPr>
          <a:xfrm>
            <a:off x="865540" y="1770097"/>
            <a:ext cx="11273721" cy="2927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5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Best Contribution </a:t>
            </a:r>
            <a:endParaRPr i="1">
              <a:latin typeface="Verdana"/>
              <a:ea typeface="Verdana"/>
              <a:cs typeface="Verdana"/>
              <a:sym typeface="Verdana"/>
            </a:endParaRPr>
          </a:p>
          <a:p>
            <a:pPr defTabSz="921173">
              <a:lnSpc>
                <a:spcPct val="15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To An Employer</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4" name="Shape 564"/>
          <p:cNvSpPr/>
          <p:nvPr/>
        </p:nvSpPr>
        <p:spPr>
          <a:xfrm>
            <a:off x="532433" y="1500908"/>
            <a:ext cx="12011379" cy="880684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Let’s conclude this pack by returning to a situation in which you may be looking for work. Imagine that you are applying for a role in an organisation. The following pages invite you to craft your script for focusing on certain themes during the interview for your desired role. </a:t>
            </a: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It can be good to clarify these headlines but then to be yourself in the interview. Here are some themes it can be useful to cover. </a:t>
            </a: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endParaRPr i="1"/>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Success.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what you believe to be the goals – the picture of success – of the team or organisation you want to join.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may be difficult, because you are not privy to lots of information. Bear in mind that most employers want to improve their profits, products - including customer satisfaction - and people. Clarify what you believe may be their goals.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endParaRPr i="1"/>
          </a:p>
        </p:txBody>
      </p:sp>
      <p:sp>
        <p:nvSpPr>
          <p:cNvPr id="565" name="Shape 565"/>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Shape 219"/>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Life Goals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7" name="Shape 567"/>
          <p:cNvSpPr/>
          <p:nvPr/>
        </p:nvSpPr>
        <p:spPr>
          <a:xfrm>
            <a:off x="653680" y="688083"/>
            <a:ext cx="11903005" cy="873040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	Specific Contribution.</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Bearing in mind the organisation’s goals and your strengths, describe the specific contribution you would like to make towards helping the them to achieve success. Again, try to give some specific examples.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	Specific Benefits.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Describe the benefits of making this contribution. These can be benefits for the organisation, customers and colleagues. </a:t>
            </a: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	Specific Early Successes.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Describe the specific early successes you would aim to deliver.</a:t>
            </a: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endParaRPr i="1"/>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	Summary.</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r>
              <a:rPr i="1"/>
              <a:t>Summarise again what you would like to deliver to help the organisation to achieve success. Also describe any other themes you would like to explore with the potential employer.</a:t>
            </a:r>
          </a:p>
        </p:txBody>
      </p:sp>
    </p:spTree>
  </p:cSld>
  <p:clrMapOvr>
    <a:masterClrMapping/>
  </p:clrMapOvr>
  <p:transition xmlns:p14="http://schemas.microsoft.com/office/powerpoint/2010/main" spd="med" advClick="1" p14:dur="1000"/>
</p:sld>
</file>

<file path=ppt/slides/slide1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9" name="Shape 569"/>
          <p:cNvSpPr/>
          <p:nvPr/>
        </p:nvSpPr>
        <p:spPr>
          <a:xfrm>
            <a:off x="642642" y="885704"/>
            <a:ext cx="11776571" cy="4660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900"/>
              </a:lnSpc>
              <a:buClr>
                <a:srgbClr val="000000"/>
              </a:buClr>
              <a:buFont typeface="Verdana"/>
              <a:defRPr sz="2400">
                <a:uFill>
                  <a:solidFill>
                    <a:srgbClr val="000000"/>
                  </a:solidFill>
                </a:uFill>
                <a:latin typeface="Calibri"/>
                <a:ea typeface="Calibri"/>
                <a:cs typeface="Calibri"/>
                <a:sym typeface="Calibri"/>
              </a:defRPr>
            </a:pPr>
            <a:r>
              <a:rPr i="1" sz="3000">
                <a:latin typeface="Verdana"/>
                <a:ea typeface="Verdana"/>
                <a:cs typeface="Verdana"/>
                <a:sym typeface="Verdana"/>
              </a:rPr>
              <a:t>*	Summary.</a:t>
            </a:r>
          </a:p>
          <a:p>
            <a:pPr algn="l" defTabSz="650240">
              <a:lnSpc>
                <a:spcPts val="39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ts val="3900"/>
              </a:lnSpc>
              <a:buClr>
                <a:srgbClr val="000000"/>
              </a:buClr>
              <a:buFont typeface="Verdana"/>
              <a:defRPr sz="2400">
                <a:uFill>
                  <a:solidFill>
                    <a:srgbClr val="000000"/>
                  </a:solidFill>
                </a:uFill>
                <a:latin typeface="Calibri"/>
                <a:ea typeface="Calibri"/>
                <a:cs typeface="Calibri"/>
                <a:sym typeface="Calibri"/>
              </a:defRPr>
            </a:pPr>
            <a:r>
              <a:rPr i="1" sz="3000">
                <a:latin typeface="Verdana"/>
                <a:ea typeface="Verdana"/>
                <a:cs typeface="Verdana"/>
                <a:sym typeface="Verdana"/>
              </a:rPr>
              <a:t>Finally, there is a space to summarise the contribution you would like to make. Also add any other things that you would like to mention.</a:t>
            </a:r>
          </a:p>
          <a:p>
            <a:pPr algn="l" defTabSz="650240">
              <a:lnSpc>
                <a:spcPts val="39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ts val="3900"/>
              </a:lnSpc>
              <a:buClr>
                <a:srgbClr val="000000"/>
              </a:buClr>
              <a:buFont typeface="Verdana"/>
              <a:defRPr sz="2400">
                <a:uFill>
                  <a:solidFill>
                    <a:srgbClr val="000000"/>
                  </a:solidFill>
                </a:uFill>
                <a:latin typeface="Calibri"/>
                <a:ea typeface="Calibri"/>
                <a:cs typeface="Calibri"/>
                <a:sym typeface="Calibri"/>
              </a:defRPr>
            </a:pPr>
            <a:r>
              <a:rPr i="1" sz="3000">
                <a:latin typeface="Verdana"/>
                <a:ea typeface="Verdana"/>
                <a:cs typeface="Verdana"/>
                <a:sym typeface="Verdana"/>
              </a:rPr>
              <a:t>The exercise will be challenging. But it can help you to clarify your potential best contribution to an employer. </a:t>
            </a:r>
          </a:p>
        </p:txBody>
      </p:sp>
    </p:spTree>
  </p:cSld>
  <p:clrMapOvr>
    <a:masterClrMapping/>
  </p:clrMapOvr>
  <p:transition xmlns:p14="http://schemas.microsoft.com/office/powerpoint/2010/main" spd="med" advClick="1" p14:dur="1000"/>
</p:sld>
</file>

<file path=ppt/slides/slide1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1" name="Shape 571"/>
          <p:cNvSpPr/>
          <p:nvPr/>
        </p:nvSpPr>
        <p:spPr>
          <a:xfrm>
            <a:off x="609558" y="1599796"/>
            <a:ext cx="11903005" cy="74591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far as I understand it, the goals of the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organisation - together with some examples - are:</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To</a:t>
            </a: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endParaRPr i="1">
              <a:latin typeface="Verdana"/>
              <a:ea typeface="Verdana"/>
              <a:cs typeface="Verdana"/>
              <a:sym typeface="Verdana"/>
            </a:endParaR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To</a:t>
            </a: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endParaRPr i="1">
              <a:latin typeface="Verdana"/>
              <a:ea typeface="Verdana"/>
              <a:cs typeface="Verdana"/>
              <a:sym typeface="Verdana"/>
            </a:endParaR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 To</a:t>
            </a: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p:txBody>
      </p:sp>
      <p:sp>
        <p:nvSpPr>
          <p:cNvPr id="572" name="Shape 572"/>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Success</a:t>
            </a:r>
          </a:p>
        </p:txBody>
      </p:sp>
    </p:spTree>
  </p:cSld>
  <p:clrMapOvr>
    <a:masterClrMapping/>
  </p:clrMapOvr>
  <p:transition xmlns:p14="http://schemas.microsoft.com/office/powerpoint/2010/main" spd="med" advClick="1" p14:dur="1000"/>
</p:sld>
</file>

<file path=ppt/slides/slide1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4" name="Shape 574"/>
          <p:cNvSpPr/>
          <p:nvPr/>
        </p:nvSpPr>
        <p:spPr>
          <a:xfrm>
            <a:off x="609558" y="1408462"/>
            <a:ext cx="11903005" cy="79121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in mind the organisation’s goals and my strengths, </a:t>
            </a: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contribution I would like to make </a:t>
            </a: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towards achieving this picture of success would be:</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To</a:t>
            </a:r>
          </a:p>
          <a:p>
            <a:pPr marL="505742" indent="-505742"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To</a:t>
            </a:r>
          </a:p>
          <a:p>
            <a:pPr marL="505742" indent="-505742"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 To</a:t>
            </a:r>
          </a:p>
          <a:p>
            <a:pPr marL="505742" indent="-505742"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marL="505742" indent="-505742"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p:txBody>
      </p:sp>
      <p:sp>
        <p:nvSpPr>
          <p:cNvPr id="575" name="Shape 575"/>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Specific Contribution</a:t>
            </a:r>
          </a:p>
        </p:txBody>
      </p:sp>
    </p:spTree>
  </p:cSld>
  <p:clrMapOvr>
    <a:masterClrMapping/>
  </p:clrMapOvr>
  <p:transition xmlns:p14="http://schemas.microsoft.com/office/powerpoint/2010/main" spd="med" advClick="1" p14:dur="1000"/>
</p:sld>
</file>

<file path=ppt/slides/slide1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7" name="Shape 577"/>
          <p:cNvSpPr/>
          <p:nvPr/>
        </p:nvSpPr>
        <p:spPr>
          <a:xfrm>
            <a:off x="609558" y="1408462"/>
            <a:ext cx="11785684" cy="78264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lnSpc>
                <a:spcPts val="3600"/>
              </a:lnSpc>
              <a:buClr>
                <a:srgbClr val="000000"/>
              </a:buClr>
              <a:buFont typeface="Verdana"/>
              <a:defRPr sz="2600">
                <a:uFill>
                  <a:solidFill>
                    <a:srgbClr val="000000"/>
                  </a:solidFill>
                </a:uFill>
                <a:latin typeface="Verdana"/>
                <a:ea typeface="Verdana"/>
                <a:cs typeface="Verdana"/>
                <a:sym typeface="Verdana"/>
              </a:defRPr>
            </a:pPr>
            <a:r>
              <a:rPr i="1"/>
              <a:t>The specific benefits of making this contribution - for the team, customers, colleagues and other stakeholders - will be: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578" name="Shape 578"/>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Specific Benefits</a:t>
            </a:r>
          </a:p>
        </p:txBody>
      </p:sp>
    </p:spTree>
  </p:cSld>
  <p:clrMapOvr>
    <a:masterClrMapping/>
  </p:clrMapOvr>
  <p:transition xmlns:p14="http://schemas.microsoft.com/office/powerpoint/2010/main" spd="med" advClick="1" p14:dur="1000"/>
</p:sld>
</file>

<file path=ppt/slides/slide1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0" name="Shape 580"/>
          <p:cNvSpPr/>
          <p:nvPr/>
        </p:nvSpPr>
        <p:spPr>
          <a:xfrm>
            <a:off x="619480" y="1658094"/>
            <a:ext cx="11765840" cy="717879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defTabSz="64770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early successes I would aim to deliver would be:</a:t>
            </a: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643467" indent="-643467" algn="l" defTabSz="647700">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1)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2)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3) To</a:t>
            </a: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p>
          <a:p>
            <a:pPr marL="508000" indent="-508000" algn="l" defTabSz="647700">
              <a:lnSpc>
                <a:spcPts val="3600"/>
              </a:lnSpc>
              <a:buClr>
                <a:srgbClr val="000000"/>
              </a:buClr>
              <a:buFont typeface="Verdana"/>
              <a:defRPr i="1" sz="2600">
                <a:uFill>
                  <a:solidFill>
                    <a:srgbClr val="000000"/>
                  </a:solidFill>
                </a:uFill>
                <a:latin typeface="Verdana"/>
                <a:ea typeface="Verdana"/>
                <a:cs typeface="Verdana"/>
                <a:sym typeface="Verdana"/>
              </a:defRPr>
            </a:pPr>
            <a:r>
              <a:t>	For example:</a:t>
            </a:r>
          </a:p>
        </p:txBody>
      </p:sp>
      <p:sp>
        <p:nvSpPr>
          <p:cNvPr id="581" name="Shape 581"/>
          <p:cNvSpPr/>
          <p:nvPr/>
        </p:nvSpPr>
        <p:spPr>
          <a:xfrm>
            <a:off x="647699" y="380999"/>
            <a:ext cx="11709403" cy="5334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Specific Early Successes</a:t>
            </a:r>
          </a:p>
        </p:txBody>
      </p:sp>
    </p:spTree>
  </p:cSld>
  <p:clrMapOvr>
    <a:masterClrMapping/>
  </p:clrMapOvr>
  <p:transition xmlns:p14="http://schemas.microsoft.com/office/powerpoint/2010/main" spd="med" advClick="1" p14:dur="1000"/>
</p:sld>
</file>

<file path=ppt/slides/slide1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3" name="Shape 583"/>
          <p:cNvSpPr/>
          <p:nvPr/>
        </p:nvSpPr>
        <p:spPr>
          <a:xfrm>
            <a:off x="609558" y="1706725"/>
            <a:ext cx="11903005" cy="74295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in summary, this is what I would like to </a:t>
            </a: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contribute towards achieving the picture of success. </a:t>
            </a:r>
            <a:endParaRPr i="1">
              <a:latin typeface="Verdana"/>
              <a:ea typeface="Verdana"/>
              <a:cs typeface="Verdana"/>
              <a:sym typeface="Verdana"/>
            </a:endParaRPr>
          </a:p>
          <a:p>
            <a:pPr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 any other things I would like to mention.</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584" name="Shape 58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r>
              <a:t>Summary</a:t>
            </a:r>
          </a:p>
        </p:txBody>
      </p:sp>
    </p:spTree>
  </p:cSld>
  <p:clrMapOvr>
    <a:masterClrMapping/>
  </p:clrMapOvr>
  <p:transition xmlns:p14="http://schemas.microsoft.com/office/powerpoint/2010/main" spd="med" advClick="1" p14:dur="1000"/>
</p:sld>
</file>

<file path=ppt/slides/slide1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6" name="Shape 586"/>
          <p:cNvSpPr/>
          <p:nvPr/>
        </p:nvSpPr>
        <p:spPr>
          <a:xfrm>
            <a:off x="343182" y="1667208"/>
            <a:ext cx="12282312" cy="713507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are many ways to do satisfying work. This pack has explored how you can focus on your:</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Strengths.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Sponsors.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Success.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Please take the ideas you like and use them in your own way. If you want any more information, email me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r>
              <a:rPr u="sng">
                <a:hlinkClick r:id="rId2" invalidUrl="" action="" tgtFrame="" tooltip="" history="1" highlightClick="0" endSnd="0"/>
              </a:rPr>
              <a:t>mike@thepositiveencourager.global</a:t>
            </a:r>
            <a:endParaRPr sz="3000"/>
          </a:p>
          <a:p>
            <a:pPr algn="l" defTabSz="650240">
              <a:lnSpc>
                <a:spcPts val="3600"/>
              </a:lnSpc>
              <a:buClr>
                <a:srgbClr val="000000"/>
              </a:buClr>
              <a:buFont typeface="Verdana"/>
              <a:defRPr sz="2400">
                <a:uFill>
                  <a:solidFill>
                    <a:srgbClr val="000000"/>
                  </a:solidFill>
                </a:uFill>
                <a:latin typeface="Calibri"/>
                <a:ea typeface="Calibri"/>
                <a:cs typeface="Calibri"/>
                <a:sym typeface="Calibri"/>
              </a:defRPr>
            </a:pPr>
          </a:p>
          <a:p>
            <a:pPr defTabSz="650240">
              <a:lnSpc>
                <a:spcPts val="3600"/>
              </a:lnSpc>
              <a:buClr>
                <a:srgbClr val="000000"/>
              </a:buClr>
              <a:buFont typeface="Verdana"/>
              <a:defRPr i="1" sz="3000">
                <a:uFill>
                  <a:solidFill>
                    <a:srgbClr val="000000"/>
                  </a:solidFill>
                </a:uFill>
                <a:latin typeface="Verdana"/>
                <a:ea typeface="Verdana"/>
                <a:cs typeface="Verdana"/>
                <a:sym typeface="Verdana"/>
              </a:defRPr>
            </a:pPr>
          </a:p>
        </p:txBody>
      </p:sp>
      <p:sp>
        <p:nvSpPr>
          <p:cNvPr id="587" name="Shape 587"/>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Conclusion</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nvSpPr>
        <p:spPr>
          <a:xfrm>
            <a:off x="568959" y="2409241"/>
            <a:ext cx="11866882" cy="71526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I have</a:t>
            </a:r>
          </a:p>
          <a:p>
            <a:pPr algn="l" defTabSz="650240">
              <a:lnSpc>
                <a:spcPct val="120000"/>
              </a:lnSpc>
              <a:buClr>
                <a:srgbClr val="000000"/>
              </a:buClr>
              <a:buFont typeface="Verdana"/>
              <a:defRPr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a:t>
            </a: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22" name="Shape 222"/>
          <p:cNvSpPr/>
          <p:nvPr/>
        </p:nvSpPr>
        <p:spPr>
          <a:xfrm>
            <a:off x="632363" y="469617"/>
            <a:ext cx="11740073" cy="1022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Looking back in later years, I will feel my life has </a:t>
            </a:r>
            <a:br>
              <a:rPr i="1">
                <a:latin typeface="Verdana"/>
                <a:ea typeface="Verdana"/>
                <a:cs typeface="Verdana"/>
                <a:sym typeface="Verdana"/>
              </a:rPr>
            </a:br>
            <a:r>
              <a:rPr i="1">
                <a:latin typeface="Verdana"/>
                <a:ea typeface="Verdana"/>
                <a:cs typeface="Verdana"/>
                <a:sym typeface="Verdana"/>
              </a:rPr>
              <a:t>been successful if I have done the following things.</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nvSpPr>
        <p:spPr>
          <a:xfrm>
            <a:off x="596053" y="1005416"/>
            <a:ext cx="11812694" cy="8724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I have</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Shape 226"/>
          <p:cNvSpPr/>
          <p:nvPr/>
        </p:nvSpPr>
        <p:spPr>
          <a:xfrm>
            <a:off x="596053" y="1005416"/>
            <a:ext cx="11812694" cy="87249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a:t>
            </a:r>
            <a:r>
              <a:rPr i="1">
                <a:latin typeface="Verdana"/>
                <a:ea typeface="Verdana"/>
                <a:cs typeface="Verdana"/>
                <a:sym typeface="Verdana"/>
              </a:rPr>
              <a:t>)	I have</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For example: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8" name="Shape 228"/>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Strengths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0" name="Shape 230"/>
          <p:cNvSpPr/>
          <p:nvPr/>
        </p:nvSpPr>
        <p:spPr>
          <a:xfrm>
            <a:off x="538071" y="275166"/>
            <a:ext cx="11928658" cy="596901"/>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
        <p:nvSpPr>
          <p:cNvPr id="231" name="Shape 231"/>
          <p:cNvSpPr/>
          <p:nvPr/>
        </p:nvSpPr>
        <p:spPr>
          <a:xfrm>
            <a:off x="552450" y="1649208"/>
            <a:ext cx="11899900" cy="696595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10000"/>
              </a:lnSpc>
              <a:buFont typeface="Verdana"/>
              <a:defRPr i="1" sz="2600">
                <a:uFill>
                  <a:solidFill>
                    <a:srgbClr val="000000"/>
                  </a:solidFill>
                </a:uFill>
                <a:latin typeface="Verdana"/>
                <a:ea typeface="Verdana"/>
                <a:cs typeface="Verdana"/>
                <a:sym typeface="Verdana"/>
              </a:defRPr>
            </a:pPr>
            <a:r>
              <a:t>This exercise invites you to describe your strengths. It invites you to do the following things.</a:t>
            </a:r>
          </a:p>
          <a:p>
            <a:pPr algn="l" defTabSz="647700">
              <a:lnSpc>
                <a:spcPct val="110000"/>
              </a:lnSpc>
              <a:buFont typeface="Verdana"/>
              <a:defRPr i="1" sz="2600">
                <a:uFill>
                  <a:solidFill>
                    <a:srgbClr val="0000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	Describe the deeply satisfying activities in which you deliver As.</a:t>
            </a:r>
          </a:p>
          <a:p>
            <a:pPr marL="452437" indent="-452437" algn="l" defTabSz="457200">
              <a:lnSpc>
                <a:spcPct val="11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These may be particular kinds of projects, tasks or other activities. Try to be as specific as possible and give concrete examples.</a:t>
            </a:r>
          </a:p>
          <a:p>
            <a:pPr marL="452437" indent="-452437" algn="l" defTabSz="45720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	Describe the activities in which you deliver Bs and Cs.</a:t>
            </a:r>
          </a:p>
          <a:p>
            <a:pPr marL="452437" indent="-452437" algn="l" defTabSz="457200">
              <a:lnSpc>
                <a:spcPct val="110000"/>
              </a:lnSpc>
              <a:buClr>
                <a:srgbClr val="000000"/>
              </a:buClr>
              <a:buFont typeface="Verdana"/>
              <a:defRPr i="1" sz="2600">
                <a:uFill>
                  <a:solidFill>
                    <a:srgbClr val="000000"/>
                  </a:solidFill>
                </a:uFill>
                <a:latin typeface="Verdana"/>
                <a:ea typeface="Verdana"/>
                <a:cs typeface="Verdana"/>
                <a:sym typeface="Verdana"/>
              </a:defRPr>
            </a:p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B activities are probably those that you can do reasonably well.</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are not your As, however, or maybe they were once but now you</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get bored doing them. </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C activities are those in which you have little aptitude or desire to</a:t>
            </a:r>
            <a:endParaRPr i="1">
              <a:latin typeface="Verdana"/>
              <a:ea typeface="Verdana"/>
              <a:cs typeface="Verdana"/>
              <a:sym typeface="Verdana"/>
            </a:endParaRPr>
          </a:p>
          <a:p>
            <a:pPr marL="452437" indent="-452437"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learn.</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3" name="Shape 233"/>
          <p:cNvSpPr/>
          <p:nvPr/>
        </p:nvSpPr>
        <p:spPr>
          <a:xfrm>
            <a:off x="552450" y="1170305"/>
            <a:ext cx="11899900" cy="74129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how you can build on your strengths.</a:t>
            </a:r>
          </a:p>
          <a:p>
            <a:pPr marL="616960" indent="-616960" algn="l" defTabSz="650240">
              <a:lnSpc>
                <a:spcPct val="11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Try to be as specific as possible about how you can continue to develop in the activities that you do best.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how you can, if appropriate, manage the consequences of your weaknesses.</a:t>
            </a:r>
          </a:p>
          <a:p>
            <a:pPr marL="643467" indent="-643467" algn="l" defTabSz="65024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that you could deliver for a potential sponsor – an employer or customer.</a:t>
            </a:r>
          </a:p>
          <a:p>
            <a:pPr lvl="1" indent="20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lvl="1" indent="20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emphasis is on what you can deliver, not what you can do. Lots of people can do lots of things, but employers and customers buy what you can deliver.</a:t>
            </a:r>
            <a:r>
              <a:rPr i="1">
                <a:latin typeface="Verdana"/>
                <a:ea typeface="Verdana"/>
                <a:cs typeface="Verdana"/>
                <a:sym typeface="Verdana"/>
              </a:rPr>
              <a:t> </a:t>
            </a:r>
          </a:p>
          <a:p>
            <a:pPr lvl="1" indent="20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lvl="1" indent="20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We will do more work on this theme in a later exercise called My Contribution To An Employer.</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nvSpPr>
        <p:spPr>
          <a:xfrm>
            <a:off x="551065" y="1377738"/>
            <a:ext cx="11902670" cy="786426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pack provides practical tools you can use to do satisfying work. Anybody can do work they love, the art is getting somebody to pay you for doing it.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How to make this happen? One approach is to focus on the following themes.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Strengths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build on your strengths.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Sponsors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find sponsors - customers or employers - who will pay you for doing what you do best.</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Success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can do superb work and help your sponsors to achieve success.</a:t>
            </a:r>
          </a:p>
        </p:txBody>
      </p:sp>
      <p:sp>
        <p:nvSpPr>
          <p:cNvPr id="175" name="Shape 175"/>
          <p:cNvSpPr/>
          <p:nvPr/>
        </p:nvSpPr>
        <p:spPr>
          <a:xfrm>
            <a:off x="551065" y="215617"/>
            <a:ext cx="11902670"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nvSpPr>
        <p:spPr>
          <a:xfrm>
            <a:off x="638796" y="1248502"/>
            <a:ext cx="12047504" cy="8215393"/>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As. The deeply satisfying activities, projects or other tasks </a:t>
            </a:r>
            <a:endParaRPr i="1">
              <a:latin typeface="Verdana"/>
              <a:ea typeface="Verdana"/>
              <a:cs typeface="Verdana"/>
              <a:sym typeface="Verdana"/>
            </a:endParaRPr>
          </a:p>
          <a:p>
            <a:pPr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in which I deliver – or have the potential to deliver - As are:</a:t>
            </a:r>
          </a:p>
          <a:p>
            <a:pPr defTabSz="650240">
              <a:lnSpc>
                <a:spcPts val="3500"/>
              </a:lnSpc>
              <a:buClr>
                <a:srgbClr val="000000"/>
              </a:buClr>
              <a:defRPr sz="2600">
                <a:uFill>
                  <a:solidFill>
                    <a:srgbClr val="000000"/>
                  </a:solidFill>
                </a:uFill>
                <a:latin typeface="Calibri"/>
                <a:ea typeface="Calibri"/>
                <a:cs typeface="Calibri"/>
                <a:sym typeface="Calibri"/>
              </a:defRPr>
            </a:pPr>
          </a:p>
          <a:p>
            <a:pPr marL="643467" indent="-643467" defTabSz="650240">
              <a:lnSpc>
                <a:spcPts val="3500"/>
              </a:lnSpc>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36" name="Shape 236"/>
          <p:cNvSpPr/>
          <p:nvPr/>
        </p:nvSpPr>
        <p:spPr>
          <a:xfrm>
            <a:off x="638796" y="203952"/>
            <a:ext cx="12047504" cy="6036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A Strengths</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589662" y="1296871"/>
            <a:ext cx="12065566"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r>
              <a:rPr i="1">
                <a:latin typeface="Verdana"/>
                <a:ea typeface="Verdana"/>
                <a:cs typeface="Verdana"/>
                <a:sym typeface="Verdana"/>
              </a:rPr>
              <a:t>	</a:t>
            </a: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0" name="Shape 240"/>
          <p:cNvSpPr/>
          <p:nvPr/>
        </p:nvSpPr>
        <p:spPr>
          <a:xfrm>
            <a:off x="589662" y="1296871"/>
            <a:ext cx="12065566"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3) </a:t>
            </a:r>
            <a:r>
              <a:rPr i="1">
                <a:latin typeface="Verdana"/>
                <a:ea typeface="Verdana"/>
                <a:cs typeface="Verdana"/>
                <a:sym typeface="Verdana"/>
              </a:rPr>
              <a:t>	</a:t>
            </a: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i="1" sz="2600">
                <a:uFill>
                  <a:solidFill>
                    <a:srgbClr val="000000"/>
                  </a:solidFill>
                </a:uFill>
                <a:latin typeface="Verdana"/>
                <a:ea typeface="Verdana"/>
                <a:cs typeface="Verdana"/>
                <a:sym typeface="Verdana"/>
              </a:defRPr>
            </a:pPr>
          </a:p>
          <a:p>
            <a:pPr marL="643467" indent="-643467"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2" name="Shape 242"/>
          <p:cNvSpPr/>
          <p:nvPr/>
        </p:nvSpPr>
        <p:spPr>
          <a:xfrm>
            <a:off x="605084" y="1499164"/>
            <a:ext cx="11812694" cy="79654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Bs. The activities in which I deliver Bs are:</a:t>
            </a:r>
          </a:p>
          <a:p>
            <a:pPr defTabSz="650240">
              <a:buClr>
                <a:srgbClr val="000000"/>
              </a:buClr>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a:t>
            </a:r>
            <a:r>
              <a:rPr i="1">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p>
        </p:txBody>
      </p:sp>
      <p:sp>
        <p:nvSpPr>
          <p:cNvPr id="243" name="Shape 243"/>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Bs</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Shape 245"/>
          <p:cNvSpPr/>
          <p:nvPr/>
        </p:nvSpPr>
        <p:spPr>
          <a:xfrm>
            <a:off x="605084" y="1499164"/>
            <a:ext cx="11812694" cy="796544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Cs. The activities in which I deliver Cs are:</a:t>
            </a:r>
          </a:p>
          <a:p>
            <a:pPr defTabSz="650240">
              <a:buClr>
                <a:srgbClr val="000000"/>
              </a:buClr>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p>
        </p:txBody>
      </p:sp>
      <p:sp>
        <p:nvSpPr>
          <p:cNvPr id="246" name="Shape 246"/>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Cs</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8" name="Shape 248"/>
          <p:cNvSpPr/>
          <p:nvPr/>
        </p:nvSpPr>
        <p:spPr>
          <a:xfrm>
            <a:off x="338666" y="2240308"/>
            <a:ext cx="12282313" cy="613198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a:t>
            </a:r>
            <a:br>
              <a:rPr i="1">
                <a:latin typeface="Verdana"/>
                <a:ea typeface="Verdana"/>
                <a:cs typeface="Verdana"/>
                <a:sym typeface="Verdana"/>
              </a:rPr>
            </a:br>
            <a:r>
              <a:rPr i="1">
                <a:latin typeface="Verdana"/>
                <a:ea typeface="Verdana"/>
                <a:cs typeface="Verdana"/>
                <a:sym typeface="Verdana"/>
              </a:rPr>
              <a:t>build on where I deliver As are:</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49" name="Shape 249"/>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Building On My Strengths</a:t>
            </a:r>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Shape 251"/>
          <p:cNvSpPr/>
          <p:nvPr/>
        </p:nvSpPr>
        <p:spPr>
          <a:xfrm>
            <a:off x="338666" y="2240308"/>
            <a:ext cx="12282313" cy="613198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manage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consequences of my Bs and Cs are:</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52" name="Shape 252"/>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Managing The Consequences Of My Weaknesses</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4" name="Shape 254"/>
          <p:cNvSpPr/>
          <p:nvPr/>
        </p:nvSpPr>
        <p:spPr>
          <a:xfrm>
            <a:off x="338666" y="2240308"/>
            <a:ext cx="12282313" cy="613198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deliver for a potential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sponsor - an employer or a customer - are:</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55" name="Shape 255"/>
          <p:cNvSpPr/>
          <p:nvPr/>
        </p:nvSpPr>
        <p:spPr>
          <a:xfrm>
            <a:off x="514370" y="373285"/>
            <a:ext cx="12047504" cy="10989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My Strengths: The Specific </a:t>
            </a:r>
            <a:endParaRPr i="1">
              <a:latin typeface="Verdana"/>
              <a:ea typeface="Verdana"/>
              <a:cs typeface="Verdana"/>
              <a:sym typeface="Verdana"/>
            </a:endParaRPr>
          </a:p>
          <a:p>
            <a:pPr defTabSz="921173">
              <a:buClr>
                <a:srgbClr val="000000"/>
              </a:buClr>
              <a:buFont typeface="Verdana"/>
              <a:defRPr sz="3200">
                <a:uFill>
                  <a:solidFill>
                    <a:srgbClr val="000000"/>
                  </a:solidFill>
                </a:uFill>
                <a:latin typeface="Calibri"/>
                <a:ea typeface="Calibri"/>
                <a:cs typeface="Calibri"/>
                <a:sym typeface="Calibri"/>
              </a:defRPr>
            </a:pPr>
            <a:r>
              <a:rPr i="1">
                <a:latin typeface="Verdana"/>
                <a:ea typeface="Verdana"/>
                <a:cs typeface="Verdana"/>
                <a:sym typeface="Verdana"/>
              </a:rPr>
              <a:t>Things That I Can Deliver</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7" name="Shape 257"/>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Positive Energy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9" name="Shape 259"/>
          <p:cNvSpPr/>
          <p:nvPr/>
        </p:nvSpPr>
        <p:spPr>
          <a:xfrm>
            <a:off x="665722" y="1563007"/>
            <a:ext cx="11744800" cy="73336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Energy is life. This exercise invites you to list the things that give you positive energy personally and professionally.</a:t>
            </a:r>
            <a:endParaRPr i="1">
              <a:latin typeface="Verdana"/>
              <a:ea typeface="Verdana"/>
              <a:cs typeface="Verdana"/>
              <a:sym typeface="Verdana"/>
            </a:endParaRPr>
          </a:p>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p>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These may include doing certain activities, being with certain people, following certain passions, doing certain professional projects or whatever.</a:t>
            </a:r>
          </a:p>
          <a:p>
            <a:pPr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activities that give you positive energy – even when you simply think about them - can provide clues to your strengths. They can also help you to make decisions. When in doubt, you can ask yourself: </a:t>
            </a:r>
            <a:endParaRPr i="1">
              <a:latin typeface="Verdana"/>
              <a:ea typeface="Verdana"/>
              <a:cs typeface="Verdana"/>
              <a:sym typeface="Verdana"/>
            </a:endParaRPr>
          </a:p>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“Which option gives me the most positive energy?”</a:t>
            </a:r>
          </a:p>
          <a:p>
            <a:pPr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try completing the following exercise.</a:t>
            </a:r>
          </a:p>
          <a:p>
            <a:pPr marL="643467" indent="-643467" algn="l" defTabSz="650240">
              <a:lnSpc>
                <a:spcPts val="3500"/>
              </a:lnSpc>
              <a:buClr>
                <a:srgbClr val="000000"/>
              </a:buClr>
              <a:buFont typeface="Verdana"/>
              <a:defRPr sz="2400">
                <a:uFill>
                  <a:solidFill>
                    <a:srgbClr val="000000"/>
                  </a:solidFill>
                </a:uFill>
                <a:latin typeface="Calibri"/>
                <a:ea typeface="Calibri"/>
                <a:cs typeface="Calibri"/>
                <a:sym typeface="Calibri"/>
              </a:defRPr>
            </a:pPr>
            <a:r>
              <a:rPr i="1" sz="3400">
                <a:latin typeface="Verdana"/>
                <a:ea typeface="Verdana"/>
                <a:cs typeface="Verdana"/>
                <a:sym typeface="Verdana"/>
              </a:rPr>
              <a:t>	</a:t>
            </a:r>
          </a:p>
        </p:txBody>
      </p:sp>
      <p:sp>
        <p:nvSpPr>
          <p:cNvPr id="260" name="Shape 260"/>
          <p:cNvSpPr/>
          <p:nvPr/>
        </p:nvSpPr>
        <p:spPr>
          <a:xfrm>
            <a:off x="550092" y="390219"/>
            <a:ext cx="11976060"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nvSpPr>
        <p:spPr>
          <a:xfrm>
            <a:off x="641208" y="1586911"/>
            <a:ext cx="11722383" cy="144695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algn="just" defTabSz="650240">
              <a:lnSpc>
                <a:spcPct val="1200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You can build on your strengths, find sponsors who will pay you for doing what you do best and help those people to achieve success. You can focus on your:</a:t>
            </a:r>
          </a:p>
        </p:txBody>
      </p:sp>
      <p:sp>
        <p:nvSpPr>
          <p:cNvPr id="178" name="Shape 178"/>
          <p:cNvSpPr/>
          <p:nvPr/>
        </p:nvSpPr>
        <p:spPr>
          <a:xfrm>
            <a:off x="672040" y="469617"/>
            <a:ext cx="11660720" cy="6290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Satisfying Work</a:t>
            </a:r>
          </a:p>
        </p:txBody>
      </p:sp>
      <p:sp>
        <p:nvSpPr>
          <p:cNvPr id="179" name="Shape 179"/>
          <p:cNvSpPr/>
          <p:nvPr/>
        </p:nvSpPr>
        <p:spPr>
          <a:xfrm>
            <a:off x="1884244" y="4465582"/>
            <a:ext cx="9356940" cy="4669068"/>
          </a:xfrm>
          <a:prstGeom prst="ellipse">
            <a:avLst/>
          </a:prstGeom>
          <a:solidFill>
            <a:srgbClr val="FFFFFF"/>
          </a:solidFill>
          <a:ln w="50800">
            <a:solidFill>
              <a:srgbClr val="4F7A28"/>
            </a:solidFill>
            <a:miter lim="400000"/>
          </a:ln>
        </p:spPr>
        <p:txBody>
          <a:bodyPr lIns="54186" tIns="54186" rIns="54186" bIns="54186"/>
          <a:lstStyle/>
          <a:p>
            <a:pPr defTabSz="1174044">
              <a:lnSpc>
                <a:spcPct val="710000"/>
              </a:lnSpc>
              <a:buClr>
                <a:srgbClr val="000000"/>
              </a:buClr>
              <a:defRPr b="1" sz="78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180" name="Shape 180"/>
          <p:cNvSpPr/>
          <p:nvPr/>
        </p:nvSpPr>
        <p:spPr>
          <a:xfrm>
            <a:off x="7894985" y="6341556"/>
            <a:ext cx="4360585" cy="2301241"/>
          </a:xfrm>
          <a:prstGeom prst="ellipse">
            <a:avLst/>
          </a:prstGeom>
          <a:solidFill>
            <a:srgbClr val="FFB714"/>
          </a:solidFill>
          <a:ln w="12700">
            <a:miter lim="400000"/>
          </a:ln>
          <a:extLst>
            <a:ext uri="{C572A759-6A51-4108-AA02-DFA0A04FC94B}">
              <ma14:wrappingTextBoxFlag xmlns:ma14="http://schemas.microsoft.com/office/mac/drawingml/2011/main" val="1"/>
            </a:ext>
          </a:extLst>
        </p:spPr>
        <p:txBody>
          <a:bodyPr lIns="72248" tIns="72248" rIns="72248" bIns="72248" anchor="ctr"/>
          <a:lstStyle>
            <a:lvl1pPr defTabSz="830862">
              <a:lnSpc>
                <a:spcPct val="120000"/>
              </a:lnSpc>
              <a:defRPr b="1" i="1" sz="3200">
                <a:latin typeface="Verdana"/>
                <a:ea typeface="Verdana"/>
                <a:cs typeface="Verdana"/>
                <a:sym typeface="Verdana"/>
              </a:defRPr>
            </a:lvl1pPr>
          </a:lstStyle>
          <a:p>
            <a:pPr/>
            <a:r>
              <a:t>Sponsors</a:t>
            </a:r>
          </a:p>
        </p:txBody>
      </p:sp>
      <p:sp>
        <p:nvSpPr>
          <p:cNvPr id="181" name="Shape 181"/>
          <p:cNvSpPr/>
          <p:nvPr/>
        </p:nvSpPr>
        <p:spPr>
          <a:xfrm>
            <a:off x="4382422" y="3562906"/>
            <a:ext cx="4360584" cy="2301242"/>
          </a:xfrm>
          <a:prstGeom prst="ellipse">
            <a:avLst/>
          </a:prstGeom>
          <a:solidFill>
            <a:srgbClr val="C6E1FF"/>
          </a:solidFill>
          <a:ln w="12700">
            <a:miter lim="400000"/>
          </a:ln>
          <a:extLst>
            <a:ext uri="{C572A759-6A51-4108-AA02-DFA0A04FC94B}">
              <ma14:wrappingTextBoxFlag xmlns:ma14="http://schemas.microsoft.com/office/mac/drawingml/2011/main" val="1"/>
            </a:ext>
          </a:extLst>
        </p:spPr>
        <p:txBody>
          <a:bodyPr lIns="72248" tIns="72248" rIns="72248" bIns="72248" anchor="ctr"/>
          <a:lstStyle>
            <a:lvl1pPr defTabSz="830862">
              <a:lnSpc>
                <a:spcPct val="120000"/>
              </a:lnSpc>
              <a:defRPr b="1" i="1" sz="3200">
                <a:latin typeface="Verdana"/>
                <a:ea typeface="Verdana"/>
                <a:cs typeface="Verdana"/>
                <a:sym typeface="Verdana"/>
              </a:defRPr>
            </a:lvl1pPr>
          </a:lstStyle>
          <a:p>
            <a:pPr/>
            <a:r>
              <a:t>Strengths</a:t>
            </a:r>
          </a:p>
        </p:txBody>
      </p:sp>
      <p:sp>
        <p:nvSpPr>
          <p:cNvPr id="182" name="Shape 182"/>
          <p:cNvSpPr/>
          <p:nvPr/>
        </p:nvSpPr>
        <p:spPr>
          <a:xfrm>
            <a:off x="749230" y="6341556"/>
            <a:ext cx="4360585" cy="2301241"/>
          </a:xfrm>
          <a:prstGeom prst="ellipse">
            <a:avLst/>
          </a:prstGeom>
          <a:solidFill>
            <a:srgbClr val="FA2A58"/>
          </a:solidFill>
          <a:ln w="12700">
            <a:miter lim="400000"/>
          </a:ln>
          <a:extLst>
            <a:ext uri="{C572A759-6A51-4108-AA02-DFA0A04FC94B}">
              <ma14:wrappingTextBoxFlag xmlns:ma14="http://schemas.microsoft.com/office/mac/drawingml/2011/main" val="1"/>
            </a:ext>
          </a:extLst>
        </p:spPr>
        <p:txBody>
          <a:bodyPr lIns="72248" tIns="72248" rIns="72248" bIns="72248" anchor="ctr"/>
          <a:lstStyle>
            <a:lvl1pPr defTabSz="830862">
              <a:lnSpc>
                <a:spcPct val="120000"/>
              </a:lnSpc>
              <a:defRPr b="1" i="1" sz="3200">
                <a:solidFill>
                  <a:srgbClr val="FFFFFF"/>
                </a:solidFill>
                <a:latin typeface="Verdana"/>
                <a:ea typeface="Verdana"/>
                <a:cs typeface="Verdana"/>
                <a:sym typeface="Verdana"/>
              </a:defRPr>
            </a:lvl1pPr>
          </a:lstStyle>
          <a:p>
            <a:pPr/>
            <a:r>
              <a:t>Success</a:t>
            </a: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2" name="Shape 262"/>
          <p:cNvSpPr/>
          <p:nvPr/>
        </p:nvSpPr>
        <p:spPr>
          <a:xfrm>
            <a:off x="567834" y="271685"/>
            <a:ext cx="11869132" cy="6290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Positive Energy</a:t>
            </a:r>
          </a:p>
        </p:txBody>
      </p:sp>
      <p:sp>
        <p:nvSpPr>
          <p:cNvPr id="263" name="Shape 263"/>
          <p:cNvSpPr/>
          <p:nvPr/>
        </p:nvSpPr>
        <p:spPr>
          <a:xfrm>
            <a:off x="599055" y="3052656"/>
            <a:ext cx="5207188" cy="617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30000"/>
              </a:lnSpc>
              <a:defRPr i="1" sz="3000">
                <a:latin typeface="Verdana"/>
                <a:ea typeface="Verdana"/>
                <a:cs typeface="Verdana"/>
                <a:sym typeface="Verdana"/>
              </a:defRPr>
            </a:pPr>
            <a:r>
              <a:t>Personally</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p:txBody>
      </p:sp>
      <p:sp>
        <p:nvSpPr>
          <p:cNvPr id="264" name="Shape 264"/>
          <p:cNvSpPr/>
          <p:nvPr/>
        </p:nvSpPr>
        <p:spPr>
          <a:xfrm>
            <a:off x="2755812" y="1134062"/>
            <a:ext cx="7493175" cy="965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The things that give me positive energy </a:t>
            </a:r>
            <a:endParaRPr i="1">
              <a:latin typeface="Verdana"/>
              <a:ea typeface="Verdana"/>
              <a:cs typeface="Verdana"/>
              <a:sym typeface="Verdana"/>
            </a:endParaRPr>
          </a:p>
          <a:p>
            <a:pPr algn="l" defTabSz="921173">
              <a:buClr>
                <a:srgbClr val="000000"/>
              </a:buClr>
              <a:buFont typeface="Verdana"/>
              <a:defRPr sz="2800">
                <a:uFill>
                  <a:solidFill>
                    <a:srgbClr val="000000"/>
                  </a:solidFill>
                </a:uFill>
                <a:latin typeface="Calibri"/>
                <a:ea typeface="Calibri"/>
                <a:cs typeface="Calibri"/>
                <a:sym typeface="Calibri"/>
              </a:defRPr>
            </a:pPr>
            <a:r>
              <a:rPr i="1">
                <a:latin typeface="Verdana"/>
                <a:ea typeface="Verdana"/>
                <a:cs typeface="Verdana"/>
                <a:sym typeface="Verdana"/>
              </a:rPr>
              <a:t>- personally and professionally - are:</a:t>
            </a:r>
          </a:p>
        </p:txBody>
      </p:sp>
      <p:sp>
        <p:nvSpPr>
          <p:cNvPr id="265" name="Shape 265"/>
          <p:cNvSpPr/>
          <p:nvPr/>
        </p:nvSpPr>
        <p:spPr>
          <a:xfrm>
            <a:off x="6737388" y="3052656"/>
            <a:ext cx="5207188" cy="6179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130000"/>
              </a:lnSpc>
              <a:defRPr i="1" sz="3000">
                <a:latin typeface="Verdana"/>
                <a:ea typeface="Verdana"/>
                <a:cs typeface="Verdana"/>
                <a:sym typeface="Verdana"/>
              </a:defRPr>
            </a:pPr>
            <a:r>
              <a:t>Professionally</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a:p>
            <a:pPr algn="l">
              <a:lnSpc>
                <a:spcPct val="130000"/>
              </a:lnSpc>
              <a:defRPr i="1" sz="2800">
                <a:latin typeface="Verdana"/>
                <a:ea typeface="Verdana"/>
                <a:cs typeface="Verdana"/>
                <a:sym typeface="Verdana"/>
              </a:defRPr>
            </a:pPr>
          </a:p>
          <a:p>
            <a:pPr algn="l">
              <a:lnSpc>
                <a:spcPct val="130000"/>
              </a:lnSpc>
              <a:defRPr i="1" sz="2800">
                <a:latin typeface="Verdana"/>
                <a:ea typeface="Verdana"/>
                <a:cs typeface="Verdana"/>
                <a:sym typeface="Verdana"/>
              </a:defRPr>
            </a:pPr>
            <a:r>
              <a:t>*</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7" name="Shape 267"/>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Element</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9" name="Shape 269"/>
          <p:cNvSpPr/>
          <p:nvPr/>
        </p:nvSpPr>
        <p:spPr>
          <a:xfrm>
            <a:off x="740148" y="1696307"/>
            <a:ext cx="11595948" cy="7696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When do you feel in your element? What are the specific situations in which you feel at ease and yet able to excel?</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feel this when writing, gardening, teaching a class, leading a team, performing a play, cooking superb meals, solving a particular kind of problem or whatever. </a:t>
            </a:r>
            <a:r>
              <a:rPr i="1">
                <a:latin typeface="Verdana"/>
                <a:ea typeface="Verdana"/>
                <a:cs typeface="Verdana"/>
                <a:sym typeface="Verdana"/>
              </a:rPr>
              <a:t>This exercise invites you to do the following things.</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when you feel in your element.</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reasons why you feel in your element in these situations.</a:t>
            </a:r>
          </a:p>
          <a:p>
            <a:pPr algn="l" defTabSz="650240">
              <a:lnSpc>
                <a:spcPts val="39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can do to put yourself into more of these situations where you feel in your element.</a:t>
            </a:r>
            <a:endParaRPr i="1">
              <a:latin typeface="Verdana"/>
              <a:ea typeface="Verdana"/>
              <a:cs typeface="Verdana"/>
              <a:sym typeface="Verdana"/>
            </a:endParaRPr>
          </a:p>
        </p:txBody>
      </p:sp>
      <p:sp>
        <p:nvSpPr>
          <p:cNvPr id="270" name="Shape 270"/>
          <p:cNvSpPr/>
          <p:nvPr/>
        </p:nvSpPr>
        <p:spPr>
          <a:xfrm>
            <a:off x="478649" y="373285"/>
            <a:ext cx="12047503"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2" name="Shape 272"/>
          <p:cNvSpPr/>
          <p:nvPr/>
        </p:nvSpPr>
        <p:spPr>
          <a:xfrm>
            <a:off x="605084" y="1597741"/>
            <a:ext cx="11812694" cy="803317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 feel in my element when:</a:t>
            </a:r>
            <a:endParaRPr i="1">
              <a:latin typeface="Verdana"/>
              <a:ea typeface="Verdana"/>
              <a:cs typeface="Verdana"/>
              <a:sym typeface="Verdana"/>
            </a:endParaRPr>
          </a:p>
          <a:p>
            <a:pPr defTabSz="650240">
              <a:buClr>
                <a:srgbClr val="000000"/>
              </a:buClr>
              <a:buFont typeface="Verdana"/>
              <a:defRPr sz="2600">
                <a:uFill>
                  <a:solidFill>
                    <a:srgbClr val="000000"/>
                  </a:solidFill>
                </a:uFill>
                <a:latin typeface="Calibri"/>
                <a:ea typeface="Calibri"/>
                <a:cs typeface="Calibri"/>
                <a:sym typeface="Calibri"/>
              </a:defRPr>
            </a:pPr>
          </a:p>
          <a:p>
            <a:pPr defTabSz="650240">
              <a:buClr>
                <a:srgbClr val="000000"/>
              </a:buClr>
              <a:defRPr sz="2600">
                <a:uFill>
                  <a:solidFill>
                    <a:srgbClr val="000000"/>
                  </a:solidFill>
                </a:uFill>
                <a:latin typeface="Calibri"/>
                <a:ea typeface="Calibri"/>
                <a:cs typeface="Calibri"/>
                <a:sym typeface="Calibri"/>
              </a:defRPr>
            </a:pPr>
          </a:p>
          <a:p>
            <a:pPr marL="505742" indent="-505742"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a:t>
            </a:r>
          </a:p>
          <a:p>
            <a:pPr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reasons I feel in my element then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73" name="Shape 273"/>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Element</a:t>
            </a: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5" name="Shape 275"/>
          <p:cNvSpPr/>
          <p:nvPr/>
        </p:nvSpPr>
        <p:spPr>
          <a:xfrm>
            <a:off x="609599" y="1163572"/>
            <a:ext cx="11812695" cy="759766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ts val="36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p>
          <a:p>
            <a:pPr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defTabSz="650240">
              <a:lnSpc>
                <a:spcPts val="36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reasons I feel in my element then are:</a:t>
            </a: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6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7" name="Shape 277"/>
          <p:cNvSpPr/>
          <p:nvPr/>
        </p:nvSpPr>
        <p:spPr>
          <a:xfrm>
            <a:off x="596053" y="2461341"/>
            <a:ext cx="11812694"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78" name="Shape 278"/>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i="1" sz="3000">
                <a:uFill>
                  <a:solidFill>
                    <a:srgbClr val="000000"/>
                  </a:solidFill>
                </a:uFill>
                <a:latin typeface="Verdana"/>
                <a:ea typeface="Verdana"/>
                <a:cs typeface="Verdana"/>
                <a:sym typeface="Verdana"/>
              </a:defRPr>
            </a:pPr>
            <a:r>
              <a:t>The specific things I can do to put myself into </a:t>
            </a:r>
          </a:p>
          <a:p>
            <a:pPr defTabSz="921173">
              <a:buClr>
                <a:srgbClr val="000000"/>
              </a:buClr>
              <a:buFont typeface="Verdana"/>
              <a:defRPr i="1" sz="3000">
                <a:uFill>
                  <a:solidFill>
                    <a:srgbClr val="000000"/>
                  </a:solidFill>
                </a:uFill>
                <a:latin typeface="Verdana"/>
                <a:ea typeface="Verdana"/>
                <a:cs typeface="Verdana"/>
                <a:sym typeface="Verdana"/>
              </a:defRPr>
            </a:pPr>
            <a:r>
              <a:t>more situations where I feel in my element are:</a:t>
            </a: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Shape 280"/>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Seeing The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Destination Quickly</a:t>
            </a:r>
            <a:endParaRPr i="1">
              <a:latin typeface="Verdana"/>
              <a:ea typeface="Verdana"/>
              <a:cs typeface="Verdana"/>
              <a:sym typeface="Verdana"/>
            </a:endParaRPr>
          </a:p>
        </p:txBody>
      </p:sp>
      <p:sp>
        <p:nvSpPr>
          <p:cNvPr id="281" name="Shape 281"/>
          <p:cNvSpPr/>
          <p:nvPr/>
        </p:nvSpPr>
        <p:spPr>
          <a:xfrm>
            <a:off x="811814" y="6052529"/>
            <a:ext cx="11381172" cy="56107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650240">
              <a:lnSpc>
                <a:spcPts val="3800"/>
              </a:lnSpc>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Clarifying where you go ‘A, B … and then leap to … Z’.</a:t>
            </a:r>
          </a:p>
        </p:txBody>
      </p:sp>
    </p:spTree>
  </p:cSld>
  <p:clrMapOvr>
    <a:masterClrMapping/>
  </p:clrMapOvr>
  <p:transition xmlns:p14="http://schemas.microsoft.com/office/powerpoint/2010/main" spd="med" advClick="1" p14:dur="1000"/>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760422" y="1244007"/>
            <a:ext cx="11830757" cy="83989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One clue to your talents is where you go into specific situations and see the destination quickly. You gather information, look for patterns and see what must be done to achieve success.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go: ‘A, B … then leap to … Z’. You quickly see the end product or picture of success. Here are some examples.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 renovator goes into an old house and quickly see how it can be restored beautifully; a retailer goes into a shop and sees how it can boost profits; a trouble-shooter goes into a situation and sees what must be done to deliver success. Try tackling the exercise on this theme. </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situations in which you quickly see ‘Z’.</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do - or have done in the past - to deliver ‘Z’.</a:t>
            </a:r>
          </a:p>
        </p:txBody>
      </p:sp>
      <p:sp>
        <p:nvSpPr>
          <p:cNvPr id="284" name="Shape 284"/>
          <p:cNvSpPr/>
          <p:nvPr/>
        </p:nvSpPr>
        <p:spPr>
          <a:xfrm>
            <a:off x="587022" y="226455"/>
            <a:ext cx="11830756"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6" name="Shape 286"/>
          <p:cNvSpPr/>
          <p:nvPr/>
        </p:nvSpPr>
        <p:spPr>
          <a:xfrm>
            <a:off x="605084" y="1302506"/>
            <a:ext cx="11812694" cy="80915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situations in which I </a:t>
            </a: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go ‘A, B … and then leap to Z’ are: </a:t>
            </a:r>
          </a:p>
          <a:p>
            <a:pPr defTabSz="650240">
              <a:lnSpc>
                <a:spcPct val="12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defTabSz="650240">
              <a:lnSpc>
                <a:spcPct val="120000"/>
              </a:lnSpc>
              <a:buClr>
                <a:srgbClr val="000000"/>
              </a:buClr>
              <a:defRPr sz="2600">
                <a:uFill>
                  <a:solidFill>
                    <a:srgbClr val="000000"/>
                  </a:solidFill>
                </a:uFill>
                <a:latin typeface="Calibri"/>
                <a:ea typeface="Calibri"/>
                <a:cs typeface="Calibri"/>
                <a:sym typeface="Calibri"/>
              </a:defRPr>
            </a:pPr>
          </a:p>
          <a:p>
            <a:pPr marL="505742" indent="-505742"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505742" indent="-505742"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then do - or have </a:t>
            </a: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done - to deliver ‘Z’ successfully are: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87" name="Shape 287"/>
          <p:cNvSpPr/>
          <p:nvPr/>
        </p:nvSpPr>
        <p:spPr>
          <a:xfrm>
            <a:off x="487679" y="3224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Seeing The Destination Quickly</a:t>
            </a:r>
          </a:p>
        </p:txBody>
      </p:sp>
    </p:spTree>
  </p:cSld>
  <p:clrMapOvr>
    <a:masterClrMapping/>
  </p:clrMapOvr>
  <p:transition xmlns:p14="http://schemas.microsoft.com/office/powerpoint/2010/main" spd="med" advClick="1" p14:dur="1000"/>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Shape 289"/>
          <p:cNvSpPr/>
          <p:nvPr/>
        </p:nvSpPr>
        <p:spPr>
          <a:xfrm>
            <a:off x="605084" y="430822"/>
            <a:ext cx="11812694" cy="848924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defRPr sz="3400">
                <a:uFill>
                  <a:solidFill>
                    <a:srgbClr val="000000"/>
                  </a:solidFill>
                </a:uFill>
                <a:latin typeface="Calibri"/>
                <a:ea typeface="Calibri"/>
                <a:cs typeface="Calibri"/>
                <a:sym typeface="Calibri"/>
              </a:defRPr>
            </a:pPr>
          </a:p>
          <a:p>
            <a:pPr marL="505742" indent="-505742"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p>
          <a:p>
            <a:pPr marL="487680" indent="-487680"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then do - or have </a:t>
            </a: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done - to deliver ‘Z’ successfully are: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nvSpPr>
        <p:spPr>
          <a:xfrm>
            <a:off x="551065" y="626533"/>
            <a:ext cx="11902670" cy="90212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r>
              <a:t>The world of work has changed. There are no long-term jobs anymore, but there are lots of projects. During our lives we may follow the same themes in our work but move from project to project. It can therefore be useful to focus on the following steps.</a:t>
            </a: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Step One is to clarify your strengths. These are the activities in which you deliver As, rather than Bs or Cs.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Step Two is to clarify your potential sponsors. These are the people - the customers and employers - with whom you work best. It is also to clarify the challenges they face.</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Step Three is to clarify how you can use your strengths to help those people to achieve success.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next few pages provide questions you can use to explore these themes. The pack then </a:t>
            </a:r>
            <a:r>
              <a:rPr i="1">
                <a:latin typeface="Verdana"/>
                <a:ea typeface="Verdana"/>
                <a:cs typeface="Verdana"/>
                <a:sym typeface="Verdana"/>
              </a:rPr>
              <a:t>provides exercises you can use to build on your strengths and help people to achieve success.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1" name="Shape 291"/>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Seeing Patterns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3" name="Shape 293"/>
          <p:cNvSpPr/>
          <p:nvPr/>
        </p:nvSpPr>
        <p:spPr>
          <a:xfrm>
            <a:off x="697616" y="1548807"/>
            <a:ext cx="11956368" cy="690768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Pattern recognition is one of the keys to peak performance. A person may have this ability when working with people, playing a sport, tackling a particular challenge or whatever. </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Great workers go into a situation where they excel and quickly read what is happening. They are able: </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see patterns quickly.</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see both the successful and self-defeating patterns.</a:t>
            </a: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To see what must to be done to build on the successful patterns - whilst minimising the self-defeating patterns - to achieve the desired picture of success.</a:t>
            </a:r>
          </a:p>
        </p:txBody>
      </p:sp>
      <p:sp>
        <p:nvSpPr>
          <p:cNvPr id="294" name="Shape 294"/>
          <p:cNvSpPr/>
          <p:nvPr/>
        </p:nvSpPr>
        <p:spPr>
          <a:xfrm>
            <a:off x="652048" y="226455"/>
            <a:ext cx="11700704"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6" name="Shape 296"/>
          <p:cNvSpPr/>
          <p:nvPr/>
        </p:nvSpPr>
        <p:spPr>
          <a:xfrm>
            <a:off x="605084" y="1083733"/>
            <a:ext cx="11794632" cy="83989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is sometimes called personal radar – the ability to see patterns quickly and predict what will happen before it happens. </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Great performers sometimes go beyond having such radar. They also have the repertoire of skills necessary to deliver the picture of success. This exercise invites you to do two things. </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where you have the ability to recognise patterns. </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what you do with this information. </a:t>
            </a:r>
          </a:p>
          <a:p>
            <a:pPr algn="l" defTabSz="650240">
              <a:lnSpc>
                <a:spcPts val="38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For example, you may use it to tackle the challenge, pass on the knowledge or do practical things to deliver success. </a:t>
            </a:r>
          </a:p>
        </p:txBody>
      </p:sp>
    </p:spTree>
  </p:cSld>
  <p:clrMapOvr>
    <a:masterClrMapping/>
  </p:clrMapOvr>
  <p:transition xmlns:p14="http://schemas.microsoft.com/office/powerpoint/2010/main" spd="med" advClick="1" p14:dur="1000"/>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8" name="Shape 298"/>
          <p:cNvSpPr/>
          <p:nvPr/>
        </p:nvSpPr>
        <p:spPr>
          <a:xfrm>
            <a:off x="605084" y="1302506"/>
            <a:ext cx="11812694" cy="809159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situations in which I have </a:t>
            </a:r>
            <a:endParaRPr i="1">
              <a:latin typeface="Verdana"/>
              <a:ea typeface="Verdana"/>
              <a:cs typeface="Verdana"/>
              <a:sym typeface="Verdana"/>
            </a:endParaR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ability to recognise patterns are:</a:t>
            </a:r>
          </a:p>
          <a:p>
            <a:pPr defTabSz="650240">
              <a:lnSpc>
                <a:spcPct val="12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defTabSz="650240">
              <a:lnSpc>
                <a:spcPct val="120000"/>
              </a:lnSpc>
              <a:buClr>
                <a:srgbClr val="000000"/>
              </a:buClr>
              <a:defRPr sz="2600">
                <a:uFill>
                  <a:solidFill>
                    <a:srgbClr val="000000"/>
                  </a:solidFill>
                </a:uFill>
                <a:latin typeface="Calibri"/>
                <a:ea typeface="Calibri"/>
                <a:cs typeface="Calibri"/>
                <a:sym typeface="Calibri"/>
              </a:defRPr>
            </a:pPr>
          </a:p>
          <a:p>
            <a:pPr marL="505742" indent="-505742"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505742" indent="-505742"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then do</a:t>
            </a:r>
            <a:br>
              <a:rPr i="1">
                <a:latin typeface="Verdana"/>
                <a:ea typeface="Verdana"/>
                <a:cs typeface="Verdana"/>
                <a:sym typeface="Verdana"/>
              </a:rPr>
            </a:br>
            <a:r>
              <a:rPr i="1">
                <a:latin typeface="Verdana"/>
                <a:ea typeface="Verdana"/>
                <a:cs typeface="Verdana"/>
                <a:sym typeface="Verdana"/>
              </a:rPr>
              <a:t>with this information are: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299" name="Shape 299"/>
          <p:cNvSpPr/>
          <p:nvPr/>
        </p:nvSpPr>
        <p:spPr>
          <a:xfrm>
            <a:off x="487679" y="3224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Seeing Patterns</a:t>
            </a:r>
          </a:p>
        </p:txBody>
      </p:sp>
    </p:spTree>
  </p:cSld>
  <p:clrMapOvr>
    <a:masterClrMapping/>
  </p:clrMapOvr>
  <p:transition xmlns:p14="http://schemas.microsoft.com/office/powerpoint/2010/main" spd="med" advClick="1" p14:dur="1000"/>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1" name="Shape 301"/>
          <p:cNvSpPr/>
          <p:nvPr/>
        </p:nvSpPr>
        <p:spPr>
          <a:xfrm>
            <a:off x="605084" y="430822"/>
            <a:ext cx="11812694" cy="848924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defRPr sz="3400">
                <a:uFill>
                  <a:solidFill>
                    <a:srgbClr val="000000"/>
                  </a:solidFill>
                </a:uFill>
                <a:latin typeface="Calibri"/>
                <a:ea typeface="Calibri"/>
                <a:cs typeface="Calibri"/>
                <a:sym typeface="Calibri"/>
              </a:defRPr>
            </a:pPr>
          </a:p>
          <a:p>
            <a:pPr marL="505742" indent="-505742"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p>
          <a:p>
            <a:pPr marL="487680" indent="-487680"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then </a:t>
            </a:r>
            <a:br>
              <a:rPr i="1">
                <a:latin typeface="Verdana"/>
                <a:ea typeface="Verdana"/>
                <a:cs typeface="Verdana"/>
                <a:sym typeface="Verdana"/>
              </a:rPr>
            </a:br>
            <a:r>
              <a:rPr i="1">
                <a:latin typeface="Verdana"/>
                <a:ea typeface="Verdana"/>
                <a:cs typeface="Verdana"/>
                <a:sym typeface="Verdana"/>
              </a:rPr>
              <a:t>do with this information are:</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3" name="Shape 303"/>
          <p:cNvSpPr/>
          <p:nvPr/>
        </p:nvSpPr>
        <p:spPr>
          <a:xfrm>
            <a:off x="1038577" y="5606958"/>
            <a:ext cx="10945708" cy="2655148"/>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field of activity that I am </a:t>
            </a:r>
            <a:endParaRPr i="1">
              <a:latin typeface="Verdana"/>
              <a:ea typeface="Verdana"/>
              <a:cs typeface="Verdana"/>
              <a:sym typeface="Verdana"/>
            </a:endParaRPr>
          </a:p>
          <a:p>
            <a:pPr defTabSz="650240">
              <a:lnSpc>
                <a:spcPct val="11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fascinated by, having a feeling for and in </a:t>
            </a:r>
            <a:endParaRPr i="1">
              <a:latin typeface="Verdana"/>
              <a:ea typeface="Verdana"/>
              <a:cs typeface="Verdana"/>
              <a:sym typeface="Verdana"/>
            </a:endParaRPr>
          </a:p>
          <a:p>
            <a:pPr defTabSz="650240">
              <a:lnSpc>
                <a:spcPct val="11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which I have a track record of finishing is:</a:t>
            </a:r>
          </a:p>
          <a:p>
            <a:pPr algn="l" defTabSz="650240">
              <a:lnSpc>
                <a:spcPct val="110000"/>
              </a:lnSpc>
              <a:buClr>
                <a:srgbClr val="941100"/>
              </a:buClr>
              <a:buFont typeface="Verdana"/>
              <a:defRPr i="1" sz="3000">
                <a:solidFill>
                  <a:srgbClr val="941100"/>
                </a:solidFill>
                <a:uFill>
                  <a:solidFill>
                    <a:srgbClr val="941100"/>
                  </a:solidFill>
                </a:uFill>
                <a:latin typeface="Verdana"/>
                <a:ea typeface="Verdana"/>
                <a:cs typeface="Verdana"/>
                <a:sym typeface="Verdana"/>
              </a:defRPr>
            </a:pPr>
          </a:p>
          <a:p>
            <a:pPr algn="l" defTabSz="650240">
              <a:lnSpc>
                <a:spcPct val="110000"/>
              </a:lnSpc>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04" name="Shape 304"/>
          <p:cNvSpPr/>
          <p:nvPr/>
        </p:nvSpPr>
        <p:spPr>
          <a:xfrm>
            <a:off x="865540" y="1481102"/>
            <a:ext cx="11273721" cy="23689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Focusing On </a:t>
            </a:r>
            <a:endParaRPr i="1">
              <a:latin typeface="Verdana"/>
              <a:ea typeface="Verdana"/>
              <a:cs typeface="Verdana"/>
              <a:sym typeface="Verdana"/>
            </a:endParaR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A Specific Field</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6" name="Shape 306"/>
          <p:cNvSpPr/>
          <p:nvPr/>
        </p:nvSpPr>
        <p:spPr>
          <a:xfrm>
            <a:off x="570144" y="1521380"/>
            <a:ext cx="11935957" cy="7629050"/>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marR="457200" algn="l" defTabSz="457200">
              <a:lnSpc>
                <a:spcPct val="110000"/>
              </a:lnSpc>
              <a:defRPr sz="2600">
                <a:solidFill>
                  <a:srgbClr val="424242"/>
                </a:solidFill>
                <a:latin typeface="Verdana"/>
                <a:ea typeface="Verdana"/>
                <a:cs typeface="Verdana"/>
                <a:sym typeface="Verdana"/>
              </a:defRPr>
            </a:pPr>
            <a:r>
              <a:t>People who do superb work often build on their strengths and focus on a specific niche. How to choose the area you want to focus on? </a:t>
            </a:r>
            <a:endParaRPr>
              <a:latin typeface="Times New Roman"/>
              <a:ea typeface="Times New Roman"/>
              <a:cs typeface="Times New Roman"/>
              <a:sym typeface="Times New Roman"/>
            </a:endParaRPr>
          </a:p>
          <a:p>
            <a:pPr marR="457200" algn="l" defTabSz="457200">
              <a:lnSpc>
                <a:spcPct val="110000"/>
              </a:lnSpc>
              <a:defRPr sz="2600">
                <a:solidFill>
                  <a:srgbClr val="424242"/>
                </a:solidFill>
                <a:latin typeface="Times New Roman"/>
                <a:ea typeface="Times New Roman"/>
                <a:cs typeface="Times New Roman"/>
                <a:sym typeface="Times New Roman"/>
              </a:defRPr>
            </a:pPr>
          </a:p>
          <a:p>
            <a:pPr marR="457200" algn="l" defTabSz="457200">
              <a:lnSpc>
                <a:spcPct val="110000"/>
              </a:lnSpc>
              <a:defRPr sz="2600">
                <a:solidFill>
                  <a:srgbClr val="424242"/>
                </a:solidFill>
                <a:latin typeface="Verdana"/>
                <a:ea typeface="Verdana"/>
                <a:cs typeface="Verdana"/>
                <a:sym typeface="Verdana"/>
              </a:defRPr>
            </a:pPr>
            <a:r>
              <a:t>It can be useful to focus on a field of activity that you find fascinating, have a strong feeling for and also have a track record of finishing. Let’s explore these themes.</a:t>
            </a:r>
            <a:endParaRPr>
              <a:latin typeface="Times New Roman"/>
              <a:ea typeface="Times New Roman"/>
              <a:cs typeface="Times New Roman"/>
              <a:sym typeface="Times New Roman"/>
            </a:endParaRPr>
          </a:p>
          <a:p>
            <a:pPr marR="457200" algn="l" defTabSz="457200">
              <a:lnSpc>
                <a:spcPts val="1800"/>
              </a:lnSpc>
              <a:defRPr sz="1200">
                <a:solidFill>
                  <a:srgbClr val="424242"/>
                </a:solidFill>
                <a:latin typeface="Verdana"/>
                <a:ea typeface="Verdana"/>
                <a:cs typeface="Verdana"/>
                <a:sym typeface="Verdana"/>
              </a:defRPr>
            </a:pPr>
          </a:p>
          <a:p>
            <a:pPr marR="457200" defTabSz="457200">
              <a:lnSpc>
                <a:spcPct val="110000"/>
              </a:lnSpc>
              <a:defRPr i="1" sz="2600">
                <a:solidFill>
                  <a:srgbClr val="424242"/>
                </a:solidFill>
                <a:latin typeface="Verdana"/>
                <a:ea typeface="Verdana"/>
                <a:cs typeface="Verdana"/>
                <a:sym typeface="Verdana"/>
              </a:defRPr>
            </a:pPr>
            <a:r>
              <a:t>Fascination</a:t>
            </a:r>
          </a:p>
          <a:p>
            <a:pPr marR="457200" defTabSz="457200">
              <a:lnSpc>
                <a:spcPct val="110000"/>
              </a:lnSpc>
              <a:defRPr sz="2600">
                <a:solidFill>
                  <a:srgbClr val="424242"/>
                </a:solidFill>
                <a:latin typeface="Times New Roman"/>
                <a:ea typeface="Times New Roman"/>
                <a:cs typeface="Times New Roman"/>
                <a:sym typeface="Times New Roman"/>
              </a:defRPr>
            </a:pPr>
          </a:p>
          <a:p>
            <a:pPr marR="457200" algn="l" defTabSz="457200">
              <a:lnSpc>
                <a:spcPct val="110000"/>
              </a:lnSpc>
              <a:defRPr sz="2600">
                <a:solidFill>
                  <a:srgbClr val="424242"/>
                </a:solidFill>
                <a:latin typeface="Verdana"/>
                <a:ea typeface="Verdana"/>
                <a:cs typeface="Verdana"/>
                <a:sym typeface="Verdana"/>
              </a:defRPr>
            </a:pPr>
            <a:r>
              <a:t>You are fascinated by the activity. You often find yourself thinking about it, exploring it and making models that help you to understand it. You want to discover more about the activity.</a:t>
            </a:r>
            <a:endParaRPr>
              <a:latin typeface="Times New Roman"/>
              <a:ea typeface="Times New Roman"/>
              <a:cs typeface="Times New Roman"/>
              <a:sym typeface="Times New Roman"/>
            </a:endParaRPr>
          </a:p>
          <a:p>
            <a:pPr marR="457200" algn="l" defTabSz="457200">
              <a:lnSpc>
                <a:spcPct val="110000"/>
              </a:lnSpc>
              <a:defRPr sz="2600">
                <a:solidFill>
                  <a:srgbClr val="424242"/>
                </a:solidFill>
                <a:latin typeface="Verdana"/>
                <a:ea typeface="Verdana"/>
                <a:cs typeface="Verdana"/>
                <a:sym typeface="Verdana"/>
              </a:defRPr>
            </a:pPr>
          </a:p>
          <a:p>
            <a:pPr marR="457200" defTabSz="457200">
              <a:lnSpc>
                <a:spcPct val="110000"/>
              </a:lnSpc>
              <a:defRPr i="1" sz="2600">
                <a:solidFill>
                  <a:srgbClr val="424242"/>
                </a:solidFill>
                <a:latin typeface="Verdana"/>
                <a:ea typeface="Verdana"/>
                <a:cs typeface="Verdana"/>
                <a:sym typeface="Verdana"/>
              </a:defRPr>
            </a:pPr>
            <a:r>
              <a:t>Feeling For It</a:t>
            </a:r>
          </a:p>
          <a:p>
            <a:pPr marR="457200" defTabSz="457200">
              <a:lnSpc>
                <a:spcPct val="110000"/>
              </a:lnSpc>
              <a:defRPr sz="2600">
                <a:solidFill>
                  <a:srgbClr val="424242"/>
                </a:solidFill>
                <a:latin typeface="Verdana"/>
                <a:ea typeface="Verdana"/>
                <a:cs typeface="Verdana"/>
                <a:sym typeface="Verdana"/>
              </a:defRPr>
            </a:pPr>
          </a:p>
          <a:p>
            <a:pPr marR="457200" algn="l" defTabSz="457200">
              <a:lnSpc>
                <a:spcPct val="110000"/>
              </a:lnSpc>
              <a:defRPr sz="2600">
                <a:solidFill>
                  <a:srgbClr val="424242"/>
                </a:solidFill>
                <a:latin typeface="Verdana"/>
                <a:ea typeface="Verdana"/>
                <a:cs typeface="Verdana"/>
                <a:sym typeface="Verdana"/>
              </a:defRPr>
            </a:pPr>
            <a:r>
              <a:t>You have a strong feeling for the activity. You feel at home when doing the activity and have the ability to make complicated things appear simple.</a:t>
            </a:r>
          </a:p>
        </p:txBody>
      </p:sp>
      <p:sp>
        <p:nvSpPr>
          <p:cNvPr id="307" name="Shape 307"/>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r>
              <a:t>Introduction</a:t>
            </a:r>
          </a:p>
        </p:txBody>
      </p:sp>
    </p:spTree>
  </p:cSld>
  <p:clrMapOvr>
    <a:masterClrMapping/>
  </p:clrMapOvr>
  <p:transition xmlns:p14="http://schemas.microsoft.com/office/powerpoint/2010/main" spd="med" advClick="1" p14:dur="1000"/>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Shape 309"/>
          <p:cNvSpPr/>
          <p:nvPr/>
        </p:nvSpPr>
        <p:spPr>
          <a:xfrm>
            <a:off x="2298700" y="4233333"/>
            <a:ext cx="7988300" cy="4965701"/>
          </a:xfrm>
          <a:prstGeom prst="ellipse">
            <a:avLst/>
          </a:prstGeom>
          <a:solidFill>
            <a:srgbClr val="FFFFFF"/>
          </a:solidFill>
          <a:ln w="50800">
            <a:solidFill>
              <a:srgbClr val="4F7A28"/>
            </a:solidFill>
            <a:miter lim="400000"/>
          </a:ln>
        </p:spPr>
        <p:txBody>
          <a:bodyPr lIns="38100" tIns="38100" rIns="38100" bIns="38100"/>
          <a:lstStyle/>
          <a:p>
            <a:pPr defTabSz="825500">
              <a:lnSpc>
                <a:spcPct val="710000"/>
              </a:lnSpc>
              <a:buClr>
                <a:srgbClr val="000000"/>
              </a:buClr>
              <a:defRPr>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310" name="Shape 310"/>
          <p:cNvSpPr/>
          <p:nvPr/>
        </p:nvSpPr>
        <p:spPr>
          <a:xfrm>
            <a:off x="7785100" y="5998633"/>
            <a:ext cx="4635500" cy="2476501"/>
          </a:xfrm>
          <a:prstGeom prst="ellipse">
            <a:avLst/>
          </a:prstGeom>
          <a:solidFill>
            <a:srgbClr val="FFAA00"/>
          </a:solidFill>
          <a:ln w="25400">
            <a:solidFill>
              <a:srgbClr val="000000">
                <a:alpha val="0"/>
              </a:srgbClr>
            </a:solidFill>
            <a:miter lim="400000"/>
          </a:ln>
          <a:extLst>
            <a:ext uri="{C572A759-6A51-4108-AA02-DFA0A04FC94B}">
              <ma14:wrappingTextBoxFlag xmlns:ma14="http://schemas.microsoft.com/office/mac/drawingml/2011/main" val="1"/>
            </a:ext>
          </a:extLst>
        </p:spPr>
        <p:txBody>
          <a:bodyPr lIns="38100" tIns="38100" rIns="38100" bIns="38100"/>
          <a:lstStyle/>
          <a:p>
            <a:pPr defTabSz="825500">
              <a:buClr>
                <a:srgbClr val="000000"/>
              </a:buClr>
              <a:defRPr b="1" i="1">
                <a:effectLst>
                  <a:outerShdw sx="100000" sy="100000" kx="0" ky="0" algn="b" rotWithShape="0" blurRad="38100" dist="12700" dir="5400000">
                    <a:srgbClr val="000000">
                      <a:alpha val="50000"/>
                    </a:srgbClr>
                  </a:outerShdw>
                </a:effectLst>
                <a:latin typeface="Verdana"/>
                <a:ea typeface="Verdana"/>
                <a:cs typeface="Verdana"/>
                <a:sym typeface="Verdana"/>
              </a:defRPr>
            </a:pPr>
          </a:p>
          <a:p>
            <a:pPr defTabSz="825500">
              <a:buClr>
                <a:srgbClr val="000000"/>
              </a:buClr>
              <a:defRPr b="1" i="1">
                <a:effectLst>
                  <a:outerShdw sx="100000" sy="100000" kx="0" ky="0" algn="b" rotWithShape="0" blurRad="38100" dist="12700" dir="5400000">
                    <a:srgbClr val="000000">
                      <a:alpha val="50000"/>
                    </a:srgbClr>
                  </a:outerShdw>
                </a:effectLst>
                <a:latin typeface="Verdana"/>
                <a:ea typeface="Verdana"/>
                <a:cs typeface="Verdana"/>
                <a:sym typeface="Verdana"/>
              </a:defRPr>
            </a:pPr>
          </a:p>
        </p:txBody>
      </p:sp>
      <p:sp>
        <p:nvSpPr>
          <p:cNvPr id="311" name="Shape 311"/>
          <p:cNvSpPr/>
          <p:nvPr/>
        </p:nvSpPr>
        <p:spPr>
          <a:xfrm>
            <a:off x="7888949" y="6982883"/>
            <a:ext cx="4427803"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defRPr b="1" i="1" sz="2800">
                <a:uFill>
                  <a:solidFill>
                    <a:srgbClr val="000000"/>
                  </a:solidFill>
                </a:uFill>
                <a:latin typeface="Verdana"/>
                <a:ea typeface="Verdana"/>
                <a:cs typeface="Verdana"/>
                <a:sym typeface="Verdana"/>
              </a:defRPr>
            </a:lvl1pPr>
          </a:lstStyle>
          <a:p>
            <a:pPr/>
            <a:r>
              <a:t>Feeling For</a:t>
            </a:r>
          </a:p>
        </p:txBody>
      </p:sp>
      <p:sp>
        <p:nvSpPr>
          <p:cNvPr id="312" name="Shape 312"/>
          <p:cNvSpPr/>
          <p:nvPr/>
        </p:nvSpPr>
        <p:spPr>
          <a:xfrm>
            <a:off x="3975099" y="3373966"/>
            <a:ext cx="4635501" cy="2476501"/>
          </a:xfrm>
          <a:prstGeom prst="ellipse">
            <a:avLst/>
          </a:prstGeom>
          <a:solidFill>
            <a:srgbClr val="B7DCFF"/>
          </a:solidFill>
          <a:ln w="25400">
            <a:solidFill>
              <a:srgbClr val="000000">
                <a:alpha val="0"/>
              </a:srgbClr>
            </a:solidFill>
            <a:miter lim="400000"/>
          </a:ln>
          <a:extLst>
            <a:ext uri="{C572A759-6A51-4108-AA02-DFA0A04FC94B}">
              <ma14:wrappingTextBoxFlag xmlns:ma14="http://schemas.microsoft.com/office/mac/drawingml/2011/main" val="1"/>
            </a:ext>
          </a:extLst>
        </p:spPr>
        <p:txBody>
          <a:bodyPr lIns="38100" tIns="38100" rIns="38100" bIns="38100"/>
          <a:lstStyle/>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p:txBody>
      </p:sp>
      <p:sp>
        <p:nvSpPr>
          <p:cNvPr id="313" name="Shape 313"/>
          <p:cNvSpPr/>
          <p:nvPr/>
        </p:nvSpPr>
        <p:spPr>
          <a:xfrm>
            <a:off x="584199" y="5979583"/>
            <a:ext cx="4635501" cy="2476501"/>
          </a:xfrm>
          <a:prstGeom prst="ellipse">
            <a:avLst/>
          </a:prstGeom>
          <a:solidFill>
            <a:srgbClr val="E32400"/>
          </a:solidFill>
          <a:ln w="25400">
            <a:solidFill>
              <a:srgbClr val="000000">
                <a:alpha val="0"/>
              </a:srgbClr>
            </a:solidFill>
            <a:miter lim="400000"/>
          </a:ln>
          <a:extLst>
            <a:ext uri="{C572A759-6A51-4108-AA02-DFA0A04FC94B}">
              <ma14:wrappingTextBoxFlag xmlns:ma14="http://schemas.microsoft.com/office/mac/drawingml/2011/main" val="1"/>
            </a:ext>
          </a:extLst>
        </p:spPr>
        <p:txBody>
          <a:bodyPr lIns="38100" tIns="38100" rIns="38100" bIns="38100"/>
          <a:lstStyle/>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a:p>
            <a:pPr defTabSz="825500">
              <a:buClr>
                <a:srgbClr val="000000"/>
              </a:buClr>
              <a:defRPr b="1" i="1">
                <a:solidFill>
                  <a:srgbClr val="FFFFFF"/>
                </a:solidFill>
                <a:effectLst>
                  <a:outerShdw sx="100000" sy="100000" kx="0" ky="0" algn="b" rotWithShape="0" blurRad="38100" dist="12700" dir="5400000">
                    <a:srgbClr val="000000">
                      <a:alpha val="50000"/>
                    </a:srgbClr>
                  </a:outerShdw>
                </a:effectLst>
                <a:latin typeface="Verdana"/>
                <a:ea typeface="Verdana"/>
                <a:cs typeface="Verdana"/>
                <a:sym typeface="Verdana"/>
              </a:defRPr>
            </a:pPr>
          </a:p>
        </p:txBody>
      </p:sp>
      <p:sp>
        <p:nvSpPr>
          <p:cNvPr id="314" name="Shape 314"/>
          <p:cNvSpPr/>
          <p:nvPr/>
        </p:nvSpPr>
        <p:spPr>
          <a:xfrm>
            <a:off x="4106597" y="4358216"/>
            <a:ext cx="4372506"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defRPr b="1" i="1" sz="2800">
                <a:uFill>
                  <a:solidFill>
                    <a:srgbClr val="000000"/>
                  </a:solidFill>
                </a:uFill>
                <a:latin typeface="Verdana"/>
                <a:ea typeface="Verdana"/>
                <a:cs typeface="Verdana"/>
                <a:sym typeface="Verdana"/>
              </a:defRPr>
            </a:lvl1pPr>
          </a:lstStyle>
          <a:p>
            <a:pPr/>
            <a:r>
              <a:t>Fascinating</a:t>
            </a:r>
          </a:p>
        </p:txBody>
      </p:sp>
      <p:sp>
        <p:nvSpPr>
          <p:cNvPr id="315" name="Shape 315"/>
          <p:cNvSpPr/>
          <p:nvPr/>
        </p:nvSpPr>
        <p:spPr>
          <a:xfrm>
            <a:off x="716888" y="6963833"/>
            <a:ext cx="4370124"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defRPr b="1" i="1" sz="2800">
                <a:solidFill>
                  <a:srgbClr val="FFFFFF"/>
                </a:solidFill>
                <a:uFill>
                  <a:solidFill>
                    <a:srgbClr val="FFFFFF"/>
                  </a:solidFill>
                </a:uFill>
                <a:latin typeface="Verdana"/>
                <a:ea typeface="Verdana"/>
                <a:cs typeface="Verdana"/>
                <a:sym typeface="Verdana"/>
              </a:defRPr>
            </a:lvl1pPr>
          </a:lstStyle>
          <a:p>
            <a:pPr/>
            <a:r>
              <a:t>Finishing</a:t>
            </a:r>
          </a:p>
        </p:txBody>
      </p:sp>
      <p:sp>
        <p:nvSpPr>
          <p:cNvPr id="316" name="Shape 316"/>
          <p:cNvSpPr/>
          <p:nvPr/>
        </p:nvSpPr>
        <p:spPr>
          <a:xfrm>
            <a:off x="647699" y="211666"/>
            <a:ext cx="11709402" cy="571501"/>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200">
                <a:uFill>
                  <a:solidFill>
                    <a:srgbClr val="000000"/>
                  </a:solidFill>
                </a:uFill>
                <a:latin typeface="Verdana"/>
                <a:ea typeface="Verdana"/>
                <a:cs typeface="Verdana"/>
                <a:sym typeface="Verdana"/>
              </a:defRPr>
            </a:lvl1pPr>
          </a:lstStyle>
          <a:p>
            <a:pPr/>
            <a:r>
              <a:t>Focusing On A Specific Field Of Activity</a:t>
            </a:r>
          </a:p>
        </p:txBody>
      </p:sp>
      <p:sp>
        <p:nvSpPr>
          <p:cNvPr id="317" name="Shape 317"/>
          <p:cNvSpPr/>
          <p:nvPr/>
        </p:nvSpPr>
        <p:spPr>
          <a:xfrm>
            <a:off x="102790" y="1521142"/>
            <a:ext cx="12799220" cy="93757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defTabSz="830862">
              <a:lnSpc>
                <a:spcPct val="120000"/>
              </a:lnSpc>
              <a:defRPr i="1" sz="2600">
                <a:latin typeface="Verdana"/>
                <a:ea typeface="Verdana"/>
                <a:cs typeface="Verdana"/>
                <a:sym typeface="Verdana"/>
              </a:defRPr>
            </a:pPr>
            <a:r>
              <a:t>You can focus on a specific activity that you find fascinating, have </a:t>
            </a:r>
          </a:p>
          <a:p>
            <a:pPr defTabSz="830862">
              <a:lnSpc>
                <a:spcPct val="120000"/>
              </a:lnSpc>
              <a:defRPr i="1" sz="2600">
                <a:latin typeface="Verdana"/>
                <a:ea typeface="Verdana"/>
                <a:cs typeface="Verdana"/>
                <a:sym typeface="Verdana"/>
              </a:defRPr>
            </a:pPr>
            <a:r>
              <a:t>a feeling for and in which you have a track record of finishing.</a:t>
            </a:r>
          </a:p>
        </p:txBody>
      </p:sp>
    </p:spTree>
  </p:cSld>
  <p:clrMapOvr>
    <a:masterClrMapping/>
  </p:clrMapOvr>
  <p:transition xmlns:p14="http://schemas.microsoft.com/office/powerpoint/2010/main" spd="med" advClick="1" p14:dur="1000"/>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9" name="Shape 319"/>
          <p:cNvSpPr/>
          <p:nvPr/>
        </p:nvSpPr>
        <p:spPr>
          <a:xfrm>
            <a:off x="534421" y="640847"/>
            <a:ext cx="11935957" cy="8672932"/>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marR="457200" defTabSz="457200">
              <a:lnSpc>
                <a:spcPct val="110000"/>
              </a:lnSpc>
              <a:defRPr i="1" sz="2600">
                <a:solidFill>
                  <a:srgbClr val="424242"/>
                </a:solidFill>
                <a:latin typeface="Verdana"/>
                <a:ea typeface="Verdana"/>
                <a:cs typeface="Verdana"/>
                <a:sym typeface="Verdana"/>
              </a:defRPr>
            </a:pPr>
            <a:r>
              <a:t>Finishing</a:t>
            </a:r>
            <a:endParaRPr>
              <a:latin typeface="Times New Roman"/>
              <a:ea typeface="Times New Roman"/>
              <a:cs typeface="Times New Roman"/>
              <a:sym typeface="Times New Roman"/>
            </a:endParaRPr>
          </a:p>
          <a:p>
            <a:pPr marR="457200" defTabSz="457200">
              <a:lnSpc>
                <a:spcPct val="110000"/>
              </a:lnSpc>
              <a:defRPr sz="2600">
                <a:solidFill>
                  <a:srgbClr val="424242"/>
                </a:solidFill>
                <a:latin typeface="Times New Roman"/>
                <a:ea typeface="Times New Roman"/>
                <a:cs typeface="Times New Roman"/>
                <a:sym typeface="Times New Roman"/>
              </a:defRPr>
            </a:pPr>
          </a:p>
          <a:p>
            <a:pPr marR="457200" algn="l" defTabSz="457200">
              <a:lnSpc>
                <a:spcPct val="110000"/>
              </a:lnSpc>
              <a:defRPr sz="2600">
                <a:solidFill>
                  <a:srgbClr val="424242"/>
                </a:solidFill>
                <a:latin typeface="Verdana"/>
                <a:ea typeface="Verdana"/>
                <a:cs typeface="Verdana"/>
                <a:sym typeface="Verdana"/>
              </a:defRPr>
            </a:pPr>
            <a:r>
              <a:t>You have a track record of finishing things in the activity. Looking back, you can think of concrete examples of producing good work in this activity. </a:t>
            </a:r>
            <a:endParaRPr>
              <a:latin typeface="Times New Roman"/>
              <a:ea typeface="Times New Roman"/>
              <a:cs typeface="Times New Roman"/>
              <a:sym typeface="Times New Roman"/>
            </a:endParaRPr>
          </a:p>
          <a:p>
            <a:pPr marR="457200" algn="l" defTabSz="457200">
              <a:lnSpc>
                <a:spcPct val="110000"/>
              </a:lnSpc>
              <a:defRPr sz="2600">
                <a:latin typeface="Times New Roman"/>
                <a:ea typeface="Times New Roman"/>
                <a:cs typeface="Times New Roman"/>
                <a:sym typeface="Times New Roman"/>
              </a:defRPr>
            </a:pPr>
          </a:p>
          <a:p>
            <a:pPr marR="457200" algn="l" defTabSz="457200">
              <a:lnSpc>
                <a:spcPct val="110000"/>
              </a:lnSpc>
              <a:defRPr sz="2600">
                <a:solidFill>
                  <a:srgbClr val="424242"/>
                </a:solidFill>
                <a:latin typeface="Verdana"/>
                <a:ea typeface="Verdana"/>
                <a:cs typeface="Verdana"/>
                <a:sym typeface="Verdana"/>
              </a:defRPr>
            </a:pPr>
            <a:r>
              <a:t>This exercise invites you to start by describing a specific activity that you find fascinating, have a feeling for and in which you have a track record of finishing. It then invites you to do the following things. </a:t>
            </a:r>
          </a:p>
          <a:p>
            <a:pPr marR="457200" algn="l" defTabSz="457200">
              <a:lnSpc>
                <a:spcPct val="110000"/>
              </a:lnSpc>
              <a:defRPr sz="2600">
                <a:solidFill>
                  <a:srgbClr val="424242"/>
                </a:solidFill>
                <a:latin typeface="Verdana"/>
                <a:ea typeface="Verdana"/>
                <a:cs typeface="Verdana"/>
                <a:sym typeface="Verdana"/>
              </a:defRPr>
            </a:pPr>
          </a:p>
          <a:p>
            <a:pPr marR="457200" algn="l" defTabSz="457200">
              <a:lnSpc>
                <a:spcPct val="110000"/>
              </a:lnSpc>
              <a:defRPr i="1" sz="2600">
                <a:solidFill>
                  <a:srgbClr val="424242"/>
                </a:solidFill>
                <a:latin typeface="Verdana"/>
                <a:ea typeface="Verdana"/>
                <a:cs typeface="Verdana"/>
                <a:sym typeface="Verdana"/>
              </a:defRPr>
            </a:pPr>
            <a:r>
              <a:t>Describe the specific things about the activity that you find fascinating.</a:t>
            </a:r>
          </a:p>
          <a:p>
            <a:pPr marR="457200" algn="l" defTabSz="457200">
              <a:lnSpc>
                <a:spcPct val="110000"/>
              </a:lnSpc>
              <a:defRPr i="1" sz="2600">
                <a:solidFill>
                  <a:srgbClr val="424242"/>
                </a:solidFill>
                <a:latin typeface="Verdana"/>
                <a:ea typeface="Verdana"/>
                <a:cs typeface="Verdana"/>
                <a:sym typeface="Verdana"/>
              </a:defRPr>
            </a:pPr>
          </a:p>
          <a:p>
            <a:pPr marR="457200" algn="l" defTabSz="457200">
              <a:lnSpc>
                <a:spcPct val="110000"/>
              </a:lnSpc>
              <a:defRPr i="1" sz="2600">
                <a:solidFill>
                  <a:srgbClr val="424242"/>
                </a:solidFill>
                <a:latin typeface="Verdana"/>
                <a:ea typeface="Verdana"/>
                <a:cs typeface="Verdana"/>
                <a:sym typeface="Verdana"/>
              </a:defRPr>
            </a:pPr>
            <a:r>
              <a:t>Describe the specific examples that demonstrate you have a feeling for the activity.</a:t>
            </a:r>
          </a:p>
          <a:p>
            <a:pPr marR="457200" algn="l" defTabSz="457200">
              <a:lnSpc>
                <a:spcPct val="110000"/>
              </a:lnSpc>
              <a:defRPr i="1" sz="2600">
                <a:solidFill>
                  <a:srgbClr val="424242"/>
                </a:solidFill>
                <a:latin typeface="Verdana"/>
                <a:ea typeface="Verdana"/>
                <a:cs typeface="Verdana"/>
                <a:sym typeface="Verdana"/>
              </a:defRPr>
            </a:pPr>
          </a:p>
          <a:p>
            <a:pPr marR="457200" algn="l" defTabSz="457200">
              <a:lnSpc>
                <a:spcPct val="110000"/>
              </a:lnSpc>
              <a:defRPr i="1" sz="2600">
                <a:solidFill>
                  <a:srgbClr val="424242"/>
                </a:solidFill>
                <a:latin typeface="Verdana"/>
                <a:ea typeface="Verdana"/>
                <a:cs typeface="Verdana"/>
                <a:sym typeface="Verdana"/>
              </a:defRPr>
            </a:pPr>
            <a:r>
              <a:t>Describe the specific examples of you finishing things when doing this activity.</a:t>
            </a:r>
            <a:endParaRPr>
              <a:latin typeface="Times New Roman"/>
              <a:ea typeface="Times New Roman"/>
              <a:cs typeface="Times New Roman"/>
              <a:sym typeface="Times New Roman"/>
            </a:endParaRPr>
          </a:p>
        </p:txBody>
      </p:sp>
    </p:spTree>
  </p:cSld>
  <p:clrMapOvr>
    <a:masterClrMapping/>
  </p:clrMapOvr>
  <p:transition xmlns:p14="http://schemas.microsoft.com/office/powerpoint/2010/main" spd="med" advClick="1" p14:dur="1000"/>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1" name="Shape 321"/>
          <p:cNvSpPr/>
          <p:nvPr/>
        </p:nvSpPr>
        <p:spPr>
          <a:xfrm>
            <a:off x="570144" y="1754040"/>
            <a:ext cx="11935957" cy="72610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The specific things that I find </a:t>
            </a:r>
            <a:endParaRPr>
              <a:latin typeface="Verdana"/>
              <a:ea typeface="Verdana"/>
              <a:cs typeface="Verdana"/>
              <a:sym typeface="Verdana"/>
            </a:endParaRPr>
          </a:p>
          <a:p>
            <a:pPr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fascinating about this activity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
        <p:nvSpPr>
          <p:cNvPr id="322" name="Shape 322"/>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r>
              <a:t>Fascination</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nvSpPr>
        <p:spPr>
          <a:xfrm>
            <a:off x="538071" y="427566"/>
            <a:ext cx="11928658" cy="596901"/>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Strengths</a:t>
            </a:r>
          </a:p>
        </p:txBody>
      </p:sp>
      <p:sp>
        <p:nvSpPr>
          <p:cNvPr id="187" name="Shape 187"/>
          <p:cNvSpPr/>
          <p:nvPr/>
        </p:nvSpPr>
        <p:spPr>
          <a:xfrm>
            <a:off x="1259237" y="1844992"/>
            <a:ext cx="11196292" cy="71094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What are the deeply satisfying activities in which you deliver As,</a:t>
            </a: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rather than Bs or Cs? What are the activities that give you positive energy? When are you in your element - at ease and yet able to excel? When do you flow, focus, finish and then, as a by-product, get a sense of fulfilment?</a:t>
            </a: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When do see the destination quickly? When do you go ‘A, B … and then leap to … Z’? Where do you see patterns quickly? Where do you have good personal radar - you seem to know what will happen before it happens? </a:t>
            </a: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marL="40037" indent="-40037"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Where do you have the equivalent of a photographic memory? When do you score highly on drive, detail and delivery? Where do you have a track record of always doing the basics and then adding the brilliance?</a:t>
            </a:r>
          </a:p>
        </p:txBody>
      </p:sp>
      <p:sp>
        <p:nvSpPr>
          <p:cNvPr id="188" name="Shape 188"/>
          <p:cNvSpPr/>
          <p:nvPr/>
        </p:nvSpPr>
        <p:spPr>
          <a:xfrm>
            <a:off x="292311" y="2933358"/>
            <a:ext cx="375969" cy="329804"/>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189" name="Shape 189"/>
          <p:cNvSpPr/>
          <p:nvPr/>
        </p:nvSpPr>
        <p:spPr>
          <a:xfrm>
            <a:off x="292311" y="5420943"/>
            <a:ext cx="375969" cy="329805"/>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190" name="Shape 190"/>
          <p:cNvSpPr/>
          <p:nvPr/>
        </p:nvSpPr>
        <p:spPr>
          <a:xfrm>
            <a:off x="292311" y="7908529"/>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4" name="Shape 324"/>
          <p:cNvSpPr/>
          <p:nvPr/>
        </p:nvSpPr>
        <p:spPr>
          <a:xfrm>
            <a:off x="570144" y="1754040"/>
            <a:ext cx="11935957" cy="72610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The specific examples that demonstrate I may have a </a:t>
            </a:r>
            <a:endParaRPr>
              <a:latin typeface="Verdana"/>
              <a:ea typeface="Verdana"/>
              <a:cs typeface="Verdana"/>
              <a:sym typeface="Verdana"/>
            </a:endParaRPr>
          </a:p>
          <a:p>
            <a:pPr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feeling for this activity - that I may be good at it -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
        <p:nvSpPr>
          <p:cNvPr id="325" name="Shape 325"/>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r>
              <a:t>Feeling For It</a:t>
            </a:r>
          </a:p>
        </p:txBody>
      </p:sp>
    </p:spTree>
  </p:cSld>
  <p:clrMapOvr>
    <a:masterClrMapping/>
  </p:clrMapOvr>
  <p:transition xmlns:p14="http://schemas.microsoft.com/office/powerpoint/2010/main" spd="med" advClick="1" p14:dur="1000"/>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Shape 327"/>
          <p:cNvSpPr/>
          <p:nvPr/>
        </p:nvSpPr>
        <p:spPr>
          <a:xfrm>
            <a:off x="570144" y="1754040"/>
            <a:ext cx="11935957" cy="726101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The specific examples of when I have </a:t>
            </a:r>
            <a:endParaRPr>
              <a:latin typeface="Verdana"/>
              <a:ea typeface="Verdana"/>
              <a:cs typeface="Verdana"/>
              <a:sym typeface="Verdana"/>
            </a:endParaRPr>
          </a:p>
          <a:p>
            <a:pPr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finished things in this activity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buClr>
                <a:srgbClr val="000000"/>
              </a:buClr>
              <a:buFont typeface="Verdana"/>
              <a:defRPr sz="2600">
                <a:uFill>
                  <a:solidFill>
                    <a:srgbClr val="000000"/>
                  </a:solidFill>
                </a:uFill>
                <a:latin typeface="Calibri"/>
                <a:ea typeface="Calibri"/>
                <a:cs typeface="Calibri"/>
                <a:sym typeface="Calibri"/>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a:p>
            <a:pPr algn="l" defTabSz="650240">
              <a:buClr>
                <a:srgbClr val="000000"/>
              </a:buClr>
              <a:buFont typeface="Verdana"/>
              <a:defRPr sz="2400">
                <a:uFill>
                  <a:solidFill>
                    <a:srgbClr val="000000"/>
                  </a:solidFill>
                </a:uFill>
                <a:latin typeface="Calibri"/>
                <a:ea typeface="Calibri"/>
                <a:cs typeface="Calibri"/>
                <a:sym typeface="Calibri"/>
              </a:defRPr>
            </a:pPr>
            <a:r>
              <a:rPr>
                <a:latin typeface="Verdana"/>
                <a:ea typeface="Verdana"/>
                <a:cs typeface="Verdana"/>
                <a:sym typeface="Verdana"/>
              </a:rPr>
              <a:t> </a:t>
            </a:r>
          </a:p>
        </p:txBody>
      </p:sp>
      <p:sp>
        <p:nvSpPr>
          <p:cNvPr id="328" name="Shape 328"/>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r>
              <a:t>Finishing</a:t>
            </a:r>
          </a:p>
        </p:txBody>
      </p:sp>
    </p:spTree>
  </p:cSld>
  <p:clrMapOvr>
    <a:masterClrMapping/>
  </p:clrMapOvr>
  <p:transition xmlns:p14="http://schemas.microsoft.com/office/powerpoint/2010/main" spd="med" advClick="1" p14:dur="1000"/>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0" name="Shape 330"/>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Positive History</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2" name="Shape 332"/>
          <p:cNvSpPr/>
          <p:nvPr/>
        </p:nvSpPr>
        <p:spPr>
          <a:xfrm>
            <a:off x="697616" y="1548807"/>
            <a:ext cx="11711562" cy="699812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Everybody has a positive history. “But I have not achieved anything,” somebody may say. Looking back on their life, however, they may have: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Overcome an illness as a child</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P</a:t>
            </a:r>
            <a:r>
              <a:t>erformed in play</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P</a:t>
            </a:r>
            <a:r>
              <a:t>layed sport at a high level</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W</a:t>
            </a:r>
            <a:r>
              <a:t>ritten an article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B</a:t>
            </a:r>
            <a:r>
              <a:t>uilt a good relationship</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D</a:t>
            </a:r>
            <a:r>
              <a:t>esigned a house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L</a:t>
            </a:r>
            <a:r>
              <a:t>earned a language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L</a:t>
            </a:r>
            <a:r>
              <a:t>ed a team to success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B</a:t>
            </a:r>
            <a:r>
              <a:t>uilt a successful prototype</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Or whatever.</a:t>
            </a: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Try tackling the exercise on this theme.</a:t>
            </a:r>
          </a:p>
        </p:txBody>
      </p:sp>
      <p:sp>
        <p:nvSpPr>
          <p:cNvPr id="333" name="Shape 333"/>
          <p:cNvSpPr/>
          <p:nvPr/>
        </p:nvSpPr>
        <p:spPr>
          <a:xfrm>
            <a:off x="746141" y="311121"/>
            <a:ext cx="11711562"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5" name="Shape 335"/>
          <p:cNvSpPr/>
          <p:nvPr/>
        </p:nvSpPr>
        <p:spPr>
          <a:xfrm>
            <a:off x="605084" y="677333"/>
            <a:ext cx="11794632" cy="83989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your positive history.</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List the things you have achieved in their life. Start from the age of 0 and go to your present age.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first you may want to look for big achievements. But start populating the pages and you will find other achievements appear.</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some of the principles you followed to achieve success.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Choose one achievement that you found particularly rewarding. What actually happened? What did you do right then? What were the principles you followed to overcome the challenge or reach the goal? Describe these in detail.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how you can follow these principles in the future.</a:t>
            </a:r>
          </a:p>
        </p:txBody>
      </p:sp>
    </p:spTree>
  </p:cSld>
  <p:clrMapOvr>
    <a:masterClrMapping/>
  </p:clrMapOvr>
  <p:transition xmlns:p14="http://schemas.microsoft.com/office/powerpoint/2010/main" spd="med" advClick="1" p14:dur="1000"/>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Shape 337"/>
          <p:cNvSpPr/>
          <p:nvPr/>
        </p:nvSpPr>
        <p:spPr>
          <a:xfrm>
            <a:off x="507957" y="1498249"/>
            <a:ext cx="12101691" cy="7586135"/>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 of the things I have achieved in the past between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ages (adjust according to age) have been:</a:t>
            </a:r>
          </a:p>
          <a:p>
            <a:pPr algn="l" defTabSz="650240">
              <a:lnSpc>
                <a:spcPct val="110000"/>
              </a:lnSpc>
              <a:buClr>
                <a:srgbClr val="000000"/>
              </a:buClr>
              <a:buFont typeface="Verdana"/>
              <a:defRPr sz="2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0	</a:t>
            </a:r>
            <a:endParaRPr>
              <a:latin typeface="Verdana"/>
              <a:ea typeface="Verdana"/>
              <a:cs typeface="Verdana"/>
              <a:sym typeface="Verdana"/>
            </a:endParaR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10</a:t>
            </a: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15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20</a:t>
            </a:r>
          </a:p>
        </p:txBody>
      </p:sp>
      <p:sp>
        <p:nvSpPr>
          <p:cNvPr id="338" name="Shape 338"/>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Positive History</a:t>
            </a:r>
          </a:p>
        </p:txBody>
      </p:sp>
    </p:spTree>
  </p:cSld>
  <p:clrMapOvr>
    <a:masterClrMapping/>
  </p:clrMapOvr>
  <p:transition xmlns:p14="http://schemas.microsoft.com/office/powerpoint/2010/main" spd="med" advClick="1" p14:dur="1000"/>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0" name="Shape 340"/>
          <p:cNvSpPr/>
          <p:nvPr/>
        </p:nvSpPr>
        <p:spPr>
          <a:xfrm>
            <a:off x="496710" y="141393"/>
            <a:ext cx="12011379" cy="947081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1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25	</a:t>
            </a:r>
            <a:endParaRPr>
              <a:latin typeface="Verdana"/>
              <a:ea typeface="Verdana"/>
              <a:cs typeface="Verdana"/>
              <a:sym typeface="Verdana"/>
            </a:endParaR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30</a:t>
            </a: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35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40	</a:t>
            </a:r>
            <a:endParaRPr>
              <a:latin typeface="Verdana"/>
              <a:ea typeface="Verdana"/>
              <a:cs typeface="Verdana"/>
              <a:sym typeface="Verdana"/>
            </a:endParaR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45</a:t>
            </a:r>
            <a:endParaRPr>
              <a:latin typeface="Verdana"/>
              <a:ea typeface="Verdana"/>
              <a:cs typeface="Verdana"/>
              <a:sym typeface="Verdana"/>
            </a:endParaR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endParaRPr>
              <a:latin typeface="Verdana"/>
              <a:ea typeface="Verdana"/>
              <a:cs typeface="Verdana"/>
              <a:sym typeface="Verdana"/>
            </a:endParaR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endParaRPr>
              <a:latin typeface="Verdana"/>
              <a:ea typeface="Verdana"/>
              <a:cs typeface="Verdana"/>
              <a:sym typeface="Verdana"/>
            </a:endParaR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endParaRPr>
              <a:latin typeface="Verdana"/>
              <a:ea typeface="Verdana"/>
              <a:cs typeface="Verdana"/>
              <a:sym typeface="Verdana"/>
            </a:endParaR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50</a:t>
            </a:r>
          </a:p>
        </p:txBody>
      </p:sp>
    </p:spTree>
  </p:cSld>
  <p:clrMapOvr>
    <a:masterClrMapping/>
  </p:clrMapOvr>
  <p:transition xmlns:p14="http://schemas.microsoft.com/office/powerpoint/2010/main" spd="med" advClick="1" p14:dur="1000"/>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2" name="Shape 342"/>
          <p:cNvSpPr/>
          <p:nvPr/>
        </p:nvSpPr>
        <p:spPr>
          <a:xfrm>
            <a:off x="496710" y="107949"/>
            <a:ext cx="12011379" cy="9537701"/>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18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55</a:t>
            </a: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60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65	</a:t>
            </a: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70	</a:t>
            </a: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487680" indent="-487680" algn="l" defTabSz="650240">
              <a:lnSpc>
                <a:spcPct val="11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Onwards</a:t>
            </a:r>
          </a:p>
        </p:txBody>
      </p:sp>
    </p:spTree>
  </p:cSld>
  <p:clrMapOvr>
    <a:masterClrMapping/>
  </p:clrMapOvr>
  <p:transition xmlns:p14="http://schemas.microsoft.com/office/powerpoint/2010/main" spd="med" advClick="1" p14:dur="1000"/>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4" name="Shape 344"/>
          <p:cNvSpPr/>
          <p:nvPr/>
        </p:nvSpPr>
        <p:spPr>
          <a:xfrm>
            <a:off x="507957" y="1498249"/>
            <a:ext cx="12101691" cy="808397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defTabSz="650240">
              <a:buClr>
                <a:srgbClr val="000000"/>
              </a:buClr>
              <a:buFont typeface="Verdana"/>
              <a:defRPr sz="2400">
                <a:uFill>
                  <a:solidFill>
                    <a:srgbClr val="000000"/>
                  </a:solidFill>
                </a:uFill>
                <a:latin typeface="Calibri"/>
                <a:ea typeface="Calibri"/>
                <a:cs typeface="Calibri"/>
                <a:sym typeface="Calibri"/>
              </a:defRPr>
            </a:pPr>
          </a:p>
          <a:p>
            <a:pPr marL="505742" indent="-505742"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i="1">
                <a:solidFill>
                  <a:srgbClr val="941100"/>
                </a:solidFill>
                <a:uFill>
                  <a:solidFill>
                    <a:srgbClr val="941100"/>
                  </a:solidFill>
                </a:uFill>
                <a:latin typeface="Verdana"/>
                <a:ea typeface="Verdana"/>
                <a:cs typeface="Verdana"/>
                <a:sym typeface="Verdana"/>
              </a:rPr>
              <a:t>	</a:t>
            </a:r>
            <a:r>
              <a:rPr i="1">
                <a:latin typeface="Verdana"/>
                <a:ea typeface="Verdana"/>
                <a:cs typeface="Verdana"/>
                <a:sym typeface="Verdana"/>
              </a:rPr>
              <a:t>When I</a:t>
            </a:r>
            <a:endParaRPr i="1">
              <a:latin typeface="Verdana"/>
              <a:ea typeface="Verdana"/>
              <a:cs typeface="Verdana"/>
              <a:sym typeface="Verdana"/>
            </a:endParaRPr>
          </a:p>
          <a:p>
            <a:pPr marL="505742" indent="-505742" algn="l" defTabSz="650240">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The specific things I did right then – the </a:t>
            </a:r>
            <a:br>
              <a:rPr i="1">
                <a:latin typeface="Verdana"/>
                <a:ea typeface="Verdana"/>
                <a:cs typeface="Verdana"/>
                <a:sym typeface="Verdana"/>
              </a:rPr>
            </a:br>
            <a:r>
              <a:rPr i="1">
                <a:latin typeface="Verdana"/>
                <a:ea typeface="Verdana"/>
                <a:cs typeface="Verdana"/>
                <a:sym typeface="Verdana"/>
              </a:rPr>
              <a:t>principles I followed – to achieve this were: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487680" indent="-487680" algn="l" defTabSz="650240">
              <a:buClr>
                <a:srgbClr val="000000"/>
              </a:buClr>
              <a:buFont typeface="Verdana"/>
              <a:defRPr i="1" sz="2600">
                <a:uFill>
                  <a:solidFill>
                    <a:srgbClr val="0000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follow </a:t>
            </a:r>
            <a:br>
              <a:rPr i="1">
                <a:latin typeface="Verdana"/>
                <a:ea typeface="Verdana"/>
                <a:cs typeface="Verdana"/>
                <a:sym typeface="Verdana"/>
              </a:rPr>
            </a:br>
            <a:r>
              <a:rPr i="1">
                <a:latin typeface="Verdana"/>
                <a:ea typeface="Verdana"/>
                <a:cs typeface="Verdana"/>
                <a:sym typeface="Verdana"/>
              </a:rPr>
              <a:t>these principles again in the future are:</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buClr>
                <a:srgbClr val="000000"/>
              </a:buClr>
              <a:buFont typeface="Verdana"/>
              <a:defRPr i="1" sz="34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45" name="Shape 345"/>
          <p:cNvSpPr/>
          <p:nvPr/>
        </p:nvSpPr>
        <p:spPr>
          <a:xfrm>
            <a:off x="535050" y="288619"/>
            <a:ext cx="12047504" cy="1022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Looking at these achievements, here </a:t>
            </a:r>
            <a:br>
              <a:rPr i="1">
                <a:latin typeface="Verdana"/>
                <a:ea typeface="Verdana"/>
                <a:cs typeface="Verdana"/>
                <a:sym typeface="Verdana"/>
              </a:rPr>
            </a:br>
            <a:r>
              <a:rPr i="1">
                <a:latin typeface="Verdana"/>
                <a:ea typeface="Verdana"/>
                <a:cs typeface="Verdana"/>
                <a:sym typeface="Verdana"/>
              </a:rPr>
              <a:t>is one that was particularly rewarding</a:t>
            </a:r>
            <a:r>
              <a:rPr i="1">
                <a:solidFill>
                  <a:srgbClr val="941100"/>
                </a:solidFill>
                <a:uFill>
                  <a:solidFill>
                    <a:srgbClr val="941100"/>
                  </a:solidFill>
                </a:uFill>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7" name="Shape 347"/>
          <p:cNvSpPr/>
          <p:nvPr/>
        </p:nvSpPr>
        <p:spPr>
          <a:xfrm>
            <a:off x="865540" y="1770097"/>
            <a:ext cx="11273721" cy="326305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Successful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Style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192"/>
          <p:cNvSpPr/>
          <p:nvPr/>
        </p:nvSpPr>
        <p:spPr>
          <a:xfrm>
            <a:off x="1208437" y="1067969"/>
            <a:ext cx="11196292" cy="791492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44628" indent="0" algn="l" defTabSz="388337">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What are the activities in which you have natural self-discipline? </a:t>
            </a:r>
            <a:r>
              <a:rPr i="1">
                <a:latin typeface="Verdana"/>
                <a:ea typeface="Verdana"/>
                <a:cs typeface="Verdana"/>
                <a:sym typeface="Verdana"/>
              </a:rPr>
              <a:t>When do you make complicated things look simple? When do you enjoy the journey as much as reaching the goal? When do you reach the goal and then add that touch of class?</a:t>
            </a:r>
            <a:endParaRPr i="1">
              <a:latin typeface="Verdana"/>
              <a:ea typeface="Verdana"/>
              <a:cs typeface="Verdana"/>
              <a:sym typeface="Verdana"/>
            </a:endParaRPr>
          </a:p>
          <a:p>
            <a:pPr marL="44628" indent="0" algn="l" defTabSz="388337">
              <a:lnSpc>
                <a:spcPts val="39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1562" algn="l" defTabSz="388337">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When are you good at dealing with crowdedness – many things happening at the same time? </a:t>
            </a:r>
            <a:r>
              <a:rPr i="1">
                <a:latin typeface="Verdana"/>
                <a:ea typeface="Verdana"/>
                <a:cs typeface="Verdana"/>
                <a:sym typeface="Verdana"/>
              </a:rPr>
              <a:t>What are the activities in which you are calm and then do creative problem solving by focusing on clarity, creativity and concrete results?</a:t>
            </a:r>
            <a:endParaRPr i="1">
              <a:latin typeface="Verdana"/>
              <a:ea typeface="Verdana"/>
              <a:cs typeface="Verdana"/>
              <a:sym typeface="Verdana"/>
            </a:endParaRPr>
          </a:p>
          <a:p>
            <a:pPr marL="1146951" indent="-1146951" algn="l" defTabSz="379306">
              <a:lnSpc>
                <a:spcPts val="3900"/>
              </a:lnSpc>
              <a:buClr>
                <a:srgbClr val="000000"/>
              </a:buClr>
              <a:buFont typeface="Verdana"/>
              <a:tabLst>
                <a:tab pos="127000" algn="l"/>
              </a:tabLst>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10762" algn="l" defTabSz="379306">
              <a:lnSpc>
                <a:spcPct val="120000"/>
              </a:lnSpc>
              <a:buClr>
                <a:srgbClr val="000000"/>
              </a:buClr>
              <a:buFont typeface="Verdana"/>
              <a:defRPr i="1" sz="2600">
                <a:uFill>
                  <a:solidFill>
                    <a:srgbClr val="000000"/>
                  </a:solidFill>
                </a:uFill>
                <a:latin typeface="Calibri"/>
                <a:ea typeface="Calibri"/>
                <a:cs typeface="Calibri"/>
                <a:sym typeface="Calibri"/>
              </a:defRPr>
            </a:pPr>
            <a:r>
              <a:rPr>
                <a:latin typeface="Verdana"/>
                <a:ea typeface="Verdana"/>
                <a:cs typeface="Verdana"/>
                <a:sym typeface="Verdana"/>
              </a:rPr>
              <a:t>What is your successful style of working? Looking back, what for you have been your most satisfying projects? What made these satisfying? Looking at these projects, can you see any patterns? How can you follow these principles - plus maybe add other skills - to do satisfying work in the future?</a:t>
            </a:r>
            <a:endParaRPr>
              <a:latin typeface="Verdana"/>
              <a:ea typeface="Verdana"/>
              <a:cs typeface="Verdana"/>
              <a:sym typeface="Verdana"/>
            </a:endParaRPr>
          </a:p>
        </p:txBody>
      </p:sp>
      <p:sp>
        <p:nvSpPr>
          <p:cNvPr id="193" name="Shape 193"/>
          <p:cNvSpPr/>
          <p:nvPr/>
        </p:nvSpPr>
        <p:spPr>
          <a:xfrm>
            <a:off x="292311" y="1900425"/>
            <a:ext cx="375969" cy="329804"/>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194" name="Shape 194"/>
          <p:cNvSpPr/>
          <p:nvPr/>
        </p:nvSpPr>
        <p:spPr>
          <a:xfrm>
            <a:off x="292311" y="4523477"/>
            <a:ext cx="375969" cy="329804"/>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195" name="Shape 195"/>
          <p:cNvSpPr/>
          <p:nvPr/>
        </p:nvSpPr>
        <p:spPr>
          <a:xfrm>
            <a:off x="292311" y="6841729"/>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9" name="Shape 349"/>
          <p:cNvSpPr/>
          <p:nvPr/>
        </p:nvSpPr>
        <p:spPr>
          <a:xfrm>
            <a:off x="430430" y="1623870"/>
            <a:ext cx="12215384" cy="6505860"/>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Everybody has a successful style of working. Clarifying this style is often the clue to finding their real strengths. </a:t>
            </a:r>
            <a:endParaRPr i="1">
              <a:latin typeface="Verdana"/>
              <a:ea typeface="Verdana"/>
              <a:cs typeface="Verdana"/>
              <a:sym typeface="Verdana"/>
            </a:endParaR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is a long exercise, but it can be worthwhile. It highlights when you have translated your strengths into action. It also highlights how you work best. The exercise invites you do do the following things.</a:t>
            </a:r>
            <a:endParaRPr i="1">
              <a:latin typeface="Verdana"/>
              <a:ea typeface="Verdana"/>
              <a:cs typeface="Verdana"/>
              <a:sym typeface="Verdana"/>
            </a:endParaR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two or three satisfying projects that you have done in your life.</a:t>
            </a:r>
          </a:p>
          <a:p>
            <a:pPr algn="l" defTabSz="650240">
              <a:lnSpc>
                <a:spcPts val="39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9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word ‘project’ can be used in its widest sense. For example: writing an article, organising a fun run, launching a web site, solving a particular problem, leading a team or whatever. </a:t>
            </a:r>
          </a:p>
        </p:txBody>
      </p:sp>
      <p:sp>
        <p:nvSpPr>
          <p:cNvPr id="350" name="Shape 350"/>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2" name="Shape 352"/>
          <p:cNvSpPr/>
          <p:nvPr/>
        </p:nvSpPr>
        <p:spPr>
          <a:xfrm>
            <a:off x="508000" y="295234"/>
            <a:ext cx="12137814" cy="9236147"/>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each of these projects in turn and the things that made them satisfying.</a:t>
            </a:r>
          </a:p>
          <a:p>
            <a:pPr algn="l" defTabSz="650240">
              <a:lnSpc>
                <a:spcPts val="3900"/>
              </a:lnSpc>
              <a:buClr>
                <a:srgbClr val="000000"/>
              </a:buClr>
              <a:buFont typeface="Verdana"/>
              <a:defRPr i="1" sz="30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Try to be as specific as possible, especially about the things that made them satisfying. Looking at these projects, can you see any recurring patterns? These often provide clues to your preferred style.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your successful style of working - the principles you follow when doing satisfying work.</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You may, for example, find it satisfying to do something you really care about, set a stimulating goal, work with motivated people, have a manager who gives you freedom within parameters, follow a certain rhythm in your daily work, build in quick successes, work to a deadline and present your work.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Alternatively, you may have a totally different successful style. You may also </a:t>
            </a:r>
            <a:r>
              <a:t>have two successful styles: one when you are working alone, one when working with other people. See what the exercise reveals.</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how you can follow these principles in the future.</a:t>
            </a:r>
          </a:p>
        </p:txBody>
      </p:sp>
    </p:spTree>
  </p:cSld>
  <p:clrMapOvr>
    <a:masterClrMapping/>
  </p:clrMapOvr>
  <p:transition xmlns:p14="http://schemas.microsoft.com/office/powerpoint/2010/main" spd="med" advClick="1" p14:dur="1000"/>
</p:sld>
</file>

<file path=ppt/slides/slide6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Shape 354"/>
          <p:cNvSpPr/>
          <p:nvPr/>
        </p:nvSpPr>
        <p:spPr>
          <a:xfrm>
            <a:off x="550897" y="1419275"/>
            <a:ext cx="11903006" cy="82973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When I</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things that made it satisfying were: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55" name="Shape 355"/>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first satisfying project was:</a:t>
            </a:r>
          </a:p>
        </p:txBody>
      </p:sp>
    </p:spTree>
  </p:cSld>
  <p:clrMapOvr>
    <a:masterClrMapping/>
  </p:clrMapOvr>
  <p:transition xmlns:p14="http://schemas.microsoft.com/office/powerpoint/2010/main" spd="med" advClick="1" p14:dur="1000"/>
</p:sld>
</file>

<file path=ppt/slides/slide6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7" name="Shape 357"/>
          <p:cNvSpPr/>
          <p:nvPr/>
        </p:nvSpPr>
        <p:spPr>
          <a:xfrm>
            <a:off x="550897" y="1419275"/>
            <a:ext cx="11903006" cy="82973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When I</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things that made it satisfying were: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58" name="Shape 358"/>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second satisfying project was:</a:t>
            </a:r>
          </a:p>
        </p:txBody>
      </p:sp>
    </p:spTree>
  </p:cSld>
  <p:clrMapOvr>
    <a:masterClrMapping/>
  </p:clrMapOvr>
  <p:transition xmlns:p14="http://schemas.microsoft.com/office/powerpoint/2010/main" spd="med" advClick="1" p14:dur="1000"/>
</p:sld>
</file>

<file path=ppt/slides/slide6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0" name="Shape 360"/>
          <p:cNvSpPr/>
          <p:nvPr/>
        </p:nvSpPr>
        <p:spPr>
          <a:xfrm>
            <a:off x="550897" y="1419275"/>
            <a:ext cx="11903006" cy="82973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When I</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things that made it satisfying were:</a:t>
            </a:r>
          </a:p>
          <a:p>
            <a:pPr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61" name="Shape 361"/>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third satisfying project was:</a:t>
            </a:r>
          </a:p>
        </p:txBody>
      </p:sp>
    </p:spTree>
  </p:cSld>
  <p:clrMapOvr>
    <a:masterClrMapping/>
  </p:clrMapOvr>
  <p:transition xmlns:p14="http://schemas.microsoft.com/office/powerpoint/2010/main" spd="med" advClick="1" p14:dur="1000"/>
</p:sld>
</file>

<file path=ppt/slides/slide6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3" name="Shape 363"/>
          <p:cNvSpPr/>
          <p:nvPr/>
        </p:nvSpPr>
        <p:spPr>
          <a:xfrm>
            <a:off x="588488" y="1354549"/>
            <a:ext cx="11827824" cy="695875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Looking at the patterns that have emerged, I believe </a:t>
            </a:r>
            <a:endParaRPr i="1">
              <a:latin typeface="Verdana"/>
              <a:ea typeface="Verdana"/>
              <a:cs typeface="Verdana"/>
              <a:sym typeface="Verdana"/>
            </a:endParaRPr>
          </a:p>
          <a:p>
            <a:pPr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my successful style – my preferred way of working – is:</a:t>
            </a: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SzPct val="100000"/>
              <a:buFont typeface="Verdana"/>
              <a:buChar char="•"/>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SzPct val="100000"/>
              <a:buFont typeface="Verdana"/>
              <a:buChar char="•"/>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4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
        <p:nvSpPr>
          <p:cNvPr id="364" name="Shape 36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Successful Style</a:t>
            </a:r>
          </a:p>
        </p:txBody>
      </p:sp>
    </p:spTree>
  </p:cSld>
  <p:clrMapOvr>
    <a:masterClrMapping/>
  </p:clrMapOvr>
  <p:transition xmlns:p14="http://schemas.microsoft.com/office/powerpoint/2010/main" spd="med" advClick="1" p14:dur="1000"/>
</p:sld>
</file>

<file path=ppt/slides/slide6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6" name="Shape 366"/>
          <p:cNvSpPr/>
          <p:nvPr/>
        </p:nvSpPr>
        <p:spPr>
          <a:xfrm>
            <a:off x="597519" y="1879510"/>
            <a:ext cx="11827824" cy="743119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things I can do to follow </a:t>
            </a:r>
            <a:br>
              <a:rPr i="1">
                <a:latin typeface="Verdana"/>
                <a:ea typeface="Verdana"/>
                <a:cs typeface="Verdana"/>
                <a:sym typeface="Verdana"/>
              </a:rPr>
            </a:br>
            <a:r>
              <a:rPr i="1">
                <a:latin typeface="Verdana"/>
                <a:ea typeface="Verdana"/>
                <a:cs typeface="Verdana"/>
                <a:sym typeface="Verdana"/>
              </a:rPr>
              <a:t>these principles in the future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a:p>
            <a:pPr algn="l" defTabSz="650240">
              <a:lnSpc>
                <a:spcPct val="11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a:t>
            </a:r>
          </a:p>
        </p:txBody>
      </p:sp>
      <p:sp>
        <p:nvSpPr>
          <p:cNvPr id="367" name="Shape 367"/>
          <p:cNvSpPr/>
          <p:nvPr/>
        </p:nvSpPr>
        <p:spPr>
          <a:xfrm>
            <a:off x="487679" y="301036"/>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My Successful Style -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Following It In The Future</a:t>
            </a:r>
          </a:p>
        </p:txBody>
      </p:sp>
    </p:spTree>
  </p:cSld>
  <p:clrMapOvr>
    <a:masterClrMapping/>
  </p:clrMapOvr>
  <p:transition xmlns:p14="http://schemas.microsoft.com/office/powerpoint/2010/main" spd="med" advClick="1" p14:dur="1000"/>
</p:sld>
</file>

<file path=ppt/slides/slide6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9" name="Shape 369"/>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Satisfying Work</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6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1" name="Shape 371"/>
          <p:cNvSpPr/>
          <p:nvPr/>
        </p:nvSpPr>
        <p:spPr>
          <a:xfrm>
            <a:off x="538071" y="275166"/>
            <a:ext cx="11928658" cy="596901"/>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
        <p:nvSpPr>
          <p:cNvPr id="372" name="Shape 372"/>
          <p:cNvSpPr/>
          <p:nvPr/>
        </p:nvSpPr>
        <p:spPr>
          <a:xfrm>
            <a:off x="552450" y="1429075"/>
            <a:ext cx="11899900" cy="783209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p>
            <a:pPr algn="l" defTabSz="647700">
              <a:lnSpc>
                <a:spcPct val="110000"/>
              </a:lnSpc>
              <a:buFont typeface="Verdana"/>
              <a:defRPr i="1" sz="2600">
                <a:uFill>
                  <a:solidFill>
                    <a:srgbClr val="000000"/>
                  </a:solidFill>
                </a:uFill>
                <a:latin typeface="Verdana"/>
                <a:ea typeface="Verdana"/>
                <a:cs typeface="Verdana"/>
                <a:sym typeface="Verdana"/>
              </a:defRPr>
            </a:pPr>
            <a:r>
              <a:t>This exercise builds on some of those that you may have done earlier. It invites you to do the following things.</a:t>
            </a:r>
          </a:p>
          <a:p>
            <a:pPr algn="l" defTabSz="647700">
              <a:lnSpc>
                <a:spcPct val="110000"/>
              </a:lnSpc>
              <a:buFont typeface="Verdana"/>
              <a:defRPr i="1" sz="2600">
                <a:uFill>
                  <a:solidFill>
                    <a:srgbClr val="000000"/>
                  </a:solidFill>
                </a:uFill>
                <a:latin typeface="Verdana"/>
                <a:ea typeface="Verdana"/>
                <a:cs typeface="Verdana"/>
                <a:sym typeface="Verdana"/>
              </a:defRPr>
            </a:pPr>
          </a:p>
          <a:p>
            <a:pPr algn="l" defTabSz="647700">
              <a:lnSpc>
                <a:spcPct val="110000"/>
              </a:lnSpc>
              <a:buFont typeface="Verdana"/>
              <a:defRPr i="1" sz="2600">
                <a:uFill>
                  <a:solidFill>
                    <a:srgbClr val="000000"/>
                  </a:solidFill>
                </a:uFill>
                <a:latin typeface="Verdana"/>
                <a:ea typeface="Verdana"/>
                <a:cs typeface="Verdana"/>
                <a:sym typeface="Verdana"/>
              </a:defRPr>
            </a:pPr>
            <a:r>
              <a:t>*	Describe the specific kinds of work that you find satisfying.</a:t>
            </a:r>
          </a:p>
          <a:p>
            <a:pPr marL="452437" indent="-452437" algn="l" defTabSz="457200">
              <a:lnSpc>
                <a:spcPct val="110000"/>
              </a:lnSpc>
              <a:buClr>
                <a:srgbClr val="000000"/>
              </a:buClr>
              <a:buSzPct val="100000"/>
              <a:buFont typeface="Verdana"/>
              <a:buChar char="•"/>
              <a:defRPr i="1" sz="2600">
                <a:uFill>
                  <a:solidFill>
                    <a:srgbClr val="000000"/>
                  </a:solidFill>
                </a:uFill>
                <a:latin typeface="Verdana"/>
                <a:ea typeface="Verdana"/>
                <a:cs typeface="Verdana"/>
                <a:sym typeface="Verdana"/>
              </a:defRPr>
            </a:p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enjoy encouraging people, writing articles, designing certain things, solving particular kinds of problems or whatever. </a:t>
            </a:r>
            <a:endParaRPr i="1">
              <a:latin typeface="Verdana"/>
              <a:ea typeface="Verdana"/>
              <a:cs typeface="Verdana"/>
              <a:sym typeface="Verdana"/>
            </a:endParaR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Try to be as specific as possible when describing this work. You may, for example, enjoy tackling certain kinds of projects, tasks or other activities. </a:t>
            </a:r>
            <a:endParaRPr i="1">
              <a:latin typeface="Verdana"/>
              <a:ea typeface="Verdana"/>
              <a:cs typeface="Verdana"/>
              <a:sym typeface="Verdana"/>
            </a:endParaRPr>
          </a:p>
          <a:p>
            <a:pPr algn="l" defTabSz="45720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find satisfying about each of these kinds of work.</a:t>
            </a: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can do to do more of these kinds of work in the future.</a:t>
            </a:r>
          </a:p>
        </p:txBody>
      </p:sp>
    </p:spTree>
  </p:cSld>
  <p:clrMapOvr>
    <a:masterClrMapping/>
  </p:clrMapOvr>
  <p:transition xmlns:p14="http://schemas.microsoft.com/office/powerpoint/2010/main" spd="med" advClick="1" p14:dur="1000"/>
</p:sld>
</file>

<file path=ppt/slides/slide6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4" name="Shape 374"/>
          <p:cNvSpPr/>
          <p:nvPr/>
        </p:nvSpPr>
        <p:spPr>
          <a:xfrm>
            <a:off x="638796" y="1248502"/>
            <a:ext cx="12047504" cy="780288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3500"/>
              </a:lnSpc>
              <a:buClr>
                <a:srgbClr val="000000"/>
              </a:buClr>
              <a:defRPr sz="2600">
                <a:uFill>
                  <a:solidFill>
                    <a:srgbClr val="000000"/>
                  </a:solidFill>
                </a:uFill>
                <a:latin typeface="Calibri"/>
                <a:ea typeface="Calibri"/>
                <a:cs typeface="Calibri"/>
                <a:sym typeface="Calibri"/>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find satisfying </a:t>
            </a:r>
            <a:endParaRPr i="1">
              <a:latin typeface="Verdana"/>
              <a:ea typeface="Verdana"/>
              <a:cs typeface="Verdana"/>
              <a:sym typeface="Verdana"/>
            </a:endParaR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about doing this kind of work are:</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375" name="Shape 375"/>
          <p:cNvSpPr/>
          <p:nvPr/>
        </p:nvSpPr>
        <p:spPr>
          <a:xfrm>
            <a:off x="638796" y="203952"/>
            <a:ext cx="12047504"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specific kinds of work that I find satisfying are:</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7" name="Shape 197"/>
          <p:cNvSpPr/>
          <p:nvPr/>
        </p:nvSpPr>
        <p:spPr>
          <a:xfrm>
            <a:off x="725528" y="444500"/>
            <a:ext cx="11553743" cy="596900"/>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Sponsors</a:t>
            </a:r>
          </a:p>
        </p:txBody>
      </p:sp>
      <p:sp>
        <p:nvSpPr>
          <p:cNvPr id="198" name="Shape 198"/>
          <p:cNvSpPr/>
          <p:nvPr/>
        </p:nvSpPr>
        <p:spPr>
          <a:xfrm>
            <a:off x="1260385" y="2301201"/>
            <a:ext cx="11196292" cy="6637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Who are the kinds of people - customers or employers - with whom you work best? What are the characteristics of these people? What are the reasons why you work well with them?</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When have you worked well with these kinds of people in the</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past? What did you do to help them to achieve success? What</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were the specific things you actually delivered? What were the specific benefits of delivering these things to people?</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What are the present and future challenges facing these kinds of</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people? What may be happening in their world? Looking to the future, what do they want to achieve for themselves, their team or their organisation? What is their picture of success?</a:t>
            </a:r>
          </a:p>
        </p:txBody>
      </p:sp>
      <p:sp>
        <p:nvSpPr>
          <p:cNvPr id="199" name="Shape 199"/>
          <p:cNvSpPr/>
          <p:nvPr/>
        </p:nvSpPr>
        <p:spPr>
          <a:xfrm>
            <a:off x="292311" y="2794160"/>
            <a:ext cx="375969" cy="329804"/>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200" name="Shape 200"/>
          <p:cNvSpPr/>
          <p:nvPr/>
        </p:nvSpPr>
        <p:spPr>
          <a:xfrm>
            <a:off x="292311" y="5073810"/>
            <a:ext cx="375969" cy="329804"/>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201" name="Shape 201"/>
          <p:cNvSpPr/>
          <p:nvPr/>
        </p:nvSpPr>
        <p:spPr>
          <a:xfrm>
            <a:off x="292311" y="7353460"/>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7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7" name="Shape 377"/>
          <p:cNvSpPr/>
          <p:nvPr/>
        </p:nvSpPr>
        <p:spPr>
          <a:xfrm>
            <a:off x="621863" y="1129969"/>
            <a:ext cx="12047503" cy="780288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find satisfying </a:t>
            </a:r>
            <a:endParaRPr i="1">
              <a:latin typeface="Verdana"/>
              <a:ea typeface="Verdana"/>
              <a:cs typeface="Verdana"/>
              <a:sym typeface="Verdana"/>
            </a:endParaR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about doing this kind of work are:</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7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9" name="Shape 379"/>
          <p:cNvSpPr/>
          <p:nvPr/>
        </p:nvSpPr>
        <p:spPr>
          <a:xfrm>
            <a:off x="638796" y="975359"/>
            <a:ext cx="12047504" cy="7802882"/>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ts val="3500"/>
              </a:lnSpc>
              <a:buClr>
                <a:srgbClr val="000000"/>
              </a:buClr>
              <a:defRPr i="1" sz="2600">
                <a:uFill>
                  <a:solidFill>
                    <a:srgbClr val="000000"/>
                  </a:solidFill>
                </a:uFill>
                <a:latin typeface="Calibri"/>
                <a:ea typeface="Calibri"/>
                <a:cs typeface="Calibri"/>
                <a:sym typeface="Calibri"/>
              </a:defRPr>
            </a:pPr>
            <a:r>
              <a:rPr>
                <a:latin typeface="Verdana"/>
                <a:ea typeface="Verdana"/>
                <a:cs typeface="Verdana"/>
                <a:sym typeface="Verdana"/>
              </a:rPr>
              <a:t>3)</a:t>
            </a:r>
            <a:r>
              <a:rPr>
                <a:latin typeface="Verdana"/>
                <a:ea typeface="Verdana"/>
                <a:cs typeface="Verdana"/>
                <a:sym typeface="Verdana"/>
              </a:rPr>
              <a:t>	</a:t>
            </a: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find satisfying </a:t>
            </a:r>
            <a:endParaRPr i="1">
              <a:latin typeface="Verdana"/>
              <a:ea typeface="Verdana"/>
              <a:cs typeface="Verdana"/>
              <a:sym typeface="Verdana"/>
            </a:endParaRPr>
          </a:p>
          <a:p>
            <a:pPr marL="643467" indent="-643467"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about doing this kind of work are:</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ts val="35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7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1" name="Shape 381"/>
          <p:cNvSpPr/>
          <p:nvPr/>
        </p:nvSpPr>
        <p:spPr>
          <a:xfrm>
            <a:off x="596052" y="3119674"/>
            <a:ext cx="11884140" cy="56989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382" name="Shape 382"/>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do more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of these kinds of work in the future are:</a:t>
            </a:r>
          </a:p>
        </p:txBody>
      </p:sp>
    </p:spTree>
  </p:cSld>
  <p:clrMapOvr>
    <a:masterClrMapping/>
  </p:clrMapOvr>
  <p:transition xmlns:p14="http://schemas.microsoft.com/office/powerpoint/2010/main" spd="med" advClick="1" p14:dur="1000"/>
</p:sld>
</file>

<file path=ppt/slides/slide7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4" name="Shape 384"/>
          <p:cNvSpPr/>
          <p:nvPr/>
        </p:nvSpPr>
        <p:spPr>
          <a:xfrm>
            <a:off x="865540" y="1770097"/>
            <a:ext cx="11273721" cy="18101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Sponsors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7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6" name="Shape 386"/>
          <p:cNvSpPr/>
          <p:nvPr/>
        </p:nvSpPr>
        <p:spPr>
          <a:xfrm>
            <a:off x="514370" y="1491175"/>
            <a:ext cx="12047504" cy="79121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 far you have clarified your strengths and successful style. These are ‘what’ you do best and ‘how’ you work best.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Combining these together can clarify your specific contribution to an employer or customer. Before doing this, however, it can be useful to do several things.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clarify your perfect customer. This is the kind of customer or employer with whom you work best. </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clarify your perfect role.</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clarify the possible routes you can travel in your future career.</a:t>
            </a: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To clarify how you can get work by going out and helping people to succeed.</a:t>
            </a:r>
          </a:p>
        </p:txBody>
      </p:sp>
      <p:sp>
        <p:nvSpPr>
          <p:cNvPr id="387" name="Shape 387"/>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9" name="Shape 389"/>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Perfect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Customers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7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1" name="Shape 391"/>
          <p:cNvSpPr/>
          <p:nvPr/>
        </p:nvSpPr>
        <p:spPr>
          <a:xfrm>
            <a:off x="449516" y="1567205"/>
            <a:ext cx="12105768" cy="786426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Who are the kinds of people with whom you work best? Who are the customers who give you positive energy? We often work best with people who share similar professional values.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will, of course, continue to do a professional job with all clients. The key to building a long-term business, however, is to work with your perfect customers.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Sometimes these people work in a certain sector. They may also be leaders, managers, front line workers or whoever. More often they have certain personality characteristics which make it rewarding to work with them.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Certain kinds of </a:t>
            </a:r>
            <a:r>
              <a:rPr i="1">
                <a:latin typeface="Verdana"/>
                <a:ea typeface="Verdana"/>
                <a:cs typeface="Verdana"/>
                <a:sym typeface="Verdana"/>
              </a:rPr>
              <a:t>people may, of course, be attracted to a particular sector. This means we may spend a lot of time working in that field. </a:t>
            </a:r>
            <a:r>
              <a:rPr i="1">
                <a:latin typeface="Verdana"/>
                <a:ea typeface="Verdana"/>
                <a:cs typeface="Verdana"/>
                <a:sym typeface="Verdana"/>
              </a:rPr>
              <a:t>Bear in mind also that there will be people with whom you have certain kinds of clicks.</a:t>
            </a:r>
            <a:r>
              <a:rPr i="1">
                <a:latin typeface="Verdana"/>
                <a:ea typeface="Verdana"/>
                <a:cs typeface="Verdana"/>
                <a:sym typeface="Verdana"/>
              </a:rPr>
              <a:t> </a:t>
            </a:r>
          </a:p>
        </p:txBody>
      </p:sp>
      <p:sp>
        <p:nvSpPr>
          <p:cNvPr id="392" name="Shape 392"/>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7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4" name="Shape 394"/>
          <p:cNvSpPr/>
          <p:nvPr/>
        </p:nvSpPr>
        <p:spPr>
          <a:xfrm>
            <a:off x="449516" y="568139"/>
            <a:ext cx="12105768" cy="894884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There may be a personal and professional click. You share similar values and have a similar view of the world. Connection is easy, because you start from common assumptions.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There may be a professional click. You share similar professional values. Whilst having differing personalities, you both strongly believe in achieving a specific professional goal.</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There may be no click. Sometimes you will be in work situations where there is no connection with the other person. You will then aim to be super professional and behave in a diligent way.</a:t>
            </a:r>
          </a:p>
          <a:p>
            <a:pPr algn="l" defTabSz="650240">
              <a:lnSpc>
                <a:spcPts val="3800"/>
              </a:lnSpc>
              <a:buClr>
                <a:srgbClr val="000000"/>
              </a:buClr>
              <a:buFont typeface="Verdana"/>
              <a:defRPr sz="2600">
                <a:uFill>
                  <a:solidFill>
                    <a:srgbClr val="000000"/>
                  </a:solidFill>
                </a:uFill>
                <a:latin typeface="Calibri"/>
                <a:ea typeface="Calibri"/>
                <a:cs typeface="Calibri"/>
                <a:sym typeface="Calibri"/>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kinds of customers with whom you work best and the characteristics of these people.</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challenges these types of customers face and their pictures of success.</a:t>
            </a:r>
          </a:p>
          <a:p>
            <a:pPr marL="763128" indent="-763128"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can do to use your strengths to help these people to achieve success.</a:t>
            </a:r>
          </a:p>
        </p:txBody>
      </p:sp>
    </p:spTree>
  </p:cSld>
  <p:clrMapOvr>
    <a:masterClrMapping/>
  </p:clrMapOvr>
  <p:transition xmlns:p14="http://schemas.microsoft.com/office/powerpoint/2010/main" spd="med" advClick="1" p14:dur="1000"/>
</p:sld>
</file>

<file path=ppt/slides/slide7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6" name="Shape 396"/>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kinds of customers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with whom I work best are:</a:t>
            </a:r>
          </a:p>
        </p:txBody>
      </p:sp>
      <p:sp>
        <p:nvSpPr>
          <p:cNvPr id="397" name="Shape 397"/>
          <p:cNvSpPr/>
          <p:nvPr/>
        </p:nvSpPr>
        <p:spPr>
          <a:xfrm>
            <a:off x="596053" y="2030639"/>
            <a:ext cx="11884139" cy="702606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endParaRPr i="1">
              <a:latin typeface="Verdana"/>
              <a:ea typeface="Verdana"/>
              <a:cs typeface="Verdana"/>
              <a:sym typeface="Verdana"/>
            </a:endParaR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characteristics of these people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7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9" name="Shape 399"/>
          <p:cNvSpPr/>
          <p:nvPr/>
        </p:nvSpPr>
        <p:spPr>
          <a:xfrm>
            <a:off x="560330" y="1539573"/>
            <a:ext cx="11884139" cy="702606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2</a:t>
            </a:r>
            <a:r>
              <a:t>)	</a:t>
            </a: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characteristics of these people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nvSpPr>
        <p:spPr>
          <a:xfrm>
            <a:off x="725528" y="444500"/>
            <a:ext cx="11553743" cy="596900"/>
          </a:xfrm>
          <a:prstGeom prst="rect">
            <a:avLst/>
          </a:prstGeom>
          <a:solidFill>
            <a:srgbClr val="DAEBFF"/>
          </a:solidFill>
          <a:extLst>
            <a:ext uri="{C572A759-6A51-4108-AA02-DFA0A04FC94B}">
              <ma14:wrappingTextBoxFlag xmlns:ma14="http://schemas.microsoft.com/office/mac/drawingml/2011/main" val="1"/>
            </a:ext>
          </a:extLst>
        </p:spPr>
        <p:txBody>
          <a:bodyPr lIns="38100" tIns="38100" rIns="38100" bIns="38100">
            <a:spAutoFit/>
          </a:bodyPr>
          <a:lstStyle>
            <a:lvl1pPr defTabSz="647700">
              <a:buClr>
                <a:srgbClr val="000000"/>
              </a:buClr>
              <a:buFont typeface="Verdana"/>
              <a:defRPr i="1" sz="34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Success</a:t>
            </a:r>
          </a:p>
        </p:txBody>
      </p:sp>
      <p:sp>
        <p:nvSpPr>
          <p:cNvPr id="204" name="Shape 204"/>
          <p:cNvSpPr/>
          <p:nvPr/>
        </p:nvSpPr>
        <p:spPr>
          <a:xfrm>
            <a:off x="1277319" y="1543896"/>
            <a:ext cx="11196292" cy="80543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How can you use your strengths to help these people to tackle their challenges? What are the specific things you can actually deliver to help them to achieve their picture of success? What will be the benefits - to all the various stakeholders - of delivering these things to people?</a:t>
            </a:r>
          </a:p>
          <a:p>
            <a:pPr marL="576880"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How can you reach these people in a way that fits your values system? How can you sit alongside them, clarify what they want to achieve and share ideas? How can you, if appropriate, make clear contracts about the specific things you can deliver to help them to achieve success? </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How can you perform superb work? How can you proactively keep</a:t>
            </a:r>
          </a:p>
          <a:p>
            <a:pPr algn="l" defTabSz="381000">
              <a:lnSpc>
                <a:spcPct val="120000"/>
              </a:lnSpc>
              <a:buClr>
                <a:srgbClr val="000000"/>
              </a:buClr>
              <a:buFont typeface="Verdana"/>
              <a:defRPr i="1" sz="2600">
                <a:uFill>
                  <a:solidFill>
                    <a:srgbClr val="000000"/>
                  </a:solidFill>
                </a:uFill>
                <a:latin typeface="Verdana"/>
                <a:ea typeface="Verdana"/>
                <a:cs typeface="Verdana"/>
                <a:sym typeface="Verdana"/>
              </a:defRPr>
            </a:pPr>
            <a:r>
              <a:t>people informed about your progress towards achieving the goals? How can you do everything possible to help them to achieve their picture of success?</a:t>
            </a:r>
          </a:p>
        </p:txBody>
      </p:sp>
      <p:sp>
        <p:nvSpPr>
          <p:cNvPr id="205" name="Shape 205"/>
          <p:cNvSpPr/>
          <p:nvPr/>
        </p:nvSpPr>
        <p:spPr>
          <a:xfrm>
            <a:off x="292311" y="2506293"/>
            <a:ext cx="375969" cy="329805"/>
          </a:xfrm>
          <a:prstGeom prst="ellipse">
            <a:avLst/>
          </a:prstGeom>
          <a:solidFill>
            <a:srgbClr val="A8C6FE"/>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206" name="Shape 206"/>
          <p:cNvSpPr/>
          <p:nvPr/>
        </p:nvSpPr>
        <p:spPr>
          <a:xfrm>
            <a:off x="292311" y="5406165"/>
            <a:ext cx="375969" cy="329804"/>
          </a:xfrm>
          <a:prstGeom prst="ellipse">
            <a:avLst/>
          </a:prstGeom>
          <a:solidFill>
            <a:srgbClr val="FFD322"/>
          </a:solidFill>
        </p:spPr>
        <p:txBody>
          <a:bodyPr lIns="0" tIns="0" rIns="0" bIns="0"/>
          <a:lstStyle/>
          <a:p>
            <a:pPr algn="l" defTabSz="647700">
              <a:buClr>
                <a:srgbClr val="000000"/>
              </a:buClr>
              <a:defRPr sz="1600">
                <a:latin typeface="Helvetica"/>
                <a:ea typeface="Helvetica"/>
                <a:cs typeface="Helvetica"/>
                <a:sym typeface="Helvetica"/>
              </a:defRPr>
            </a:pPr>
          </a:p>
        </p:txBody>
      </p:sp>
      <p:sp>
        <p:nvSpPr>
          <p:cNvPr id="207" name="Shape 207"/>
          <p:cNvSpPr/>
          <p:nvPr/>
        </p:nvSpPr>
        <p:spPr>
          <a:xfrm>
            <a:off x="292311" y="7963061"/>
            <a:ext cx="375969" cy="329804"/>
          </a:xfrm>
          <a:prstGeom prst="ellipse">
            <a:avLst/>
          </a:prstGeom>
          <a:solidFill>
            <a:schemeClr val="accent5"/>
          </a:solidFill>
        </p:spPr>
        <p:txBody>
          <a:bodyPr lIns="0" tIns="0" rIns="0" bIns="0"/>
          <a:lstStyle/>
          <a:p>
            <a:pPr algn="l" defTabSz="647700">
              <a:buClr>
                <a:srgbClr val="000000"/>
              </a:buClr>
              <a:defRPr sz="1600">
                <a:latin typeface="Helvetica"/>
                <a:ea typeface="Helvetica"/>
                <a:cs typeface="Helvetica"/>
                <a:sym typeface="Helvetica"/>
              </a:defRPr>
            </a:pPr>
          </a:p>
        </p:txBody>
      </p:sp>
    </p:spTree>
  </p:cSld>
  <p:clrMapOvr>
    <a:masterClrMapping/>
  </p:clrMapOvr>
  <p:transition xmlns:p14="http://schemas.microsoft.com/office/powerpoint/2010/main" spd="med" advClick="1" p14:dur="1000"/>
</p:sld>
</file>

<file path=ppt/slides/slide8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1" name="Shape 401"/>
          <p:cNvSpPr/>
          <p:nvPr/>
        </p:nvSpPr>
        <p:spPr>
          <a:xfrm>
            <a:off x="560330" y="1539573"/>
            <a:ext cx="11884139" cy="702606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r>
              <a:t>3</a:t>
            </a:r>
            <a:r>
              <a:t>)	</a:t>
            </a: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characteristics of these people are: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8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3" name="Shape 403"/>
          <p:cNvSpPr/>
          <p:nvPr/>
        </p:nvSpPr>
        <p:spPr>
          <a:xfrm>
            <a:off x="596052" y="3119674"/>
            <a:ext cx="11884140" cy="56989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404" name="Shape 404"/>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challenges these potential customers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face - and the specific goals they want achieve - are:</a:t>
            </a:r>
          </a:p>
        </p:txBody>
      </p:sp>
    </p:spTree>
  </p:cSld>
  <p:clrMapOvr>
    <a:masterClrMapping/>
  </p:clrMapOvr>
  <p:transition xmlns:p14="http://schemas.microsoft.com/office/powerpoint/2010/main" spd="med" advClick="1" p14:dur="1000"/>
</p:sld>
</file>

<file path=ppt/slides/slide8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6" name="Shape 406"/>
          <p:cNvSpPr/>
          <p:nvPr/>
        </p:nvSpPr>
        <p:spPr>
          <a:xfrm>
            <a:off x="596052" y="3119674"/>
            <a:ext cx="11884140" cy="569891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marL="643467" indent="-643467"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p:txBody>
      </p:sp>
      <p:sp>
        <p:nvSpPr>
          <p:cNvPr id="407" name="Shape 407"/>
          <p:cNvSpPr/>
          <p:nvPr/>
        </p:nvSpPr>
        <p:spPr>
          <a:xfrm>
            <a:off x="514370" y="373285"/>
            <a:ext cx="12047504" cy="10227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use my strengths </a:t>
            </a:r>
            <a:endParaRPr i="1">
              <a:latin typeface="Verdana"/>
              <a:ea typeface="Verdana"/>
              <a:cs typeface="Verdana"/>
              <a:sym typeface="Verdana"/>
            </a:endParaRPr>
          </a:p>
          <a:p>
            <a:pPr defTabSz="921173">
              <a:buClr>
                <a:srgbClr val="000000"/>
              </a:buClr>
              <a:buFont typeface="Verdana"/>
              <a:defRPr sz="3000">
                <a:uFill>
                  <a:solidFill>
                    <a:srgbClr val="000000"/>
                  </a:solidFill>
                </a:uFill>
                <a:latin typeface="Calibri"/>
                <a:ea typeface="Calibri"/>
                <a:cs typeface="Calibri"/>
                <a:sym typeface="Calibri"/>
              </a:defRPr>
            </a:pPr>
            <a:r>
              <a:rPr i="1">
                <a:latin typeface="Verdana"/>
                <a:ea typeface="Verdana"/>
                <a:cs typeface="Verdana"/>
                <a:sym typeface="Verdana"/>
              </a:rPr>
              <a:t>to help these people to achieve success are:</a:t>
            </a:r>
          </a:p>
        </p:txBody>
      </p:sp>
    </p:spTree>
  </p:cSld>
  <p:clrMapOvr>
    <a:masterClrMapping/>
  </p:clrMapOvr>
  <p:transition xmlns:p14="http://schemas.microsoft.com/office/powerpoint/2010/main" spd="med" advClick="1" p14:dur="1000"/>
</p:sld>
</file>

<file path=ppt/slides/slide8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9" name="Shape 409"/>
          <p:cNvSpPr/>
          <p:nvPr/>
        </p:nvSpPr>
        <p:spPr>
          <a:xfrm>
            <a:off x="865540" y="1770097"/>
            <a:ext cx="11273721" cy="2846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54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Perfect Role</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8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1" name="Shape 411"/>
          <p:cNvSpPr/>
          <p:nvPr/>
        </p:nvSpPr>
        <p:spPr>
          <a:xfrm>
            <a:off x="632177" y="1663730"/>
            <a:ext cx="11740446" cy="699812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How can you do satisfying work that also pays a salary? This exercise invites you to translate your passion into your perfect role.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Start by describing the characteristics of the project, people and place that you find most stimulating. Let’s explore these factors.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Project.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characteristics of the kind of project you find stimulating.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People.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characteristics of the people - both customers and colleagues - you find stimulating. Pay attention to the characteristics of your ideal manager.</a:t>
            </a:r>
            <a:r>
              <a:rPr i="1">
                <a:latin typeface="Verdana"/>
                <a:ea typeface="Verdana"/>
                <a:cs typeface="Verdana"/>
                <a:sym typeface="Verdana"/>
              </a:rPr>
              <a:t> </a:t>
            </a:r>
          </a:p>
        </p:txBody>
      </p:sp>
      <p:sp>
        <p:nvSpPr>
          <p:cNvPr id="412" name="Shape 412"/>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8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4" name="Shape 414"/>
          <p:cNvSpPr/>
          <p:nvPr/>
        </p:nvSpPr>
        <p:spPr>
          <a:xfrm>
            <a:off x="4673522" y="5698661"/>
            <a:ext cx="3730061" cy="3572339"/>
          </a:xfrm>
          <a:prstGeom prst="roundRect">
            <a:avLst>
              <a:gd name="adj" fmla="val 5333"/>
            </a:avLst>
          </a:prstGeom>
          <a:solidFill>
            <a:srgbClr val="FEC700"/>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415" name="Shape 415"/>
          <p:cNvSpPr/>
          <p:nvPr/>
        </p:nvSpPr>
        <p:spPr>
          <a:xfrm>
            <a:off x="4084259" y="7065730"/>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416" name="Shape 416"/>
          <p:cNvSpPr/>
          <p:nvPr/>
        </p:nvSpPr>
        <p:spPr>
          <a:xfrm>
            <a:off x="358250" y="5679611"/>
            <a:ext cx="3725929" cy="3572339"/>
          </a:xfrm>
          <a:prstGeom prst="roundRect">
            <a:avLst>
              <a:gd name="adj" fmla="val 5333"/>
            </a:avLst>
          </a:prstGeom>
          <a:solidFill>
            <a:srgbClr val="B8D5FE"/>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417" name="Shape 417"/>
          <p:cNvSpPr/>
          <p:nvPr/>
        </p:nvSpPr>
        <p:spPr>
          <a:xfrm>
            <a:off x="8902700" y="5673261"/>
            <a:ext cx="3725929" cy="3572339"/>
          </a:xfrm>
          <a:prstGeom prst="roundRect">
            <a:avLst>
              <a:gd name="adj" fmla="val 5333"/>
            </a:avLst>
          </a:prstGeom>
          <a:solidFill>
            <a:srgbClr val="E32400"/>
          </a:solidFill>
          <a:ln w="25400">
            <a:solidFill>
              <a:srgbClr val="000000">
                <a:alpha val="0"/>
              </a:srgbClr>
            </a:solidFill>
            <a:miter lim="400000"/>
          </a:ln>
        </p:spPr>
        <p:txBody>
          <a:bodyPr lIns="38100" tIns="38100" rIns="38100" bIns="38100"/>
          <a:lstStyle/>
          <a:p>
            <a:pPr defTabSz="825500">
              <a:buClr>
                <a:srgbClr val="000000"/>
              </a:buClr>
              <a:defRPr sz="5600">
                <a:solidFill>
                  <a:srgbClr val="FFFFFF"/>
                </a:solidFill>
                <a:effectLst>
                  <a:outerShdw sx="100000" sy="100000" kx="0" ky="0" algn="b" rotWithShape="0" blurRad="38100" dist="12700" dir="5400000">
                    <a:srgbClr val="000000">
                      <a:alpha val="50000"/>
                    </a:srgbClr>
                  </a:outerShdw>
                </a:effectLst>
                <a:latin typeface="Calibri"/>
                <a:ea typeface="Calibri"/>
                <a:cs typeface="Calibri"/>
                <a:sym typeface="Calibri"/>
              </a:defRPr>
            </a:pPr>
          </a:p>
        </p:txBody>
      </p:sp>
      <p:sp>
        <p:nvSpPr>
          <p:cNvPr id="418" name="Shape 418"/>
          <p:cNvSpPr/>
          <p:nvPr/>
        </p:nvSpPr>
        <p:spPr>
          <a:xfrm>
            <a:off x="8377890" y="7040330"/>
            <a:ext cx="431801" cy="838201"/>
          </a:xfrm>
          <a:prstGeom prst="rightArrow">
            <a:avLst>
              <a:gd name="adj1" fmla="val 50000"/>
              <a:gd name="adj2" fmla="val 18046"/>
            </a:avLst>
          </a:prstGeom>
          <a:solidFill>
            <a:srgbClr val="669C35"/>
          </a:solidFill>
          <a:ln>
            <a:solidFill>
              <a:srgbClr val="000000">
                <a:alpha val="0"/>
              </a:srgbClr>
            </a:solidFill>
          </a:ln>
        </p:spPr>
        <p:txBody>
          <a:bodyPr lIns="0" tIns="0" rIns="0" bIns="0"/>
          <a:lstStyle/>
          <a:p>
            <a:pPr algn="l" defTabSz="647700">
              <a:buClr>
                <a:srgbClr val="000000"/>
              </a:buClr>
              <a:defRPr sz="1600">
                <a:latin typeface="Helvetica"/>
                <a:ea typeface="Helvetica"/>
                <a:cs typeface="Helvetica"/>
                <a:sym typeface="Helvetica"/>
              </a:defRPr>
            </a:pPr>
          </a:p>
        </p:txBody>
      </p:sp>
      <p:sp>
        <p:nvSpPr>
          <p:cNvPr id="419" name="Shape 419"/>
          <p:cNvSpPr/>
          <p:nvPr/>
        </p:nvSpPr>
        <p:spPr>
          <a:xfrm>
            <a:off x="4779602" y="7199080"/>
            <a:ext cx="3517901" cy="571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uFill>
                  <a:solidFill>
                    <a:srgbClr val="000000"/>
                  </a:solidFill>
                </a:uFill>
                <a:latin typeface="Verdana"/>
                <a:ea typeface="Verdana"/>
                <a:cs typeface="Verdana"/>
                <a:sym typeface="Verdana"/>
              </a:defRPr>
            </a:lvl1pPr>
          </a:lstStyle>
          <a:p>
            <a:pPr/>
            <a:r>
              <a:t>People</a:t>
            </a:r>
          </a:p>
        </p:txBody>
      </p:sp>
      <p:sp>
        <p:nvSpPr>
          <p:cNvPr id="420" name="Shape 420"/>
          <p:cNvSpPr/>
          <p:nvPr/>
        </p:nvSpPr>
        <p:spPr>
          <a:xfrm>
            <a:off x="8890000" y="7205430"/>
            <a:ext cx="3608126" cy="5080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solidFill>
                  <a:srgbClr val="FFFFFF"/>
                </a:solidFill>
                <a:uFill>
                  <a:solidFill>
                    <a:srgbClr val="FFFFFF"/>
                  </a:solidFill>
                </a:uFill>
                <a:latin typeface="Verdana"/>
                <a:ea typeface="Verdana"/>
                <a:cs typeface="Verdana"/>
                <a:sym typeface="Verdana"/>
              </a:defRPr>
            </a:lvl1pPr>
          </a:lstStyle>
          <a:p>
            <a:pPr/>
            <a:r>
              <a:t>Place</a:t>
            </a:r>
          </a:p>
        </p:txBody>
      </p:sp>
      <p:sp>
        <p:nvSpPr>
          <p:cNvPr id="421" name="Shape 421"/>
          <p:cNvSpPr/>
          <p:nvPr/>
        </p:nvSpPr>
        <p:spPr>
          <a:xfrm>
            <a:off x="406400" y="2097443"/>
            <a:ext cx="12192000" cy="1026161"/>
          </a:xfrm>
          <a:prstGeom prst="rect">
            <a:avLst/>
          </a:prstGeom>
          <a:ln w="12700"/>
          <a:extLst>
            <a:ext uri="{C572A759-6A51-4108-AA02-DFA0A04FC94B}">
              <ma14:wrappingTextBoxFlag xmlns:ma14="http://schemas.microsoft.com/office/mac/drawingml/2011/main" val="1"/>
            </a:ext>
          </a:extLst>
        </p:spPr>
        <p:txBody>
          <a:bodyPr lIns="38100" tIns="38100" rIns="38100" bIns="38100">
            <a:spAutoFit/>
          </a:bodyPr>
          <a:lstStyle/>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You can focus on what for you would </a:t>
            </a:r>
          </a:p>
          <a:p>
            <a:pPr defTabSz="647700">
              <a:lnSpc>
                <a:spcPct val="120000"/>
              </a:lnSpc>
              <a:buClr>
                <a:srgbClr val="000000"/>
              </a:buClr>
              <a:buFont typeface="Verdana"/>
              <a:defRPr i="1" sz="2800">
                <a:uFill>
                  <a:solidFill>
                    <a:srgbClr val="000000"/>
                  </a:solidFill>
                </a:uFill>
                <a:latin typeface="Verdana"/>
                <a:ea typeface="Verdana"/>
                <a:cs typeface="Verdana"/>
                <a:sym typeface="Verdana"/>
              </a:defRPr>
            </a:pPr>
            <a:r>
              <a:t>be the most stimulating kind of:</a:t>
            </a:r>
          </a:p>
        </p:txBody>
      </p:sp>
      <p:sp>
        <p:nvSpPr>
          <p:cNvPr id="422" name="Shape 422"/>
          <p:cNvSpPr/>
          <p:nvPr/>
        </p:nvSpPr>
        <p:spPr>
          <a:xfrm>
            <a:off x="514370" y="373285"/>
            <a:ext cx="12047504" cy="6036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2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Perfect Role</a:t>
            </a:r>
          </a:p>
        </p:txBody>
      </p:sp>
      <p:sp>
        <p:nvSpPr>
          <p:cNvPr id="423" name="Shape 423"/>
          <p:cNvSpPr/>
          <p:nvPr/>
        </p:nvSpPr>
        <p:spPr>
          <a:xfrm>
            <a:off x="462264" y="7199080"/>
            <a:ext cx="3517901" cy="571501"/>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spAutoFit/>
          </a:bodyPr>
          <a:lstStyle>
            <a:lvl1pPr defTabSz="927100">
              <a:buClr>
                <a:srgbClr val="000000"/>
              </a:buClr>
              <a:defRPr b="1" i="1" sz="2800">
                <a:uFill>
                  <a:solidFill>
                    <a:srgbClr val="000000"/>
                  </a:solidFill>
                </a:uFill>
                <a:latin typeface="Verdana"/>
                <a:ea typeface="Verdana"/>
                <a:cs typeface="Verdana"/>
                <a:sym typeface="Verdana"/>
              </a:defRPr>
            </a:lvl1pPr>
          </a:lstStyle>
          <a:p>
            <a:pPr/>
            <a:r>
              <a:t>Project</a:t>
            </a:r>
          </a:p>
        </p:txBody>
      </p:sp>
    </p:spTree>
  </p:cSld>
  <p:clrMapOvr>
    <a:masterClrMapping/>
  </p:clrMapOvr>
  <p:transition xmlns:p14="http://schemas.microsoft.com/office/powerpoint/2010/main" spd="med" advClick="1" p14:dur="1000"/>
</p:sld>
</file>

<file path=ppt/slides/slide8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5" name="Shape 425"/>
          <p:cNvSpPr/>
          <p:nvPr/>
        </p:nvSpPr>
        <p:spPr>
          <a:xfrm>
            <a:off x="624600" y="636917"/>
            <a:ext cx="11993317" cy="74295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Place.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Describe the characteristics of the place - culture and environment - you find stimulating.</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My Perfect Role - Making It Happen.</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Bearing your answers in mind, describe the specific things you can do to find or create such a project.</a:t>
            </a:r>
          </a:p>
          <a:p>
            <a:pPr marL="643467" indent="-643467"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119662">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is an exercise you can do at various stages of life to keep finding or creating your perfect role.</a:t>
            </a:r>
          </a:p>
        </p:txBody>
      </p:sp>
    </p:spTree>
  </p:cSld>
  <p:clrMapOvr>
    <a:masterClrMapping/>
  </p:clrMapOvr>
  <p:transition xmlns:p14="http://schemas.microsoft.com/office/powerpoint/2010/main" spd="med" advClick="1" p14:dur="1000"/>
</p:sld>
</file>

<file path=ppt/slides/slide8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7" name="Shape 427"/>
          <p:cNvSpPr/>
          <p:nvPr/>
        </p:nvSpPr>
        <p:spPr>
          <a:xfrm>
            <a:off x="588742" y="1777211"/>
            <a:ext cx="11776570"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kind of project that I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find it stimulating to work on is:</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p:txBody>
      </p:sp>
      <p:sp>
        <p:nvSpPr>
          <p:cNvPr id="428" name="Shape 428"/>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Project</a:t>
            </a:r>
          </a:p>
        </p:txBody>
      </p:sp>
    </p:spTree>
  </p:cSld>
  <p:clrMapOvr>
    <a:masterClrMapping/>
  </p:clrMapOvr>
  <p:transition xmlns:p14="http://schemas.microsoft.com/office/powerpoint/2010/main" spd="med" advClick="1" p14:dur="1000"/>
</p:sld>
</file>

<file path=ppt/slides/slide8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0" name="Shape 430"/>
          <p:cNvSpPr/>
          <p:nvPr/>
        </p:nvSpPr>
        <p:spPr>
          <a:xfrm>
            <a:off x="588742" y="1777211"/>
            <a:ext cx="11776570"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kinds of people - customers, colleagues and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managers - that I find it stimulating to work with are:</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p:txBody>
      </p:sp>
      <p:sp>
        <p:nvSpPr>
          <p:cNvPr id="431" name="Shape 431"/>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People</a:t>
            </a:r>
          </a:p>
        </p:txBody>
      </p:sp>
    </p:spTree>
  </p:cSld>
  <p:clrMapOvr>
    <a:masterClrMapping/>
  </p:clrMapOvr>
  <p:transition xmlns:p14="http://schemas.microsoft.com/office/powerpoint/2010/main" spd="med" advClick="1" p14:dur="1000"/>
</p:sld>
</file>

<file path=ppt/slides/slide8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3" name="Shape 433"/>
          <p:cNvSpPr/>
          <p:nvPr/>
        </p:nvSpPr>
        <p:spPr>
          <a:xfrm>
            <a:off x="588742" y="1777211"/>
            <a:ext cx="11776570"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kind of place - culture and environment -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that I find it stimulating to work in is:</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p:txBody>
      </p:sp>
      <p:sp>
        <p:nvSpPr>
          <p:cNvPr id="434" name="Shape 43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Place</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nvSpPr>
        <p:spPr>
          <a:xfrm>
            <a:off x="865540" y="3808831"/>
            <a:ext cx="11273721" cy="5226474"/>
          </a:xfrm>
          <a:prstGeom prst="rect">
            <a:avLst/>
          </a:prstGeom>
          <a:ln w="12700"/>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following pages provide exercises you can use to build on your strengths and do satisfying work.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section starts by inviting you to clarify your long-term goals. These can be important to bear in mind when making decisions about which route to follow in your life and work. </a:t>
            </a: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2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If you wish, however, you can skip this exercise and simply move on to the exercises that invite you to clarify your strengths. Here are the exercises.</a:t>
            </a:r>
            <a:endParaRPr i="1">
              <a:latin typeface="Verdana"/>
              <a:ea typeface="Verdana"/>
              <a:cs typeface="Verdana"/>
              <a:sym typeface="Verdana"/>
            </a:endParaRPr>
          </a:p>
        </p:txBody>
      </p:sp>
      <p:sp>
        <p:nvSpPr>
          <p:cNvPr id="210" name="Shape 210"/>
          <p:cNvSpPr/>
          <p:nvPr/>
        </p:nvSpPr>
        <p:spPr>
          <a:xfrm>
            <a:off x="865540" y="923431"/>
            <a:ext cx="11273720" cy="17847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a:uFill>
                  <a:solidFill>
                    <a:srgbClr val="000000"/>
                  </a:solidFill>
                </a:uFill>
                <a:latin typeface="Calibri"/>
                <a:ea typeface="Calibri"/>
                <a:cs typeface="Calibri"/>
                <a:sym typeface="Calibri"/>
              </a:defRPr>
            </a:pPr>
          </a:p>
          <a:p>
            <a:pPr defTabSz="921173">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Exercises</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6" name="Shape 436"/>
          <p:cNvSpPr/>
          <p:nvPr/>
        </p:nvSpPr>
        <p:spPr>
          <a:xfrm>
            <a:off x="588742" y="1777211"/>
            <a:ext cx="11776570"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specific things I can do to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find or create such a project are:</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r>
              <a:rPr>
                <a:latin typeface="Verdana"/>
                <a:ea typeface="Verdana"/>
                <a:cs typeface="Verdana"/>
                <a:sym typeface="Verdana"/>
              </a:rPr>
              <a:t>	</a:t>
            </a:r>
          </a:p>
        </p:txBody>
      </p:sp>
      <p:sp>
        <p:nvSpPr>
          <p:cNvPr id="437" name="Shape 437"/>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Perfect Role - Making It Happen</a:t>
            </a:r>
          </a:p>
        </p:txBody>
      </p:sp>
    </p:spTree>
  </p:cSld>
  <p:clrMapOvr>
    <a:masterClrMapping/>
  </p:clrMapOvr>
  <p:transition xmlns:p14="http://schemas.microsoft.com/office/powerpoint/2010/main" spd="med" advClick="1" p14:dur="1000"/>
</p:sld>
</file>

<file path=ppt/slides/slide9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9" name="Shape 439"/>
          <p:cNvSpPr/>
          <p:nvPr/>
        </p:nvSpPr>
        <p:spPr>
          <a:xfrm>
            <a:off x="865540" y="1770097"/>
            <a:ext cx="11273721" cy="259249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Ideal Manager</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1" name="Shape 441"/>
          <p:cNvSpPr/>
          <p:nvPr/>
        </p:nvSpPr>
        <p:spPr>
          <a:xfrm>
            <a:off x="632177" y="1223463"/>
            <a:ext cx="11740446" cy="920411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We each work best with a certain kind of manager. This exercise invites you to do the following things.</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good managers you have known and the specific qualities in each of these managers.</a:t>
            </a: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qualities you would therefore like in your ideal manager.</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specific things you can do to find such a manager and then work well with them.</a:t>
            </a: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want to work with somebody with whom you have worked before. Alternatively, you may do lots of research and find such a manager. It will then be important to make clear working contracts with them regarding the results they want delivered.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next step will be to do superb work, proactively keep them informed and deliver the desired results.</a:t>
            </a: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p:txBody>
      </p:sp>
      <p:sp>
        <p:nvSpPr>
          <p:cNvPr id="442" name="Shape 442"/>
          <p:cNvSpPr/>
          <p:nvPr/>
        </p:nvSpPr>
        <p:spPr>
          <a:xfrm>
            <a:off x="478648" y="220885"/>
            <a:ext cx="12047503"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4" name="Shape 444"/>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good managers I have known have been:</a:t>
            </a:r>
          </a:p>
        </p:txBody>
      </p:sp>
      <p:sp>
        <p:nvSpPr>
          <p:cNvPr id="445" name="Shape 445"/>
          <p:cNvSpPr/>
          <p:nvPr/>
        </p:nvSpPr>
        <p:spPr>
          <a:xfrm>
            <a:off x="596053" y="2030639"/>
            <a:ext cx="11884139" cy="7459135"/>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1)	</a:t>
            </a:r>
            <a:endParaRPr i="1">
              <a:latin typeface="Verdana"/>
              <a:ea typeface="Verdana"/>
              <a:cs typeface="Verdana"/>
              <a:sym typeface="Verdana"/>
            </a:endParaR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positive qualities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demonstrated were: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9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7" name="Shape 447"/>
          <p:cNvSpPr/>
          <p:nvPr/>
        </p:nvSpPr>
        <p:spPr>
          <a:xfrm>
            <a:off x="560330" y="1147233"/>
            <a:ext cx="11884139" cy="74591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2</a:t>
            </a:r>
            <a:r>
              <a:rPr i="1">
                <a:latin typeface="Verdana"/>
                <a:ea typeface="Verdana"/>
                <a:cs typeface="Verdana"/>
                <a:sym typeface="Verdana"/>
              </a:rPr>
              <a:t>)	</a:t>
            </a:r>
            <a:endParaRPr i="1">
              <a:latin typeface="Verdana"/>
              <a:ea typeface="Verdana"/>
              <a:cs typeface="Verdana"/>
              <a:sym typeface="Verdana"/>
            </a:endParaRPr>
          </a:p>
          <a:p>
            <a:pPr marL="505742" indent="-505742"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marL="505742" indent="-505742"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 positive qualities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they demonstrated were:</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Tree>
  </p:cSld>
  <p:clrMapOvr>
    <a:masterClrMapping/>
  </p:clrMapOvr>
  <p:transition xmlns:p14="http://schemas.microsoft.com/office/powerpoint/2010/main" spd="med" advClick="1" p14:dur="1000"/>
</p:sld>
</file>

<file path=ppt/slides/slide9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9" name="Shape 449"/>
          <p:cNvSpPr/>
          <p:nvPr/>
        </p:nvSpPr>
        <p:spPr>
          <a:xfrm>
            <a:off x="536457" y="1892232"/>
            <a:ext cx="11975255"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The qualities I would therefore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like in a manager is somebody who:</a:t>
            </a:r>
          </a:p>
          <a:p>
            <a:pPr algn="l" defTabSz="650240">
              <a:lnSpc>
                <a:spcPct val="110000"/>
              </a:lnSpc>
              <a:buClr>
                <a:srgbClr val="941100"/>
              </a:buClr>
              <a:buFont typeface="Verdana"/>
              <a:defRPr sz="2600">
                <a:uFill>
                  <a:solidFill>
                    <a:srgbClr val="000000"/>
                  </a:solidFill>
                </a:uFill>
                <a:latin typeface="Calibri"/>
                <a:ea typeface="Calibri"/>
                <a:cs typeface="Calibri"/>
                <a:sym typeface="Calibri"/>
              </a:defRPr>
            </a:pPr>
            <a:r>
              <a:rPr i="1">
                <a:solidFill>
                  <a:srgbClr val="941100"/>
                </a:solidFill>
                <a:uFill>
                  <a:solidFill>
                    <a:srgbClr val="941100"/>
                  </a:solidFill>
                </a:uFill>
                <a:latin typeface="Verdana"/>
                <a:ea typeface="Verdana"/>
                <a:cs typeface="Verdana"/>
                <a:sym typeface="Verdana"/>
              </a:rPr>
              <a:t> </a:t>
            </a:r>
          </a:p>
          <a:p>
            <a:pPr algn="l" defTabSz="650240">
              <a:lnSpc>
                <a:spcPct val="110000"/>
              </a:lnSpc>
              <a:buClr>
                <a:srgbClr val="941100"/>
              </a:buClr>
              <a:buFont typeface="Verdana"/>
              <a:defRPr sz="2600">
                <a:solidFill>
                  <a:srgbClr val="941100"/>
                </a:solidFill>
                <a:uFill>
                  <a:solidFill>
                    <a:srgbClr val="941100"/>
                  </a:solidFill>
                </a:uFill>
                <a:latin typeface="Verdana"/>
                <a:ea typeface="Verdana"/>
                <a:cs typeface="Verdana"/>
                <a:sym typeface="Verdana"/>
              </a:defRPr>
            </a:pPr>
          </a:p>
          <a:p>
            <a:pPr algn="l" defTabSz="65024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450" name="Shape 450"/>
          <p:cNvSpPr/>
          <p:nvPr/>
        </p:nvSpPr>
        <p:spPr>
          <a:xfrm>
            <a:off x="514370" y="373285"/>
            <a:ext cx="12047504" cy="56557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Ideal Manager</a:t>
            </a:r>
          </a:p>
        </p:txBody>
      </p:sp>
    </p:spTree>
  </p:cSld>
  <p:clrMapOvr>
    <a:masterClrMapping/>
  </p:clrMapOvr>
  <p:transition xmlns:p14="http://schemas.microsoft.com/office/powerpoint/2010/main" spd="med" advClick="1" p14:dur="1000"/>
</p:sld>
</file>

<file path=ppt/slides/slide9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2" name="Shape 452"/>
          <p:cNvSpPr/>
          <p:nvPr/>
        </p:nvSpPr>
        <p:spPr>
          <a:xfrm>
            <a:off x="514773" y="1459018"/>
            <a:ext cx="11975254" cy="74422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941100"/>
              </a:buClr>
              <a:buFont typeface="Verdana"/>
              <a:defRPr sz="2600">
                <a:uFill>
                  <a:solidFill>
                    <a:srgbClr val="000000"/>
                  </a:solidFill>
                </a:uFill>
                <a:latin typeface="Calibri"/>
                <a:ea typeface="Calibri"/>
                <a:cs typeface="Calibri"/>
                <a:sym typeface="Calibri"/>
              </a:defRPr>
            </a:pPr>
            <a:r>
              <a:rPr i="1">
                <a:solidFill>
                  <a:srgbClr val="941100"/>
                </a:solidFill>
                <a:uFill>
                  <a:solidFill>
                    <a:srgbClr val="941100"/>
                  </a:solidFill>
                </a:uFill>
                <a:latin typeface="Verdana"/>
                <a:ea typeface="Verdana"/>
                <a:cs typeface="Verdana"/>
                <a:sym typeface="Verdana"/>
              </a:rPr>
              <a:t> </a:t>
            </a:r>
          </a:p>
          <a:p>
            <a:pPr algn="l" defTabSz="650240">
              <a:lnSpc>
                <a:spcPct val="110000"/>
              </a:lnSpc>
              <a:buClr>
                <a:srgbClr val="941100"/>
              </a:buClr>
              <a:buFont typeface="Verdana"/>
              <a:defRPr sz="2600">
                <a:solidFill>
                  <a:srgbClr val="941100"/>
                </a:solidFill>
                <a:uFill>
                  <a:solidFill>
                    <a:srgbClr val="941100"/>
                  </a:solidFill>
                </a:uFill>
                <a:latin typeface="Verdana"/>
                <a:ea typeface="Verdana"/>
                <a:cs typeface="Verdana"/>
                <a:sym typeface="Verdana"/>
              </a:defRPr>
            </a:pPr>
          </a:p>
          <a:p>
            <a:pPr algn="l" defTabSz="650240">
              <a:lnSpc>
                <a:spcPct val="110000"/>
              </a:lnSpc>
              <a:buClr>
                <a:srgbClr val="941100"/>
              </a:buClr>
              <a:buFont typeface="Verdana"/>
              <a:defRPr i="1" sz="2600">
                <a:solidFill>
                  <a:srgbClr val="941100"/>
                </a:solidFill>
                <a:uFill>
                  <a:solidFill>
                    <a:srgbClr val="9411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a:t>
            </a:r>
          </a:p>
        </p:txBody>
      </p:sp>
      <p:sp>
        <p:nvSpPr>
          <p:cNvPr id="453" name="Shape 453"/>
          <p:cNvSpPr/>
          <p:nvPr/>
        </p:nvSpPr>
        <p:spPr>
          <a:xfrm>
            <a:off x="514370" y="373285"/>
            <a:ext cx="12047504" cy="136821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The specific things I can do to find such a manager and then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work well with them - such as by making clear contracts, </a:t>
            </a:r>
            <a:endParaRPr i="1">
              <a:latin typeface="Verdana"/>
              <a:ea typeface="Verdana"/>
              <a:cs typeface="Verdana"/>
              <a:sym typeface="Verdana"/>
            </a:endParaRPr>
          </a:p>
          <a:p>
            <a:pPr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keeping them informed and delivering the desired results - are:</a:t>
            </a:r>
          </a:p>
        </p:txBody>
      </p:sp>
    </p:spTree>
  </p:cSld>
  <p:clrMapOvr>
    <a:masterClrMapping/>
  </p:clrMapOvr>
  <p:transition xmlns:p14="http://schemas.microsoft.com/office/powerpoint/2010/main" spd="med" advClick="1" p14:dur="1000"/>
</p:sld>
</file>

<file path=ppt/slides/slide9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5" name="Shape 455"/>
          <p:cNvSpPr/>
          <p:nvPr/>
        </p:nvSpPr>
        <p:spPr>
          <a:xfrm>
            <a:off x="865540" y="1770097"/>
            <a:ext cx="11273721" cy="3933615"/>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921173">
              <a:buClr>
                <a:srgbClr val="000000"/>
              </a:buClr>
              <a:buFont typeface="Verdana"/>
              <a:defRPr sz="3800">
                <a:uFill>
                  <a:solidFill>
                    <a:srgbClr val="000000"/>
                  </a:solidFill>
                </a:uFill>
                <a:latin typeface="Calibri"/>
                <a:ea typeface="Calibri"/>
                <a:cs typeface="Calibri"/>
                <a:sym typeface="Calibri"/>
              </a:defRPr>
            </a:p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My Future Work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The Possible </a:t>
            </a:r>
            <a:endParaRPr i="1">
              <a:latin typeface="Verdana"/>
              <a:ea typeface="Verdana"/>
              <a:cs typeface="Verdana"/>
              <a:sym typeface="Verdana"/>
            </a:endParaRPr>
          </a:p>
          <a:p>
            <a:pPr defTabSz="921173">
              <a:lnSpc>
                <a:spcPct val="120000"/>
              </a:lnSpc>
              <a:buClr>
                <a:srgbClr val="000000"/>
              </a:buClr>
              <a:buFont typeface="Verdana"/>
              <a:defRPr>
                <a:uFill>
                  <a:solidFill>
                    <a:srgbClr val="000000"/>
                  </a:solidFill>
                </a:uFill>
                <a:latin typeface="Calibri"/>
                <a:ea typeface="Calibri"/>
                <a:cs typeface="Calibri"/>
                <a:sym typeface="Calibri"/>
              </a:defRPr>
            </a:pPr>
            <a:r>
              <a:rPr i="1">
                <a:latin typeface="Verdana"/>
                <a:ea typeface="Verdana"/>
                <a:cs typeface="Verdana"/>
                <a:sym typeface="Verdana"/>
              </a:rPr>
              <a:t>Roads I Can Travel</a:t>
            </a:r>
            <a:endParaRPr i="1">
              <a:latin typeface="Verdana"/>
              <a:ea typeface="Verdana"/>
              <a:cs typeface="Verdana"/>
              <a:sym typeface="Verdana"/>
            </a:endParaRPr>
          </a:p>
        </p:txBody>
      </p:sp>
    </p:spTree>
  </p:cSld>
  <p:clrMapOvr>
    <a:masterClrMapping/>
  </p:clrMapOvr>
  <p:transition xmlns:p14="http://schemas.microsoft.com/office/powerpoint/2010/main" spd="med" advClick="1" p14:dur="1000"/>
</p:sld>
</file>

<file path=ppt/slides/slide9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7" name="Shape 457"/>
          <p:cNvSpPr/>
          <p:nvPr/>
        </p:nvSpPr>
        <p:spPr>
          <a:xfrm>
            <a:off x="523402" y="1162755"/>
            <a:ext cx="12029441" cy="829733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This exercise invites you to clarify the possible routes you can take in your future career. You can do this by filling in the illustration on the next page or by using the other pages that give you more room for adding details. The exercise invites you to take the following steps.</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possible routes you can travel.</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You may be able, for example, to stay in your present role; to move to another role inside your organisation; to move to another organisation; to go freelance; to completely change your life-style or whatever. </a:t>
            </a:r>
            <a:endParaRPr i="1">
              <a:latin typeface="Verdana"/>
              <a:ea typeface="Verdana"/>
              <a:cs typeface="Verdana"/>
              <a:sym typeface="Verdana"/>
            </a:endParaR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endParaRPr i="1">
              <a:latin typeface="Verdana"/>
              <a:ea typeface="Verdana"/>
              <a:cs typeface="Verdana"/>
              <a:sym typeface="Verdana"/>
            </a:endParaRPr>
          </a:p>
          <a:p>
            <a:pPr marL="763128" indent="-763128"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pluses and minuses of each route. Describe also the attractiveness of each option. Do this on a scale 0-10.</a:t>
            </a:r>
            <a:endParaRPr i="1">
              <a:latin typeface="Verdana"/>
              <a:ea typeface="Verdana"/>
              <a:cs typeface="Verdana"/>
              <a:sym typeface="Verdana"/>
            </a:endParaRP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When people first do this exercise they list the obvious options. After a while, however, they start exploring other possibilities. For example, is it possible to combine the best parts of each road into a new option?</a:t>
            </a:r>
          </a:p>
          <a:p>
            <a:pPr algn="l" defTabSz="650240">
              <a:lnSpc>
                <a:spcPct val="110000"/>
              </a:lnSpc>
              <a:buClr>
                <a:srgbClr val="000000"/>
              </a:buClr>
              <a:buFont typeface="Verdana"/>
              <a:defRPr i="1" sz="2600">
                <a:uFill>
                  <a:solidFill>
                    <a:srgbClr val="000000"/>
                  </a:solidFill>
                </a:uFill>
                <a:latin typeface="Verdana"/>
                <a:ea typeface="Verdana"/>
                <a:cs typeface="Verdana"/>
                <a:sym typeface="Verdana"/>
              </a:defRPr>
            </a:pPr>
          </a:p>
          <a:p>
            <a:pPr algn="l" defTabSz="650240">
              <a:lnSpc>
                <a:spcPct val="110000"/>
              </a:lnSpc>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	Describe the route you want to follow.</a:t>
            </a:r>
          </a:p>
        </p:txBody>
      </p:sp>
      <p:sp>
        <p:nvSpPr>
          <p:cNvPr id="458" name="Shape 458"/>
          <p:cNvSpPr/>
          <p:nvPr/>
        </p:nvSpPr>
        <p:spPr>
          <a:xfrm>
            <a:off x="514370" y="187019"/>
            <a:ext cx="12047504"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Introduction</a:t>
            </a:r>
          </a:p>
        </p:txBody>
      </p:sp>
    </p:spTree>
  </p:cSld>
  <p:clrMapOvr>
    <a:masterClrMapping/>
  </p:clrMapOvr>
  <p:transition xmlns:p14="http://schemas.microsoft.com/office/powerpoint/2010/main" spd="med" advClick="1" p14:dur="1000"/>
</p:sld>
</file>

<file path=ppt/slides/slide9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0" name="Shape 460"/>
          <p:cNvSpPr/>
          <p:nvPr/>
        </p:nvSpPr>
        <p:spPr>
          <a:xfrm>
            <a:off x="2051374" y="2691846"/>
            <a:ext cx="8760920" cy="1130"/>
          </a:xfrm>
          <a:prstGeom prst="line">
            <a:avLst/>
          </a:prstGeom>
          <a:ln w="76200">
            <a:solidFill>
              <a:schemeClr val="accent2">
                <a:hueOff val="-554920"/>
                <a:satOff val="-21482"/>
                <a:lumOff val="-6228"/>
              </a:schemeClr>
            </a:solidFill>
          </a:ln>
        </p:spPr>
        <p:txBody>
          <a:bodyPr lIns="0" tIns="0" rIns="0" bIns="0"/>
          <a:lstStyle/>
          <a:p>
            <a:pPr algn="l" defTabSz="650240">
              <a:defRPr sz="1600">
                <a:latin typeface="Helvetica"/>
                <a:ea typeface="Helvetica"/>
                <a:cs typeface="Helvetica"/>
                <a:sym typeface="Helvetica"/>
              </a:defRPr>
            </a:pPr>
          </a:p>
        </p:txBody>
      </p:sp>
      <p:sp>
        <p:nvSpPr>
          <p:cNvPr id="461" name="Shape 461"/>
          <p:cNvSpPr/>
          <p:nvPr/>
        </p:nvSpPr>
        <p:spPr>
          <a:xfrm>
            <a:off x="746164" y="6168327"/>
            <a:ext cx="2564837" cy="32579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a:t>
            </a: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  / 10</a:t>
            </a:r>
          </a:p>
        </p:txBody>
      </p:sp>
      <p:sp>
        <p:nvSpPr>
          <p:cNvPr id="462" name="Shape 462"/>
          <p:cNvSpPr/>
          <p:nvPr/>
        </p:nvSpPr>
        <p:spPr>
          <a:xfrm rot="5400000">
            <a:off x="537523" y="4174680"/>
            <a:ext cx="3067266" cy="101600"/>
          </a:xfrm>
          <a:prstGeom prst="rightArrow">
            <a:avLst>
              <a:gd name="adj1" fmla="val 50000"/>
              <a:gd name="adj2" fmla="val 64933"/>
            </a:avLst>
          </a:prstGeom>
          <a:solidFill>
            <a:schemeClr val="accent2">
              <a:hueOff val="-554920"/>
              <a:satOff val="-21482"/>
              <a:lumOff val="-6228"/>
            </a:schemeClr>
          </a:solidFill>
          <a:ln w="25400">
            <a:solidFill>
              <a:schemeClr val="accent2">
                <a:hueOff val="-554920"/>
                <a:satOff val="-21482"/>
                <a:lumOff val="-6228"/>
              </a:schemeClr>
            </a:solidFill>
          </a:ln>
        </p:spPr>
        <p:txBody>
          <a:bodyPr lIns="0" tIns="0" rIns="0" bIns="0"/>
          <a:lstStyle/>
          <a:p>
            <a:pPr algn="l" defTabSz="650240">
              <a:defRPr sz="1600">
                <a:latin typeface="Helvetica"/>
                <a:ea typeface="Helvetica"/>
                <a:cs typeface="Helvetica"/>
                <a:sym typeface="Helvetica"/>
              </a:defRPr>
            </a:pPr>
          </a:p>
        </p:txBody>
      </p:sp>
      <p:sp>
        <p:nvSpPr>
          <p:cNvPr id="463" name="Shape 463"/>
          <p:cNvSpPr/>
          <p:nvPr/>
        </p:nvSpPr>
        <p:spPr>
          <a:xfrm>
            <a:off x="429755" y="1362423"/>
            <a:ext cx="11939131" cy="6350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650240">
              <a:buClr>
                <a:srgbClr val="000000"/>
              </a:buClr>
              <a:buFont typeface="Verdana"/>
              <a:defRPr i="1" sz="28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Possible Options are:</a:t>
            </a:r>
          </a:p>
        </p:txBody>
      </p:sp>
      <p:sp>
        <p:nvSpPr>
          <p:cNvPr id="464" name="Shape 464"/>
          <p:cNvSpPr/>
          <p:nvPr/>
        </p:nvSpPr>
        <p:spPr>
          <a:xfrm flipH="1" rot="16200000">
            <a:off x="4638363" y="3899262"/>
            <a:ext cx="3586943" cy="65024"/>
          </a:xfrm>
          <a:prstGeom prst="rightArrow">
            <a:avLst>
              <a:gd name="adj1" fmla="val 50000"/>
              <a:gd name="adj2" fmla="val 64933"/>
            </a:avLst>
          </a:prstGeom>
          <a:solidFill>
            <a:schemeClr val="accent2">
              <a:hueOff val="-554920"/>
              <a:satOff val="-21482"/>
              <a:lumOff val="-6228"/>
            </a:schemeClr>
          </a:solidFill>
          <a:ln w="25400">
            <a:solidFill>
              <a:srgbClr val="036E16"/>
            </a:solidFill>
          </a:ln>
        </p:spPr>
        <p:txBody>
          <a:bodyPr lIns="0" tIns="0" rIns="0" bIns="0"/>
          <a:lstStyle/>
          <a:p>
            <a:pPr algn="l" defTabSz="650240">
              <a:defRPr sz="1600">
                <a:latin typeface="Helvetica"/>
                <a:ea typeface="Helvetica"/>
                <a:cs typeface="Helvetica"/>
                <a:sym typeface="Helvetica"/>
              </a:defRPr>
            </a:pPr>
          </a:p>
        </p:txBody>
      </p:sp>
      <p:sp>
        <p:nvSpPr>
          <p:cNvPr id="465" name="Shape 465"/>
          <p:cNvSpPr/>
          <p:nvPr/>
        </p:nvSpPr>
        <p:spPr>
          <a:xfrm rot="5400000">
            <a:off x="9297877" y="4175246"/>
            <a:ext cx="3068396" cy="101602"/>
          </a:xfrm>
          <a:prstGeom prst="rightArrow">
            <a:avLst>
              <a:gd name="adj1" fmla="val 50000"/>
              <a:gd name="adj2" fmla="val 64933"/>
            </a:avLst>
          </a:prstGeom>
          <a:solidFill>
            <a:schemeClr val="accent2">
              <a:hueOff val="-554920"/>
              <a:satOff val="-21482"/>
              <a:lumOff val="-6228"/>
            </a:schemeClr>
          </a:solidFill>
          <a:ln w="25400">
            <a:solidFill>
              <a:schemeClr val="accent2">
                <a:hueOff val="-554920"/>
                <a:satOff val="-21482"/>
                <a:lumOff val="-6228"/>
              </a:schemeClr>
            </a:solidFill>
          </a:ln>
        </p:spPr>
        <p:txBody>
          <a:bodyPr lIns="0" tIns="0" rIns="0" bIns="0"/>
          <a:lstStyle/>
          <a:p>
            <a:pPr algn="l" defTabSz="650240">
              <a:defRPr sz="1600">
                <a:latin typeface="Helvetica"/>
                <a:ea typeface="Helvetica"/>
                <a:cs typeface="Helvetica"/>
                <a:sym typeface="Helvetica"/>
              </a:defRPr>
            </a:pPr>
          </a:p>
        </p:txBody>
      </p:sp>
      <p:sp>
        <p:nvSpPr>
          <p:cNvPr id="466" name="Shape 466"/>
          <p:cNvSpPr/>
          <p:nvPr/>
        </p:nvSpPr>
        <p:spPr>
          <a:xfrm>
            <a:off x="9363390" y="3124025"/>
            <a:ext cx="2853832" cy="1917701"/>
          </a:xfrm>
          <a:prstGeom prst="rect">
            <a:avLst/>
          </a:prstGeom>
          <a:solidFill>
            <a:srgbClr val="FF2A1D"/>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650240">
              <a:lnSpc>
                <a:spcPts val="2800"/>
              </a:lnSpc>
              <a:buClr>
                <a:srgbClr val="000000"/>
              </a:buClr>
              <a:buFont typeface="Verdana"/>
              <a:defRPr b="1" sz="2400">
                <a:solidFill>
                  <a:srgbClr val="FFFFFF"/>
                </a:solidFill>
                <a:uFill>
                  <a:solidFill>
                    <a:srgbClr val="000000"/>
                  </a:solidFill>
                </a:uFill>
                <a:latin typeface="Calibri"/>
                <a:ea typeface="Calibri"/>
                <a:cs typeface="Calibri"/>
                <a:sym typeface="Calibri"/>
              </a:defRPr>
            </a:pPr>
            <a:r>
              <a:rPr i="1" sz="3400">
                <a:latin typeface="Verdana"/>
                <a:ea typeface="Verdana"/>
                <a:cs typeface="Verdana"/>
                <a:sym typeface="Verdana"/>
              </a:rPr>
              <a:t>C</a:t>
            </a:r>
          </a:p>
          <a:p>
            <a:pPr defTabSz="650240">
              <a:lnSpc>
                <a:spcPts val="2800"/>
              </a:lnSpc>
              <a:buClr>
                <a:srgbClr val="000000"/>
              </a:buClr>
              <a:buFont typeface="Verdana"/>
              <a:defRPr sz="2400">
                <a:uFill>
                  <a:solidFill>
                    <a:srgbClr val="000000"/>
                  </a:solidFill>
                </a:uFill>
                <a:latin typeface="Verdana"/>
                <a:ea typeface="Verdana"/>
                <a:cs typeface="Verdana"/>
                <a:sym typeface="Verdana"/>
              </a:defRPr>
            </a:pPr>
          </a:p>
          <a:p>
            <a:pPr algn="l" defTabSz="650240">
              <a:lnSpc>
                <a:spcPts val="2800"/>
              </a:lnSpc>
              <a:buClr>
                <a:srgbClr val="000000"/>
              </a:buClr>
              <a:buFont typeface="Verdana"/>
              <a:defRPr sz="2400">
                <a:solidFill>
                  <a:srgbClr val="FFFFFF"/>
                </a:solidFill>
                <a:uFill>
                  <a:solidFill>
                    <a:srgbClr val="000000"/>
                  </a:solidFill>
                </a:uFill>
                <a:latin typeface="Calibri"/>
                <a:ea typeface="Calibri"/>
                <a:cs typeface="Calibri"/>
                <a:sym typeface="Calibri"/>
              </a:defRPr>
            </a:pPr>
            <a:r>
              <a:rPr i="1">
                <a:latin typeface="Verdana"/>
                <a:ea typeface="Verdana"/>
                <a:cs typeface="Verdana"/>
                <a:sym typeface="Verdana"/>
              </a:rPr>
              <a:t>* To</a:t>
            </a:r>
            <a:endParaRPr i="1">
              <a:latin typeface="Verdana"/>
              <a:ea typeface="Verdana"/>
              <a:cs typeface="Verdana"/>
              <a:sym typeface="Verdana"/>
            </a:endParaRPr>
          </a:p>
        </p:txBody>
      </p:sp>
      <p:sp>
        <p:nvSpPr>
          <p:cNvPr id="467" name="Shape 467"/>
          <p:cNvSpPr/>
          <p:nvPr/>
        </p:nvSpPr>
        <p:spPr>
          <a:xfrm>
            <a:off x="653270" y="3124025"/>
            <a:ext cx="2853832" cy="1917701"/>
          </a:xfrm>
          <a:prstGeom prst="rect">
            <a:avLst/>
          </a:prstGeom>
          <a:solidFill>
            <a:srgbClr val="AFD9FD"/>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650240">
              <a:lnSpc>
                <a:spcPts val="2800"/>
              </a:lnSpc>
              <a:buClr>
                <a:srgbClr val="000000"/>
              </a:buClr>
              <a:buFont typeface="Verdana"/>
              <a:defRPr b="1" sz="2400">
                <a:uFill>
                  <a:solidFill>
                    <a:srgbClr val="000000"/>
                  </a:solidFill>
                </a:uFill>
                <a:latin typeface="Calibri"/>
                <a:ea typeface="Calibri"/>
                <a:cs typeface="Calibri"/>
                <a:sym typeface="Calibri"/>
              </a:defRPr>
            </a:pPr>
            <a:r>
              <a:rPr i="1" sz="3400">
                <a:latin typeface="Verdana"/>
                <a:ea typeface="Verdana"/>
                <a:cs typeface="Verdana"/>
                <a:sym typeface="Verdana"/>
              </a:rPr>
              <a:t>A</a:t>
            </a:r>
          </a:p>
          <a:p>
            <a:pPr defTabSz="650240">
              <a:lnSpc>
                <a:spcPts val="2800"/>
              </a:lnSpc>
              <a:buClr>
                <a:srgbClr val="000000"/>
              </a:buClr>
              <a:buFont typeface="Verdana"/>
              <a:defRPr sz="2400">
                <a:uFill>
                  <a:solidFill>
                    <a:srgbClr val="000000"/>
                  </a:solidFill>
                </a:uFill>
                <a:latin typeface="Verdana"/>
                <a:ea typeface="Verdana"/>
                <a:cs typeface="Verdana"/>
                <a:sym typeface="Verdana"/>
              </a:defRPr>
            </a:pPr>
          </a:p>
          <a:p>
            <a:pPr algn="l" defTabSz="650240">
              <a:lnSpc>
                <a:spcPts val="2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 </a:t>
            </a:r>
            <a:endParaRPr i="1">
              <a:latin typeface="Verdana"/>
              <a:ea typeface="Verdana"/>
              <a:cs typeface="Verdana"/>
              <a:sym typeface="Verdana"/>
            </a:endParaRPr>
          </a:p>
        </p:txBody>
      </p:sp>
      <p:sp>
        <p:nvSpPr>
          <p:cNvPr id="468" name="Shape 468"/>
          <p:cNvSpPr/>
          <p:nvPr/>
        </p:nvSpPr>
        <p:spPr>
          <a:xfrm>
            <a:off x="4981435" y="3124025"/>
            <a:ext cx="2853832" cy="1917701"/>
          </a:xfrm>
          <a:prstGeom prst="rect">
            <a:avLst/>
          </a:prstGeom>
          <a:solidFill>
            <a:srgbClr val="FEB109"/>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defTabSz="650240">
              <a:lnSpc>
                <a:spcPts val="2800"/>
              </a:lnSpc>
              <a:buClr>
                <a:srgbClr val="FFFFFF"/>
              </a:buClr>
              <a:buFont typeface="Verdana"/>
              <a:defRPr i="1" sz="3400">
                <a:solidFill>
                  <a:srgbClr val="FFFFFF"/>
                </a:solidFill>
                <a:uFill>
                  <a:solidFill>
                    <a:srgbClr val="FFFFFF"/>
                  </a:solidFill>
                </a:uFill>
                <a:latin typeface="Verdana"/>
                <a:ea typeface="Verdana"/>
                <a:cs typeface="Verdana"/>
                <a:sym typeface="Verdana"/>
              </a:defRPr>
            </a:pPr>
          </a:p>
          <a:p>
            <a:pPr defTabSz="650240">
              <a:lnSpc>
                <a:spcPts val="2800"/>
              </a:lnSpc>
              <a:buClr>
                <a:srgbClr val="000000"/>
              </a:buClr>
              <a:buFont typeface="Verdana"/>
              <a:defRPr b="1" sz="2400">
                <a:uFill>
                  <a:solidFill>
                    <a:srgbClr val="000000"/>
                  </a:solidFill>
                </a:uFill>
                <a:latin typeface="Calibri"/>
                <a:ea typeface="Calibri"/>
                <a:cs typeface="Calibri"/>
                <a:sym typeface="Calibri"/>
              </a:defRPr>
            </a:pPr>
            <a:r>
              <a:rPr i="1" sz="3400">
                <a:latin typeface="Verdana"/>
                <a:ea typeface="Verdana"/>
                <a:cs typeface="Verdana"/>
                <a:sym typeface="Verdana"/>
              </a:rPr>
              <a:t>B</a:t>
            </a:r>
          </a:p>
          <a:p>
            <a:pPr defTabSz="650240">
              <a:lnSpc>
                <a:spcPts val="2800"/>
              </a:lnSpc>
              <a:buClr>
                <a:srgbClr val="000000"/>
              </a:buClr>
              <a:buFont typeface="Verdana"/>
              <a:defRPr sz="2400">
                <a:uFill>
                  <a:solidFill>
                    <a:srgbClr val="000000"/>
                  </a:solidFill>
                </a:uFill>
                <a:latin typeface="Verdana"/>
                <a:ea typeface="Verdana"/>
                <a:cs typeface="Verdana"/>
                <a:sym typeface="Verdana"/>
              </a:defRPr>
            </a:pPr>
          </a:p>
          <a:p>
            <a:pPr algn="l" defTabSz="650240">
              <a:lnSpc>
                <a:spcPts val="2800"/>
              </a:lnSpc>
              <a:buClr>
                <a:srgbClr val="000000"/>
              </a:buClr>
              <a:buFont typeface="Verdana"/>
              <a:defRPr sz="2400">
                <a:uFill>
                  <a:solidFill>
                    <a:srgbClr val="000000"/>
                  </a:solidFill>
                </a:uFill>
                <a:latin typeface="Calibri"/>
                <a:ea typeface="Calibri"/>
                <a:cs typeface="Calibri"/>
                <a:sym typeface="Calibri"/>
              </a:defRPr>
            </a:pPr>
            <a:r>
              <a:rPr i="1">
                <a:latin typeface="Verdana"/>
                <a:ea typeface="Verdana"/>
                <a:cs typeface="Verdana"/>
                <a:sym typeface="Verdana"/>
              </a:rPr>
              <a:t>* To</a:t>
            </a:r>
            <a:endParaRPr i="1">
              <a:latin typeface="Verdana"/>
              <a:ea typeface="Verdana"/>
              <a:cs typeface="Verdana"/>
              <a:sym typeface="Verdana"/>
            </a:endParaRPr>
          </a:p>
        </p:txBody>
      </p:sp>
      <p:sp>
        <p:nvSpPr>
          <p:cNvPr id="469" name="Shape 469"/>
          <p:cNvSpPr/>
          <p:nvPr/>
        </p:nvSpPr>
        <p:spPr>
          <a:xfrm>
            <a:off x="599037" y="305552"/>
            <a:ext cx="12047504" cy="565574"/>
          </a:xfrm>
          <a:prstGeom prst="rect">
            <a:avLst/>
          </a:prstGeom>
          <a:solidFill>
            <a:srgbClr val="D3E8FF"/>
          </a:solidFill>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921173">
              <a:buClr>
                <a:srgbClr val="000000"/>
              </a:buClr>
              <a:buFont typeface="Verdana"/>
              <a:defRPr i="1" sz="30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My Future Work</a:t>
            </a:r>
          </a:p>
        </p:txBody>
      </p:sp>
      <p:sp>
        <p:nvSpPr>
          <p:cNvPr id="470" name="Shape 470"/>
          <p:cNvSpPr/>
          <p:nvPr/>
        </p:nvSpPr>
        <p:spPr>
          <a:xfrm>
            <a:off x="5116902" y="6168327"/>
            <a:ext cx="2564837" cy="32579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a:t>
            </a: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  / 10</a:t>
            </a:r>
          </a:p>
        </p:txBody>
      </p:sp>
      <p:sp>
        <p:nvSpPr>
          <p:cNvPr id="471" name="Shape 471"/>
          <p:cNvSpPr/>
          <p:nvPr/>
        </p:nvSpPr>
        <p:spPr>
          <a:xfrm>
            <a:off x="9487640" y="6168327"/>
            <a:ext cx="2564836" cy="3257974"/>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Pluses:   </a:t>
            </a:r>
          </a:p>
          <a:p>
            <a:pPr algn="l" defTabSz="650240">
              <a:buClr>
                <a:srgbClr val="000000"/>
              </a:buClr>
              <a:buFont typeface="Verdana"/>
              <a:defRPr i="1" sz="2600">
                <a:uFill>
                  <a:solidFill>
                    <a:srgbClr val="000000"/>
                  </a:solidFill>
                </a:uFill>
                <a:latin typeface="Verdana"/>
                <a:ea typeface="Verdana"/>
                <a:cs typeface="Verdana"/>
                <a:sym typeface="Verdana"/>
              </a:defRPr>
            </a:pPr>
          </a:p>
          <a:p>
            <a:pPr algn="l"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Minuses:</a:t>
            </a: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algn="l" defTabSz="650240">
              <a:buClr>
                <a:srgbClr val="CE1C00"/>
              </a:buClr>
              <a:buFont typeface="Verdana"/>
              <a:defRPr i="1" sz="2600">
                <a:solidFill>
                  <a:srgbClr val="CE1C00"/>
                </a:solidFill>
                <a:uFill>
                  <a:solidFill>
                    <a:srgbClr val="CE1C00"/>
                  </a:solidFill>
                </a:uFill>
                <a:latin typeface="Verdana"/>
                <a:ea typeface="Verdana"/>
                <a:cs typeface="Verdana"/>
                <a:sym typeface="Verdana"/>
              </a:defRPr>
            </a:pPr>
          </a:p>
          <a:p>
            <a:pPr defTabSz="650240">
              <a:buClr>
                <a:srgbClr val="000000"/>
              </a:buClr>
              <a:buFont typeface="Verdana"/>
              <a:defRPr sz="2600">
                <a:uFill>
                  <a:solidFill>
                    <a:srgbClr val="000000"/>
                  </a:solidFill>
                </a:uFill>
                <a:latin typeface="Calibri"/>
                <a:ea typeface="Calibri"/>
                <a:cs typeface="Calibri"/>
                <a:sym typeface="Calibri"/>
              </a:defRPr>
            </a:pPr>
            <a:r>
              <a:rPr i="1">
                <a:latin typeface="Verdana"/>
                <a:ea typeface="Verdana"/>
                <a:cs typeface="Verdana"/>
                <a:sym typeface="Verdana"/>
              </a:rPr>
              <a:t>___  / 10</a:t>
            </a:r>
          </a:p>
        </p:txBody>
      </p:sp>
      <p:sp>
        <p:nvSpPr>
          <p:cNvPr id="472" name="Shape 472"/>
          <p:cNvSpPr/>
          <p:nvPr/>
        </p:nvSpPr>
        <p:spPr>
          <a:xfrm>
            <a:off x="1139603" y="8004997"/>
            <a:ext cx="10584463" cy="546101"/>
          </a:xfrm>
          <a:prstGeom prst="rect">
            <a:avLst/>
          </a:prstGeom>
          <a:ln w="12700">
            <a:miter lim="400000"/>
          </a:ln>
          <a:extLst>
            <a:ext uri="{C572A759-6A51-4108-AA02-DFA0A04FC94B}">
              <ma14:wrappingTextBoxFlag xmlns:ma14="http://schemas.microsoft.com/office/mac/drawingml/2011/main" val="1"/>
            </a:ext>
          </a:extLst>
        </p:spPr>
        <p:txBody>
          <a:bodyPr lIns="54186" tIns="54186" rIns="54186" bIns="54186">
            <a:spAutoFit/>
          </a:bodyPr>
          <a:lstStyle>
            <a:lvl1pPr defTabSz="650240">
              <a:buClr>
                <a:srgbClr val="000000"/>
              </a:buClr>
              <a:buFont typeface="Verdana"/>
              <a:defRPr i="1" sz="2600">
                <a:uFill>
                  <a:solidFill>
                    <a:srgbClr val="000000"/>
                  </a:solidFill>
                </a:uFill>
                <a:latin typeface="Verdana"/>
                <a:ea typeface="Verdana"/>
                <a:cs typeface="Verdana"/>
                <a:sym typeface="Verdana"/>
              </a:defRPr>
            </a:lvl1pPr>
          </a:lstStyle>
          <a:p>
            <a:pPr>
              <a:defRPr i="0">
                <a:latin typeface="Calibri"/>
                <a:ea typeface="Calibri"/>
                <a:cs typeface="Calibri"/>
                <a:sym typeface="Calibri"/>
              </a:defRPr>
            </a:pPr>
            <a:r>
              <a:rPr i="1">
                <a:latin typeface="Verdana"/>
                <a:ea typeface="Verdana"/>
                <a:cs typeface="Verdana"/>
                <a:sym typeface="Verdana"/>
              </a:rPr>
              <a:t>The attractiveness rating of each of these options is:</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