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 id="317" r:id="rId69"/>
    <p:sldId id="318" r:id="rId70"/>
    <p:sldId id="319" r:id="rId71"/>
    <p:sldId id="320" r:id="rId72"/>
    <p:sldId id="321" r:id="rId73"/>
    <p:sldId id="322" r:id="rId74"/>
    <p:sldId id="323" r:id="rId75"/>
    <p:sldId id="324" r:id="rId76"/>
    <p:sldId id="325" r:id="rId77"/>
    <p:sldId id="326" r:id="rId78"/>
    <p:sldId id="327" r:id="rId79"/>
    <p:sldId id="328" r:id="rId80"/>
    <p:sldId id="329" r:id="rId81"/>
    <p:sldId id="330" r:id="rId82"/>
    <p:sldId id="331" r:id="rId83"/>
    <p:sldId id="332" r:id="rId84"/>
    <p:sldId id="333" r:id="rId85"/>
    <p:sldId id="334" r:id="rId86"/>
    <p:sldId id="335" r:id="rId87"/>
    <p:sldId id="336" r:id="rId88"/>
    <p:sldId id="337" r:id="rId89"/>
    <p:sldId id="338" r:id="rId90"/>
    <p:sldId id="339" r:id="rId91"/>
    <p:sldId id="340" r:id="rId92"/>
    <p:sldId id="341" r:id="rId93"/>
    <p:sldId id="342" r:id="rId94"/>
    <p:sldId id="343" r:id="rId95"/>
    <p:sldId id="344" r:id="rId96"/>
    <p:sldId id="345" r:id="rId97"/>
    <p:sldId id="346" r:id="rId98"/>
    <p:sldId id="347" r:id="rId99"/>
    <p:sldId id="348" r:id="rId100"/>
    <p:sldId id="349" r:id="rId101"/>
    <p:sldId id="350" r:id="rId102"/>
    <p:sldId id="351" r:id="rId103"/>
    <p:sldId id="352" r:id="rId104"/>
    <p:sldId id="353" r:id="rId105"/>
    <p:sldId id="354" r:id="rId106"/>
    <p:sldId id="355" r:id="rId107"/>
    <p:sldId id="356" r:id="rId108"/>
    <p:sldId id="357" r:id="rId109"/>
    <p:sldId id="358" r:id="rId110"/>
    <p:sldId id="359" r:id="rId111"/>
    <p:sldId id="360" r:id="rId112"/>
    <p:sldId id="361" r:id="rId113"/>
    <p:sldId id="362" r:id="rId114"/>
    <p:sldId id="363" r:id="rId115"/>
    <p:sldId id="364" r:id="rId116"/>
    <p:sldId id="365" r:id="rId117"/>
    <p:sldId id="366" r:id="rId118"/>
    <p:sldId id="367" r:id="rId119"/>
    <p:sldId id="368" r:id="rId120"/>
    <p:sldId id="369" r:id="rId121"/>
    <p:sldId id="370" r:id="rId122"/>
    <p:sldId id="371" r:id="rId123"/>
    <p:sldId id="372" r:id="rId124"/>
    <p:sldId id="373" r:id="rId125"/>
    <p:sldId id="374" r:id="rId126"/>
    <p:sldId id="375" r:id="rId127"/>
    <p:sldId id="376" r:id="rId128"/>
    <p:sldId id="377" r:id="rId129"/>
    <p:sldId id="378" r:id="rId130"/>
    <p:sldId id="379" r:id="rId131"/>
    <p:sldId id="380" r:id="rId132"/>
    <p:sldId id="381" r:id="rId133"/>
    <p:sldId id="382" r:id="rId134"/>
    <p:sldId id="383" r:id="rId135"/>
    <p:sldId id="384" r:id="rId136"/>
    <p:sldId id="385" r:id="rId137"/>
    <p:sldId id="386" r:id="rId138"/>
    <p:sldId id="387" r:id="rId139"/>
    <p:sldId id="388" r:id="rId140"/>
    <p:sldId id="389" r:id="rId141"/>
    <p:sldId id="390" r:id="rId142"/>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 Id="rId59" Type="http://schemas.openxmlformats.org/officeDocument/2006/relationships/slide" Target="slides/slide52.xml"/><Relationship Id="rId60" Type="http://schemas.openxmlformats.org/officeDocument/2006/relationships/slide" Target="slides/slide53.xml"/><Relationship Id="rId61" Type="http://schemas.openxmlformats.org/officeDocument/2006/relationships/slide" Target="slides/slide54.xml"/><Relationship Id="rId62" Type="http://schemas.openxmlformats.org/officeDocument/2006/relationships/slide" Target="slides/slide55.xml"/><Relationship Id="rId63" Type="http://schemas.openxmlformats.org/officeDocument/2006/relationships/slide" Target="slides/slide56.xml"/><Relationship Id="rId64" Type="http://schemas.openxmlformats.org/officeDocument/2006/relationships/slide" Target="slides/slide57.xml"/><Relationship Id="rId65" Type="http://schemas.openxmlformats.org/officeDocument/2006/relationships/slide" Target="slides/slide58.xml"/><Relationship Id="rId66" Type="http://schemas.openxmlformats.org/officeDocument/2006/relationships/slide" Target="slides/slide59.xml"/><Relationship Id="rId67" Type="http://schemas.openxmlformats.org/officeDocument/2006/relationships/slide" Target="slides/slide60.xml"/><Relationship Id="rId68" Type="http://schemas.openxmlformats.org/officeDocument/2006/relationships/slide" Target="slides/slide61.xml"/><Relationship Id="rId69" Type="http://schemas.openxmlformats.org/officeDocument/2006/relationships/slide" Target="slides/slide62.xml"/><Relationship Id="rId70" Type="http://schemas.openxmlformats.org/officeDocument/2006/relationships/slide" Target="slides/slide63.xml"/><Relationship Id="rId71" Type="http://schemas.openxmlformats.org/officeDocument/2006/relationships/slide" Target="slides/slide64.xml"/><Relationship Id="rId72" Type="http://schemas.openxmlformats.org/officeDocument/2006/relationships/slide" Target="slides/slide65.xml"/><Relationship Id="rId73" Type="http://schemas.openxmlformats.org/officeDocument/2006/relationships/slide" Target="slides/slide66.xml"/><Relationship Id="rId74" Type="http://schemas.openxmlformats.org/officeDocument/2006/relationships/slide" Target="slides/slide67.xml"/><Relationship Id="rId75" Type="http://schemas.openxmlformats.org/officeDocument/2006/relationships/slide" Target="slides/slide68.xml"/><Relationship Id="rId76" Type="http://schemas.openxmlformats.org/officeDocument/2006/relationships/slide" Target="slides/slide69.xml"/><Relationship Id="rId77" Type="http://schemas.openxmlformats.org/officeDocument/2006/relationships/slide" Target="slides/slide70.xml"/><Relationship Id="rId78" Type="http://schemas.openxmlformats.org/officeDocument/2006/relationships/slide" Target="slides/slide71.xml"/><Relationship Id="rId79" Type="http://schemas.openxmlformats.org/officeDocument/2006/relationships/slide" Target="slides/slide72.xml"/><Relationship Id="rId80" Type="http://schemas.openxmlformats.org/officeDocument/2006/relationships/slide" Target="slides/slide73.xml"/><Relationship Id="rId81" Type="http://schemas.openxmlformats.org/officeDocument/2006/relationships/slide" Target="slides/slide74.xml"/><Relationship Id="rId82" Type="http://schemas.openxmlformats.org/officeDocument/2006/relationships/slide" Target="slides/slide75.xml"/><Relationship Id="rId83" Type="http://schemas.openxmlformats.org/officeDocument/2006/relationships/slide" Target="slides/slide76.xml"/><Relationship Id="rId84" Type="http://schemas.openxmlformats.org/officeDocument/2006/relationships/slide" Target="slides/slide77.xml"/><Relationship Id="rId85" Type="http://schemas.openxmlformats.org/officeDocument/2006/relationships/slide" Target="slides/slide78.xml"/><Relationship Id="rId86" Type="http://schemas.openxmlformats.org/officeDocument/2006/relationships/slide" Target="slides/slide79.xml"/><Relationship Id="rId87" Type="http://schemas.openxmlformats.org/officeDocument/2006/relationships/slide" Target="slides/slide80.xml"/><Relationship Id="rId88" Type="http://schemas.openxmlformats.org/officeDocument/2006/relationships/slide" Target="slides/slide81.xml"/><Relationship Id="rId89" Type="http://schemas.openxmlformats.org/officeDocument/2006/relationships/slide" Target="slides/slide82.xml"/><Relationship Id="rId90" Type="http://schemas.openxmlformats.org/officeDocument/2006/relationships/slide" Target="slides/slide83.xml"/><Relationship Id="rId91" Type="http://schemas.openxmlformats.org/officeDocument/2006/relationships/slide" Target="slides/slide84.xml"/><Relationship Id="rId92" Type="http://schemas.openxmlformats.org/officeDocument/2006/relationships/slide" Target="slides/slide85.xml"/><Relationship Id="rId93" Type="http://schemas.openxmlformats.org/officeDocument/2006/relationships/slide" Target="slides/slide86.xml"/><Relationship Id="rId94" Type="http://schemas.openxmlformats.org/officeDocument/2006/relationships/slide" Target="slides/slide87.xml"/><Relationship Id="rId95" Type="http://schemas.openxmlformats.org/officeDocument/2006/relationships/slide" Target="slides/slide88.xml"/><Relationship Id="rId96" Type="http://schemas.openxmlformats.org/officeDocument/2006/relationships/slide" Target="slides/slide89.xml"/><Relationship Id="rId97" Type="http://schemas.openxmlformats.org/officeDocument/2006/relationships/slide" Target="slides/slide90.xml"/><Relationship Id="rId98" Type="http://schemas.openxmlformats.org/officeDocument/2006/relationships/slide" Target="slides/slide91.xml"/><Relationship Id="rId99" Type="http://schemas.openxmlformats.org/officeDocument/2006/relationships/slide" Target="slides/slide92.xml"/><Relationship Id="rId100" Type="http://schemas.openxmlformats.org/officeDocument/2006/relationships/slide" Target="slides/slide93.xml"/><Relationship Id="rId101" Type="http://schemas.openxmlformats.org/officeDocument/2006/relationships/slide" Target="slides/slide94.xml"/><Relationship Id="rId102" Type="http://schemas.openxmlformats.org/officeDocument/2006/relationships/slide" Target="slides/slide95.xml"/><Relationship Id="rId103" Type="http://schemas.openxmlformats.org/officeDocument/2006/relationships/slide" Target="slides/slide96.xml"/><Relationship Id="rId104" Type="http://schemas.openxmlformats.org/officeDocument/2006/relationships/slide" Target="slides/slide97.xml"/><Relationship Id="rId105" Type="http://schemas.openxmlformats.org/officeDocument/2006/relationships/slide" Target="slides/slide98.xml"/><Relationship Id="rId106" Type="http://schemas.openxmlformats.org/officeDocument/2006/relationships/slide" Target="slides/slide99.xml"/><Relationship Id="rId107" Type="http://schemas.openxmlformats.org/officeDocument/2006/relationships/slide" Target="slides/slide100.xml"/><Relationship Id="rId108" Type="http://schemas.openxmlformats.org/officeDocument/2006/relationships/slide" Target="slides/slide101.xml"/><Relationship Id="rId109" Type="http://schemas.openxmlformats.org/officeDocument/2006/relationships/slide" Target="slides/slide102.xml"/><Relationship Id="rId110" Type="http://schemas.openxmlformats.org/officeDocument/2006/relationships/slide" Target="slides/slide103.xml"/><Relationship Id="rId111" Type="http://schemas.openxmlformats.org/officeDocument/2006/relationships/slide" Target="slides/slide104.xml"/><Relationship Id="rId112" Type="http://schemas.openxmlformats.org/officeDocument/2006/relationships/slide" Target="slides/slide105.xml"/><Relationship Id="rId113" Type="http://schemas.openxmlformats.org/officeDocument/2006/relationships/slide" Target="slides/slide106.xml"/><Relationship Id="rId114" Type="http://schemas.openxmlformats.org/officeDocument/2006/relationships/slide" Target="slides/slide107.xml"/><Relationship Id="rId115" Type="http://schemas.openxmlformats.org/officeDocument/2006/relationships/slide" Target="slides/slide108.xml"/><Relationship Id="rId116" Type="http://schemas.openxmlformats.org/officeDocument/2006/relationships/slide" Target="slides/slide109.xml"/><Relationship Id="rId117" Type="http://schemas.openxmlformats.org/officeDocument/2006/relationships/slide" Target="slides/slide110.xml"/><Relationship Id="rId118" Type="http://schemas.openxmlformats.org/officeDocument/2006/relationships/slide" Target="slides/slide111.xml"/><Relationship Id="rId119" Type="http://schemas.openxmlformats.org/officeDocument/2006/relationships/slide" Target="slides/slide112.xml"/><Relationship Id="rId120" Type="http://schemas.openxmlformats.org/officeDocument/2006/relationships/slide" Target="slides/slide113.xml"/><Relationship Id="rId121" Type="http://schemas.openxmlformats.org/officeDocument/2006/relationships/slide" Target="slides/slide114.xml"/><Relationship Id="rId122" Type="http://schemas.openxmlformats.org/officeDocument/2006/relationships/slide" Target="slides/slide115.xml"/><Relationship Id="rId123" Type="http://schemas.openxmlformats.org/officeDocument/2006/relationships/slide" Target="slides/slide116.xml"/><Relationship Id="rId124" Type="http://schemas.openxmlformats.org/officeDocument/2006/relationships/slide" Target="slides/slide117.xml"/><Relationship Id="rId125" Type="http://schemas.openxmlformats.org/officeDocument/2006/relationships/slide" Target="slides/slide118.xml"/><Relationship Id="rId126" Type="http://schemas.openxmlformats.org/officeDocument/2006/relationships/slide" Target="slides/slide119.xml"/><Relationship Id="rId127" Type="http://schemas.openxmlformats.org/officeDocument/2006/relationships/slide" Target="slides/slide120.xml"/><Relationship Id="rId128" Type="http://schemas.openxmlformats.org/officeDocument/2006/relationships/slide" Target="slides/slide121.xml"/><Relationship Id="rId129" Type="http://schemas.openxmlformats.org/officeDocument/2006/relationships/slide" Target="slides/slide122.xml"/><Relationship Id="rId130" Type="http://schemas.openxmlformats.org/officeDocument/2006/relationships/slide" Target="slides/slide123.xml"/><Relationship Id="rId131" Type="http://schemas.openxmlformats.org/officeDocument/2006/relationships/slide" Target="slides/slide124.xml"/><Relationship Id="rId132" Type="http://schemas.openxmlformats.org/officeDocument/2006/relationships/slide" Target="slides/slide125.xml"/><Relationship Id="rId133" Type="http://schemas.openxmlformats.org/officeDocument/2006/relationships/slide" Target="slides/slide126.xml"/><Relationship Id="rId134" Type="http://schemas.openxmlformats.org/officeDocument/2006/relationships/slide" Target="slides/slide127.xml"/><Relationship Id="rId135" Type="http://schemas.openxmlformats.org/officeDocument/2006/relationships/slide" Target="slides/slide128.xml"/><Relationship Id="rId136" Type="http://schemas.openxmlformats.org/officeDocument/2006/relationships/slide" Target="slides/slide129.xml"/><Relationship Id="rId137" Type="http://schemas.openxmlformats.org/officeDocument/2006/relationships/slide" Target="slides/slide130.xml"/><Relationship Id="rId138" Type="http://schemas.openxmlformats.org/officeDocument/2006/relationships/slide" Target="slides/slide131.xml"/><Relationship Id="rId139" Type="http://schemas.openxmlformats.org/officeDocument/2006/relationships/slide" Target="slides/slide132.xml"/><Relationship Id="rId140" Type="http://schemas.openxmlformats.org/officeDocument/2006/relationships/slide" Target="slides/slide133.xml"/><Relationship Id="rId141" Type="http://schemas.openxmlformats.org/officeDocument/2006/relationships/slide" Target="slides/slide134.xml"/><Relationship Id="rId142" Type="http://schemas.openxmlformats.org/officeDocument/2006/relationships/slide" Target="slides/slide135.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Shape 188"/>
          <p:cNvSpPr/>
          <p:nvPr>
            <p:ph type="sldImg"/>
          </p:nvPr>
        </p:nvSpPr>
        <p:spPr>
          <a:xfrm>
            <a:off x="1143000" y="685800"/>
            <a:ext cx="4572000" cy="3429000"/>
          </a:xfrm>
          <a:prstGeom prst="rect">
            <a:avLst/>
          </a:prstGeom>
        </p:spPr>
        <p:txBody>
          <a:bodyPr/>
          <a:lstStyle/>
          <a:p>
            <a:pPr/>
          </a:p>
        </p:txBody>
      </p:sp>
      <p:sp>
        <p:nvSpPr>
          <p:cNvPr id="189" name="Shape 18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Shape 11"/>
          <p:cNvSpPr/>
          <p:nvPr>
            <p:ph type="title"/>
          </p:nvPr>
        </p:nvSpPr>
        <p:spPr>
          <a:xfrm>
            <a:off x="1270000" y="1638300"/>
            <a:ext cx="10464800" cy="3302000"/>
          </a:xfrm>
          <a:prstGeom prst="rect">
            <a:avLst/>
          </a:prstGeom>
        </p:spPr>
        <p:txBody>
          <a:bodyPr anchor="b"/>
          <a:lstStyle/>
          <a:p>
            <a:pPr/>
            <a:r>
              <a:t>Title Text</a:t>
            </a:r>
          </a:p>
        </p:txBody>
      </p:sp>
      <p:sp>
        <p:nvSpPr>
          <p:cNvPr id="12" name="Shape 12"/>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Shape 93"/>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vl1pPr>
          </a:lstStyle>
          <a:p>
            <a:pPr/>
            <a:r>
              <a:t>–Johnny Appleseed</a:t>
            </a:r>
          </a:p>
        </p:txBody>
      </p:sp>
      <p:sp>
        <p:nvSpPr>
          <p:cNvPr id="94" name="Shape 94"/>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pPr/>
            <a:r>
              <a:t>“Type a quote here.” </a:t>
            </a:r>
          </a:p>
        </p:txBody>
      </p:sp>
      <p:sp>
        <p:nvSpPr>
          <p:cNvPr id="95" name="Shape 9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Shape 102"/>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hape 11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Slide">
    <p:spTree>
      <p:nvGrpSpPr>
        <p:cNvPr id="1" name=""/>
        <p:cNvGrpSpPr/>
        <p:nvPr/>
      </p:nvGrpSpPr>
      <p:grpSpPr>
        <a:xfrm>
          <a:off x="0" y="0"/>
          <a:ext cx="0" cy="0"/>
          <a:chOff x="0" y="0"/>
          <a:chExt cx="0" cy="0"/>
        </a:xfrm>
      </p:grpSpPr>
      <p:sp>
        <p:nvSpPr>
          <p:cNvPr id="117" name="Shape 117"/>
          <p:cNvSpPr/>
          <p:nvPr>
            <p:ph type="title"/>
          </p:nvPr>
        </p:nvSpPr>
        <p:spPr>
          <a:xfrm>
            <a:off x="975359" y="3029937"/>
            <a:ext cx="11054082" cy="2090703"/>
          </a:xfrm>
          <a:prstGeom prst="rect">
            <a:avLst/>
          </a:prstGeom>
          <a:ln>
            <a:round/>
          </a:ln>
        </p:spPr>
        <p:txBody>
          <a:bodyPr lIns="54186" tIns="54186" rIns="54186" bIns="54186">
            <a:noAutofit/>
          </a:bodyPr>
          <a:lstStyle>
            <a:lvl1pPr defTabSz="650240">
              <a:defRPr sz="6200">
                <a:uFill>
                  <a:solidFill>
                    <a:srgbClr val="000000"/>
                  </a:solidFill>
                </a:uFill>
                <a:latin typeface="Calibri"/>
                <a:ea typeface="Calibri"/>
                <a:cs typeface="Calibri"/>
                <a:sym typeface="Calibri"/>
              </a:defRPr>
            </a:lvl1pPr>
          </a:lstStyle>
          <a:p>
            <a:pPr/>
            <a:r>
              <a:t>Title Text</a:t>
            </a:r>
          </a:p>
        </p:txBody>
      </p:sp>
      <p:sp>
        <p:nvSpPr>
          <p:cNvPr id="118" name="Shape 118"/>
          <p:cNvSpPr/>
          <p:nvPr>
            <p:ph type="body" sz="quarter" idx="1"/>
          </p:nvPr>
        </p:nvSpPr>
        <p:spPr>
          <a:xfrm>
            <a:off x="1950719" y="5527040"/>
            <a:ext cx="9103361" cy="2492587"/>
          </a:xfrm>
          <a:prstGeom prst="rect">
            <a:avLst/>
          </a:prstGeom>
          <a:ln>
            <a:round/>
          </a:ln>
        </p:spPr>
        <p:txBody>
          <a:bodyPr lIns="54186" tIns="54186" rIns="54186" bIns="54186" anchor="t">
            <a:noAutofit/>
          </a:bodyPr>
          <a:lstStyle>
            <a:lvl1pPr marL="0" indent="0" algn="ctr" defTabSz="650240">
              <a:spcBef>
                <a:spcPts val="1000"/>
              </a:spcBef>
              <a:buClr>
                <a:srgbClr val="9A9A9A"/>
              </a:buClr>
              <a:buSzTx/>
              <a:buNone/>
              <a:defRPr sz="4400">
                <a:solidFill>
                  <a:srgbClr val="9A9A9A"/>
                </a:solidFill>
                <a:uFill>
                  <a:solidFill>
                    <a:srgbClr val="9A9A9A"/>
                  </a:solidFill>
                </a:uFill>
                <a:latin typeface="Calibri"/>
                <a:ea typeface="Calibri"/>
                <a:cs typeface="Calibri"/>
                <a:sym typeface="Calibri"/>
              </a:defRPr>
            </a:lvl1pPr>
            <a:lvl2pPr marL="650240" indent="0" algn="ctr" defTabSz="650240">
              <a:spcBef>
                <a:spcPts val="900"/>
              </a:spcBef>
              <a:buClr>
                <a:srgbClr val="9A9A9A"/>
              </a:buClr>
              <a:buSzTx/>
              <a:buNone/>
              <a:defRPr sz="3800">
                <a:solidFill>
                  <a:srgbClr val="9A9A9A"/>
                </a:solidFill>
                <a:uFill>
                  <a:solidFill>
                    <a:srgbClr val="9A9A9A"/>
                  </a:solidFill>
                </a:uFill>
                <a:latin typeface="Calibri"/>
                <a:ea typeface="Calibri"/>
                <a:cs typeface="Calibri"/>
                <a:sym typeface="Calibri"/>
              </a:defRPr>
            </a:lvl2pPr>
            <a:lvl3pPr marL="1300480" indent="0" algn="ctr" defTabSz="650240">
              <a:spcBef>
                <a:spcPts val="800"/>
              </a:spcBef>
              <a:buClr>
                <a:srgbClr val="9A9A9A"/>
              </a:buClr>
              <a:buSzTx/>
              <a:buNone/>
              <a:defRPr sz="3400">
                <a:solidFill>
                  <a:srgbClr val="9A9A9A"/>
                </a:solidFill>
                <a:uFill>
                  <a:solidFill>
                    <a:srgbClr val="9A9A9A"/>
                  </a:solidFill>
                </a:uFill>
                <a:latin typeface="Calibri"/>
                <a:ea typeface="Calibri"/>
                <a:cs typeface="Calibri"/>
                <a:sym typeface="Calibri"/>
              </a:defRPr>
            </a:lvl3pPr>
            <a:lvl4pPr marL="1950720" indent="0" algn="ctr" defTabSz="650240">
              <a:spcBef>
                <a:spcPts val="600"/>
              </a:spcBef>
              <a:buClr>
                <a:srgbClr val="9A9A9A"/>
              </a:buClr>
              <a:buSzTx/>
              <a:buNone/>
              <a:defRPr sz="2800">
                <a:solidFill>
                  <a:srgbClr val="9A9A9A"/>
                </a:solidFill>
                <a:uFill>
                  <a:solidFill>
                    <a:srgbClr val="9A9A9A"/>
                  </a:solidFill>
                </a:uFill>
                <a:latin typeface="Calibri"/>
                <a:ea typeface="Calibri"/>
                <a:cs typeface="Calibri"/>
                <a:sym typeface="Calibri"/>
              </a:defRPr>
            </a:lvl4pPr>
            <a:lvl5pPr marL="2600960" indent="0" algn="ctr" defTabSz="650240">
              <a:spcBef>
                <a:spcPts val="600"/>
              </a:spcBef>
              <a:buClr>
                <a:srgbClr val="9A9A9A"/>
              </a:buClr>
              <a:buSzTx/>
              <a:buNone/>
              <a:defRPr sz="2800">
                <a:solidFill>
                  <a:srgbClr val="9A9A9A"/>
                </a:solidFill>
                <a:uFill>
                  <a:solidFill>
                    <a:srgbClr val="9A9A9A"/>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19" name="Shape 119"/>
          <p:cNvSpPr/>
          <p:nvPr>
            <p:ph type="sldNum" sz="quarter" idx="2"/>
          </p:nvPr>
        </p:nvSpPr>
        <p:spPr>
          <a:xfrm>
            <a:off x="12027508" y="9203972"/>
            <a:ext cx="327052" cy="349674"/>
          </a:xfrm>
          <a:prstGeom prst="rect">
            <a:avLst/>
          </a:prstGeom>
          <a:ln>
            <a:round/>
          </a:ln>
        </p:spPr>
        <p:txBody>
          <a:bodyPr lIns="54186" tIns="54186" rIns="54186" bIns="54186" anchor="ctr"/>
          <a:lstStyle>
            <a:lvl1pPr algn="r" defTabSz="65024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Content">
    <p:spTree>
      <p:nvGrpSpPr>
        <p:cNvPr id="1" name=""/>
        <p:cNvGrpSpPr/>
        <p:nvPr/>
      </p:nvGrpSpPr>
      <p:grpSpPr>
        <a:xfrm>
          <a:off x="0" y="0"/>
          <a:ext cx="0" cy="0"/>
          <a:chOff x="0" y="0"/>
          <a:chExt cx="0" cy="0"/>
        </a:xfrm>
      </p:grpSpPr>
      <p:sp>
        <p:nvSpPr>
          <p:cNvPr id="126" name="Shape 126"/>
          <p:cNvSpPr/>
          <p:nvPr>
            <p:ph type="title"/>
          </p:nvPr>
        </p:nvSpPr>
        <p:spPr>
          <a:xfrm>
            <a:off x="650239" y="390596"/>
            <a:ext cx="11704322" cy="1625601"/>
          </a:xfrm>
          <a:prstGeom prst="rect">
            <a:avLst/>
          </a:prstGeom>
          <a:ln>
            <a:round/>
          </a:ln>
        </p:spPr>
        <p:txBody>
          <a:bodyPr lIns="54186" tIns="54186" rIns="54186" bIns="54186">
            <a:noAutofit/>
          </a:bodyPr>
          <a:lstStyle>
            <a:lvl1pPr defTabSz="650240">
              <a:defRPr sz="6200">
                <a:uFill>
                  <a:solidFill>
                    <a:srgbClr val="000000"/>
                  </a:solidFill>
                </a:uFill>
                <a:latin typeface="Calibri"/>
                <a:ea typeface="Calibri"/>
                <a:cs typeface="Calibri"/>
                <a:sym typeface="Calibri"/>
              </a:defRPr>
            </a:lvl1pPr>
          </a:lstStyle>
          <a:p>
            <a:pPr/>
            <a:r>
              <a:t>Title Text</a:t>
            </a:r>
          </a:p>
        </p:txBody>
      </p:sp>
      <p:sp>
        <p:nvSpPr>
          <p:cNvPr id="127" name="Shape 127"/>
          <p:cNvSpPr/>
          <p:nvPr>
            <p:ph type="body" idx="1"/>
          </p:nvPr>
        </p:nvSpPr>
        <p:spPr>
          <a:xfrm>
            <a:off x="650239" y="2275839"/>
            <a:ext cx="11704322" cy="6436926"/>
          </a:xfrm>
          <a:prstGeom prst="rect">
            <a:avLst/>
          </a:prstGeom>
          <a:ln>
            <a:round/>
          </a:ln>
        </p:spPr>
        <p:txBody>
          <a:bodyPr lIns="54186" tIns="54186" rIns="54186" bIns="54186" anchor="t">
            <a:noAutofit/>
          </a:bodyPr>
          <a:lstStyle>
            <a:lvl1pPr marL="471487" indent="-471487" defTabSz="650240">
              <a:spcBef>
                <a:spcPts val="1000"/>
              </a:spcBef>
              <a:buClr>
                <a:srgbClr val="000000"/>
              </a:buClr>
              <a:buSzPct val="100000"/>
              <a:buFont typeface="Arial"/>
              <a:defRPr sz="4400">
                <a:uFill>
                  <a:solidFill>
                    <a:srgbClr val="000000"/>
                  </a:solidFill>
                </a:uFill>
                <a:latin typeface="Calibri"/>
                <a:ea typeface="Calibri"/>
                <a:cs typeface="Calibri"/>
                <a:sym typeface="Calibri"/>
              </a:defRPr>
            </a:lvl1pPr>
            <a:lvl2pPr marL="845003" indent="-387803" defTabSz="650240">
              <a:spcBef>
                <a:spcPts val="900"/>
              </a:spcBef>
              <a:buClr>
                <a:srgbClr val="000000"/>
              </a:buClr>
              <a:buSzPct val="100000"/>
              <a:buFont typeface="Arial"/>
              <a:buChar char="–"/>
              <a:defRPr sz="3800">
                <a:uFill>
                  <a:solidFill>
                    <a:srgbClr val="000000"/>
                  </a:solidFill>
                </a:uFill>
                <a:latin typeface="Calibri"/>
                <a:ea typeface="Calibri"/>
                <a:cs typeface="Calibri"/>
                <a:sym typeface="Calibri"/>
              </a:defRPr>
            </a:lvl2pPr>
            <a:lvl3pPr marL="1238250" indent="-323850" defTabSz="650240">
              <a:spcBef>
                <a:spcPts val="800"/>
              </a:spcBef>
              <a:buClr>
                <a:srgbClr val="000000"/>
              </a:buClr>
              <a:buSzPct val="100000"/>
              <a:buFont typeface="Arial"/>
              <a:defRPr sz="3400">
                <a:uFill>
                  <a:solidFill>
                    <a:srgbClr val="000000"/>
                  </a:solidFill>
                </a:uFill>
                <a:latin typeface="Calibri"/>
                <a:ea typeface="Calibri"/>
                <a:cs typeface="Calibri"/>
                <a:sym typeface="Calibri"/>
              </a:defRPr>
            </a:lvl3pPr>
            <a:lvl4pPr marL="1691639" indent="-320039" defTabSz="650240">
              <a:spcBef>
                <a:spcPts val="600"/>
              </a:spcBef>
              <a:buClr>
                <a:srgbClr val="000000"/>
              </a:buClr>
              <a:buSzPct val="100000"/>
              <a:buFont typeface="Arial"/>
              <a:buChar char="–"/>
              <a:defRPr sz="2800">
                <a:uFill>
                  <a:solidFill>
                    <a:srgbClr val="000000"/>
                  </a:solidFill>
                </a:uFill>
                <a:latin typeface="Calibri"/>
                <a:ea typeface="Calibri"/>
                <a:cs typeface="Calibri"/>
                <a:sym typeface="Calibri"/>
              </a:defRPr>
            </a:lvl4pPr>
            <a:lvl5pPr marL="2148839" indent="-320039" defTabSz="650240">
              <a:spcBef>
                <a:spcPts val="600"/>
              </a:spcBef>
              <a:buClr>
                <a:srgbClr val="000000"/>
              </a:buClr>
              <a:buSzPct val="100000"/>
              <a:buFont typeface="Arial"/>
              <a:buChar char="»"/>
              <a:defRPr sz="2800">
                <a:uFill>
                  <a:solidFill>
                    <a:srgbClr val="000000"/>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28" name="Shape 128"/>
          <p:cNvSpPr/>
          <p:nvPr>
            <p:ph type="sldNum" sz="quarter" idx="2"/>
          </p:nvPr>
        </p:nvSpPr>
        <p:spPr>
          <a:xfrm>
            <a:off x="12027508" y="9203972"/>
            <a:ext cx="327052" cy="349674"/>
          </a:xfrm>
          <a:prstGeom prst="rect">
            <a:avLst/>
          </a:prstGeom>
          <a:ln>
            <a:round/>
          </a:ln>
        </p:spPr>
        <p:txBody>
          <a:bodyPr lIns="54186" tIns="54186" rIns="54186" bIns="54186" anchor="ctr"/>
          <a:lstStyle>
            <a:lvl1pPr algn="r" defTabSz="65024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Content">
    <p:spTree>
      <p:nvGrpSpPr>
        <p:cNvPr id="1" name=""/>
        <p:cNvGrpSpPr/>
        <p:nvPr/>
      </p:nvGrpSpPr>
      <p:grpSpPr>
        <a:xfrm>
          <a:off x="0" y="0"/>
          <a:ext cx="0" cy="0"/>
          <a:chOff x="0" y="0"/>
          <a:chExt cx="0" cy="0"/>
        </a:xfrm>
      </p:grpSpPr>
      <p:sp>
        <p:nvSpPr>
          <p:cNvPr id="135" name="Shape 135"/>
          <p:cNvSpPr/>
          <p:nvPr>
            <p:ph type="title"/>
          </p:nvPr>
        </p:nvSpPr>
        <p:spPr>
          <a:xfrm>
            <a:off x="647699" y="390596"/>
            <a:ext cx="11709401" cy="1625601"/>
          </a:xfrm>
          <a:prstGeom prst="rect">
            <a:avLst/>
          </a:prstGeom>
          <a:ln w="3175">
            <a:round/>
          </a:ln>
        </p:spPr>
        <p:txBody>
          <a:bodyPr lIns="38100" tIns="38100" rIns="38100" bIns="38100">
            <a:noAutofit/>
          </a:bodyPr>
          <a:lstStyle>
            <a:lvl1pPr defTabSz="921173">
              <a:defRPr sz="5800">
                <a:uFill>
                  <a:solidFill>
                    <a:srgbClr val="000000"/>
                  </a:solidFill>
                </a:uFill>
                <a:latin typeface="Calibri"/>
                <a:ea typeface="Calibri"/>
                <a:cs typeface="Calibri"/>
                <a:sym typeface="Calibri"/>
              </a:defRPr>
            </a:lvl1pPr>
          </a:lstStyle>
          <a:p>
            <a:pPr/>
            <a:r>
              <a:t>Title Text</a:t>
            </a:r>
          </a:p>
        </p:txBody>
      </p:sp>
      <p:sp>
        <p:nvSpPr>
          <p:cNvPr id="136" name="Shape 136"/>
          <p:cNvSpPr/>
          <p:nvPr>
            <p:ph type="body" idx="1"/>
          </p:nvPr>
        </p:nvSpPr>
        <p:spPr>
          <a:xfrm>
            <a:off x="647699" y="2273300"/>
            <a:ext cx="11709401" cy="6436926"/>
          </a:xfrm>
          <a:prstGeom prst="rect">
            <a:avLst/>
          </a:prstGeom>
          <a:ln w="3175">
            <a:round/>
          </a:ln>
        </p:spPr>
        <p:txBody>
          <a:bodyPr lIns="38100" tIns="38100" rIns="38100" bIns="38100" anchor="t">
            <a:noAutofit/>
          </a:bodyPr>
          <a:lstStyle>
            <a:lvl1pPr marL="327313" indent="-327313" defTabSz="921173">
              <a:spcBef>
                <a:spcPts val="1500"/>
              </a:spcBef>
              <a:buClr>
                <a:srgbClr val="000000"/>
              </a:buClr>
              <a:buSzPct val="100000"/>
              <a:buFont typeface="Arial"/>
              <a:defRPr sz="4200">
                <a:uFill>
                  <a:solidFill>
                    <a:srgbClr val="000000"/>
                  </a:solidFill>
                </a:uFill>
                <a:latin typeface="Calibri"/>
                <a:ea typeface="Calibri"/>
                <a:cs typeface="Calibri"/>
                <a:sym typeface="Calibri"/>
              </a:defRPr>
            </a:lvl1pPr>
            <a:lvl2pPr marL="727910" indent="-270710" defTabSz="921173">
              <a:spcBef>
                <a:spcPts val="1300"/>
              </a:spcBef>
              <a:buClr>
                <a:srgbClr val="000000"/>
              </a:buClr>
              <a:buSzPct val="100000"/>
              <a:buFont typeface="Arial"/>
              <a:buChar char="–"/>
              <a:defRPr>
                <a:uFill>
                  <a:solidFill>
                    <a:srgbClr val="000000"/>
                  </a:solidFill>
                </a:uFill>
                <a:latin typeface="Calibri"/>
                <a:ea typeface="Calibri"/>
                <a:cs typeface="Calibri"/>
                <a:sym typeface="Calibri"/>
              </a:defRPr>
            </a:lvl2pPr>
            <a:lvl3pPr marL="1116105" indent="-201705" defTabSz="921173">
              <a:spcBef>
                <a:spcPts val="1100"/>
              </a:spcBef>
              <a:buClr>
                <a:srgbClr val="000000"/>
              </a:buClr>
              <a:buSzPct val="100000"/>
              <a:buFont typeface="Arial"/>
              <a:defRPr sz="3000">
                <a:uFill>
                  <a:solidFill>
                    <a:srgbClr val="000000"/>
                  </a:solidFill>
                </a:uFill>
                <a:latin typeface="Calibri"/>
                <a:ea typeface="Calibri"/>
                <a:cs typeface="Calibri"/>
                <a:sym typeface="Calibri"/>
              </a:defRPr>
            </a:lvl3pPr>
            <a:lvl4pPr marL="1567542" indent="-195942" defTabSz="921173">
              <a:spcBef>
                <a:spcPts val="900"/>
              </a:spcBef>
              <a:buClr>
                <a:srgbClr val="000000"/>
              </a:buClr>
              <a:buSzPct val="100000"/>
              <a:buFont typeface="Arial"/>
              <a:buChar char="–"/>
              <a:defRPr sz="2400">
                <a:uFill>
                  <a:solidFill>
                    <a:srgbClr val="000000"/>
                  </a:solidFill>
                </a:uFill>
                <a:latin typeface="Calibri"/>
                <a:ea typeface="Calibri"/>
                <a:cs typeface="Calibri"/>
                <a:sym typeface="Calibri"/>
              </a:defRPr>
            </a:lvl4pPr>
            <a:lvl5pPr marL="2024742" indent="-195942" defTabSz="921173">
              <a:spcBef>
                <a:spcPts val="900"/>
              </a:spcBef>
              <a:buClr>
                <a:srgbClr val="000000"/>
              </a:buClr>
              <a:buSzPct val="100000"/>
              <a:buFont typeface="Arial"/>
              <a:buChar char="»"/>
              <a:defRPr sz="2400">
                <a:uFill>
                  <a:solidFill>
                    <a:srgbClr val="000000"/>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37" name="Shape 137"/>
          <p:cNvSpPr/>
          <p:nvPr>
            <p:ph type="sldNum" sz="quarter" idx="2"/>
          </p:nvPr>
        </p:nvSpPr>
        <p:spPr>
          <a:xfrm>
            <a:off x="12085430" y="9248986"/>
            <a:ext cx="269132" cy="292101"/>
          </a:xfrm>
          <a:prstGeom prst="rect">
            <a:avLst/>
          </a:prstGeom>
          <a:ln w="3175">
            <a:round/>
          </a:ln>
        </p:spPr>
        <p:txBody>
          <a:bodyPr lIns="38100" tIns="38100" rIns="38100" bIns="38100" anchor="ctr"/>
          <a:lstStyle>
            <a:lvl1pPr algn="r" defTabSz="921173">
              <a:defRPr sz="14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Content copy 7">
    <p:spTree>
      <p:nvGrpSpPr>
        <p:cNvPr id="1" name=""/>
        <p:cNvGrpSpPr/>
        <p:nvPr/>
      </p:nvGrpSpPr>
      <p:grpSpPr>
        <a:xfrm>
          <a:off x="0" y="0"/>
          <a:ext cx="0" cy="0"/>
          <a:chOff x="0" y="0"/>
          <a:chExt cx="0" cy="0"/>
        </a:xfrm>
      </p:grpSpPr>
      <p:sp>
        <p:nvSpPr>
          <p:cNvPr id="144" name="Shape 144"/>
          <p:cNvSpPr/>
          <p:nvPr>
            <p:ph type="title"/>
          </p:nvPr>
        </p:nvSpPr>
        <p:spPr>
          <a:xfrm>
            <a:off x="647699" y="390596"/>
            <a:ext cx="11709401" cy="1625601"/>
          </a:xfrm>
          <a:prstGeom prst="rect">
            <a:avLst/>
          </a:prstGeom>
          <a:ln w="3175">
            <a:round/>
          </a:ln>
        </p:spPr>
        <p:txBody>
          <a:bodyPr lIns="38100" tIns="38100" rIns="38100" bIns="38100">
            <a:noAutofit/>
          </a:bodyPr>
          <a:lstStyle>
            <a:lvl1pPr defTabSz="921173">
              <a:defRPr sz="5800">
                <a:uFill>
                  <a:solidFill>
                    <a:srgbClr val="000000"/>
                  </a:solidFill>
                </a:uFill>
                <a:latin typeface="Calibri"/>
                <a:ea typeface="Calibri"/>
                <a:cs typeface="Calibri"/>
                <a:sym typeface="Calibri"/>
              </a:defRPr>
            </a:lvl1pPr>
          </a:lstStyle>
          <a:p>
            <a:pPr/>
            <a:r>
              <a:t>Title Text</a:t>
            </a:r>
          </a:p>
        </p:txBody>
      </p:sp>
      <p:sp>
        <p:nvSpPr>
          <p:cNvPr id="145" name="Shape 145"/>
          <p:cNvSpPr/>
          <p:nvPr>
            <p:ph type="body" idx="1"/>
          </p:nvPr>
        </p:nvSpPr>
        <p:spPr>
          <a:xfrm>
            <a:off x="647699" y="2273300"/>
            <a:ext cx="11709401" cy="6436926"/>
          </a:xfrm>
          <a:prstGeom prst="rect">
            <a:avLst/>
          </a:prstGeom>
          <a:ln w="3175">
            <a:round/>
          </a:ln>
        </p:spPr>
        <p:txBody>
          <a:bodyPr lIns="38100" tIns="38100" rIns="38100" bIns="38100" anchor="t">
            <a:noAutofit/>
          </a:bodyPr>
          <a:lstStyle>
            <a:lvl1pPr marL="327313" indent="-327313" defTabSz="921173">
              <a:spcBef>
                <a:spcPts val="1500"/>
              </a:spcBef>
              <a:buClr>
                <a:srgbClr val="000000"/>
              </a:buClr>
              <a:buSzPct val="100000"/>
              <a:buFont typeface="Arial"/>
              <a:defRPr sz="4200">
                <a:uFill>
                  <a:solidFill>
                    <a:srgbClr val="000000"/>
                  </a:solidFill>
                </a:uFill>
                <a:latin typeface="Calibri"/>
                <a:ea typeface="Calibri"/>
                <a:cs typeface="Calibri"/>
                <a:sym typeface="Calibri"/>
              </a:defRPr>
            </a:lvl1pPr>
            <a:lvl2pPr marL="727910" indent="-270710" defTabSz="921173">
              <a:spcBef>
                <a:spcPts val="1300"/>
              </a:spcBef>
              <a:buClr>
                <a:srgbClr val="000000"/>
              </a:buClr>
              <a:buSzPct val="100000"/>
              <a:buFont typeface="Arial"/>
              <a:buChar char="–"/>
              <a:defRPr>
                <a:uFill>
                  <a:solidFill>
                    <a:srgbClr val="000000"/>
                  </a:solidFill>
                </a:uFill>
                <a:latin typeface="Calibri"/>
                <a:ea typeface="Calibri"/>
                <a:cs typeface="Calibri"/>
                <a:sym typeface="Calibri"/>
              </a:defRPr>
            </a:lvl2pPr>
            <a:lvl3pPr marL="1116105" indent="-201705" defTabSz="921173">
              <a:spcBef>
                <a:spcPts val="1100"/>
              </a:spcBef>
              <a:buClr>
                <a:srgbClr val="000000"/>
              </a:buClr>
              <a:buSzPct val="100000"/>
              <a:buFont typeface="Arial"/>
              <a:defRPr sz="3000">
                <a:uFill>
                  <a:solidFill>
                    <a:srgbClr val="000000"/>
                  </a:solidFill>
                </a:uFill>
                <a:latin typeface="Calibri"/>
                <a:ea typeface="Calibri"/>
                <a:cs typeface="Calibri"/>
                <a:sym typeface="Calibri"/>
              </a:defRPr>
            </a:lvl3pPr>
            <a:lvl4pPr marL="1567542" indent="-195942" defTabSz="921173">
              <a:spcBef>
                <a:spcPts val="900"/>
              </a:spcBef>
              <a:buClr>
                <a:srgbClr val="000000"/>
              </a:buClr>
              <a:buSzPct val="100000"/>
              <a:buFont typeface="Arial"/>
              <a:buChar char="–"/>
              <a:defRPr sz="2400">
                <a:uFill>
                  <a:solidFill>
                    <a:srgbClr val="000000"/>
                  </a:solidFill>
                </a:uFill>
                <a:latin typeface="Calibri"/>
                <a:ea typeface="Calibri"/>
                <a:cs typeface="Calibri"/>
                <a:sym typeface="Calibri"/>
              </a:defRPr>
            </a:lvl4pPr>
            <a:lvl5pPr marL="2024742" indent="-195942" defTabSz="921173">
              <a:spcBef>
                <a:spcPts val="900"/>
              </a:spcBef>
              <a:buClr>
                <a:srgbClr val="000000"/>
              </a:buClr>
              <a:buSzPct val="100000"/>
              <a:buFont typeface="Arial"/>
              <a:buChar char="»"/>
              <a:defRPr sz="2400">
                <a:uFill>
                  <a:solidFill>
                    <a:srgbClr val="000000"/>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46" name="Shape 146"/>
          <p:cNvSpPr/>
          <p:nvPr>
            <p:ph type="sldNum" sz="quarter" idx="2"/>
          </p:nvPr>
        </p:nvSpPr>
        <p:spPr>
          <a:xfrm>
            <a:off x="12085430" y="9248986"/>
            <a:ext cx="269132" cy="292101"/>
          </a:xfrm>
          <a:prstGeom prst="rect">
            <a:avLst/>
          </a:prstGeom>
          <a:ln w="3175">
            <a:round/>
          </a:ln>
        </p:spPr>
        <p:txBody>
          <a:bodyPr lIns="38100" tIns="38100" rIns="38100" bIns="38100" anchor="ctr"/>
          <a:lstStyle>
            <a:lvl1pPr algn="r" defTabSz="921173">
              <a:defRPr sz="14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153" name="Shape 153"/>
          <p:cNvSpPr/>
          <p:nvPr>
            <p:ph type="title"/>
          </p:nvPr>
        </p:nvSpPr>
        <p:spPr>
          <a:xfrm>
            <a:off x="650239" y="130952"/>
            <a:ext cx="11704322" cy="2144888"/>
          </a:xfrm>
          <a:prstGeom prst="rect">
            <a:avLst/>
          </a:prstGeom>
        </p:spPr>
        <p:txBody>
          <a:bodyPr lIns="65023" tIns="65023" rIns="65023" bIns="65023"/>
          <a:lstStyle>
            <a:lvl1pPr defTabSz="650240">
              <a:defRPr sz="5800">
                <a:latin typeface="Calibri"/>
                <a:ea typeface="Calibri"/>
                <a:cs typeface="Calibri"/>
                <a:sym typeface="Calibri"/>
              </a:defRPr>
            </a:lvl1pPr>
          </a:lstStyle>
          <a:p>
            <a:pPr/>
            <a:r>
              <a:t>Title Text</a:t>
            </a:r>
          </a:p>
        </p:txBody>
      </p:sp>
      <p:sp>
        <p:nvSpPr>
          <p:cNvPr id="154" name="Shape 154"/>
          <p:cNvSpPr/>
          <p:nvPr>
            <p:ph type="body" idx="1"/>
          </p:nvPr>
        </p:nvSpPr>
        <p:spPr>
          <a:xfrm>
            <a:off x="650239" y="2275839"/>
            <a:ext cx="11704322" cy="7477761"/>
          </a:xfrm>
          <a:prstGeom prst="rect">
            <a:avLst/>
          </a:prstGeom>
        </p:spPr>
        <p:txBody>
          <a:bodyPr lIns="65023" tIns="65023" rIns="65023" bIns="65023" anchor="t"/>
          <a:lstStyle>
            <a:lvl1pPr marL="450056" indent="-450056" defTabSz="650240">
              <a:spcBef>
                <a:spcPts val="1000"/>
              </a:spcBef>
              <a:buSzPct val="100000"/>
              <a:buFont typeface="Arial"/>
              <a:defRPr sz="4200">
                <a:latin typeface="Calibri"/>
                <a:ea typeface="Calibri"/>
                <a:cs typeface="Calibri"/>
                <a:sym typeface="Calibri"/>
              </a:defRPr>
            </a:lvl1pPr>
            <a:lvl2pPr marL="885825" indent="-428625" defTabSz="650240">
              <a:spcBef>
                <a:spcPts val="1000"/>
              </a:spcBef>
              <a:buSzPct val="100000"/>
              <a:buFont typeface="Arial"/>
              <a:buChar char="–"/>
              <a:defRPr sz="4200">
                <a:latin typeface="Calibri"/>
                <a:ea typeface="Calibri"/>
                <a:cs typeface="Calibri"/>
                <a:sym typeface="Calibri"/>
              </a:defRPr>
            </a:lvl2pPr>
            <a:lvl3pPr marL="1314450" indent="-400050" defTabSz="650240">
              <a:spcBef>
                <a:spcPts val="1000"/>
              </a:spcBef>
              <a:buSzPct val="100000"/>
              <a:buFont typeface="Arial"/>
              <a:defRPr sz="4200">
                <a:latin typeface="Calibri"/>
                <a:ea typeface="Calibri"/>
                <a:cs typeface="Calibri"/>
                <a:sym typeface="Calibri"/>
              </a:defRPr>
            </a:lvl3pPr>
            <a:lvl4pPr marL="1851660" indent="-480060" defTabSz="650240">
              <a:spcBef>
                <a:spcPts val="1000"/>
              </a:spcBef>
              <a:buSzPct val="100000"/>
              <a:buFont typeface="Arial"/>
              <a:buChar char="–"/>
              <a:defRPr sz="4200">
                <a:latin typeface="Calibri"/>
                <a:ea typeface="Calibri"/>
                <a:cs typeface="Calibri"/>
                <a:sym typeface="Calibri"/>
              </a:defRPr>
            </a:lvl4pPr>
            <a:lvl5pPr marL="2308860" indent="-480060" defTabSz="650240">
              <a:spcBef>
                <a:spcPts val="1000"/>
              </a:spcBef>
              <a:buSzPct val="100000"/>
              <a:buFont typeface="Arial"/>
              <a:buChar char="»"/>
              <a:defRPr sz="4200">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55" name="Shape 155"/>
          <p:cNvSpPr/>
          <p:nvPr>
            <p:ph type="sldNum" sz="quarter" idx="2"/>
          </p:nvPr>
        </p:nvSpPr>
        <p:spPr>
          <a:xfrm>
            <a:off x="9320107" y="9126812"/>
            <a:ext cx="3034454" cy="345949"/>
          </a:xfrm>
          <a:prstGeom prst="rect">
            <a:avLst/>
          </a:prstGeom>
        </p:spPr>
        <p:txBody>
          <a:bodyPr wrap="square" lIns="65023" tIns="65023" rIns="65023" bIns="65023" anchor="ctr"/>
          <a:lstStyle>
            <a:lvl1pPr algn="r" defTabSz="650240">
              <a:defRPr sz="1400">
                <a:solidFill>
                  <a:srgbClr val="888888"/>
                </a:solid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Content">
    <p:spTree>
      <p:nvGrpSpPr>
        <p:cNvPr id="1" name=""/>
        <p:cNvGrpSpPr/>
        <p:nvPr/>
      </p:nvGrpSpPr>
      <p:grpSpPr>
        <a:xfrm>
          <a:off x="0" y="0"/>
          <a:ext cx="0" cy="0"/>
          <a:chOff x="0" y="0"/>
          <a:chExt cx="0" cy="0"/>
        </a:xfrm>
      </p:grpSpPr>
      <p:sp>
        <p:nvSpPr>
          <p:cNvPr id="162" name="Shape 162"/>
          <p:cNvSpPr/>
          <p:nvPr>
            <p:ph type="title"/>
          </p:nvPr>
        </p:nvSpPr>
        <p:spPr>
          <a:xfrm>
            <a:off x="647700" y="390596"/>
            <a:ext cx="11709400" cy="1625601"/>
          </a:xfrm>
          <a:prstGeom prst="rect">
            <a:avLst/>
          </a:prstGeom>
          <a:ln>
            <a:round/>
          </a:ln>
        </p:spPr>
        <p:txBody>
          <a:bodyPr lIns="38100" tIns="38100" rIns="38100" bIns="38100">
            <a:noAutofit/>
          </a:bodyPr>
          <a:lstStyle>
            <a:lvl1pPr defTabSz="647700">
              <a:defRPr sz="6200">
                <a:uFill>
                  <a:solidFill>
                    <a:srgbClr val="000000"/>
                  </a:solidFill>
                </a:uFill>
                <a:latin typeface="Calibri"/>
                <a:ea typeface="Calibri"/>
                <a:cs typeface="Calibri"/>
                <a:sym typeface="Calibri"/>
              </a:defRPr>
            </a:lvl1pPr>
          </a:lstStyle>
          <a:p>
            <a:pPr/>
            <a:r>
              <a:t>Title Text</a:t>
            </a:r>
          </a:p>
        </p:txBody>
      </p:sp>
      <p:sp>
        <p:nvSpPr>
          <p:cNvPr id="163" name="Shape 163"/>
          <p:cNvSpPr/>
          <p:nvPr>
            <p:ph type="body" idx="1"/>
          </p:nvPr>
        </p:nvSpPr>
        <p:spPr>
          <a:xfrm>
            <a:off x="647700" y="2273300"/>
            <a:ext cx="11709400" cy="6436926"/>
          </a:xfrm>
          <a:prstGeom prst="rect">
            <a:avLst/>
          </a:prstGeom>
          <a:ln>
            <a:round/>
          </a:ln>
        </p:spPr>
        <p:txBody>
          <a:bodyPr lIns="38100" tIns="38100" rIns="38100" bIns="38100" anchor="t">
            <a:noAutofit/>
          </a:bodyPr>
          <a:lstStyle>
            <a:lvl1pPr marL="342900" indent="-342900" defTabSz="647700">
              <a:spcBef>
                <a:spcPts val="1000"/>
              </a:spcBef>
              <a:buClr>
                <a:srgbClr val="000000"/>
              </a:buClr>
              <a:buSzPct val="100000"/>
              <a:buFont typeface="Arial"/>
              <a:defRPr sz="4400">
                <a:uFill>
                  <a:solidFill>
                    <a:srgbClr val="000000"/>
                  </a:solidFill>
                </a:uFill>
                <a:latin typeface="Calibri"/>
                <a:ea typeface="Calibri"/>
                <a:cs typeface="Calibri"/>
                <a:sym typeface="Calibri"/>
              </a:defRPr>
            </a:lvl1pPr>
            <a:lvl2pPr marL="742950" indent="-285750" defTabSz="647700">
              <a:spcBef>
                <a:spcPts val="900"/>
              </a:spcBef>
              <a:buClr>
                <a:srgbClr val="000000"/>
              </a:buClr>
              <a:buSzPct val="100000"/>
              <a:buFont typeface="Arial"/>
              <a:buChar char="–"/>
              <a:defRPr sz="3800">
                <a:uFill>
                  <a:solidFill>
                    <a:srgbClr val="000000"/>
                  </a:solidFill>
                </a:uFill>
                <a:latin typeface="Calibri"/>
                <a:ea typeface="Calibri"/>
                <a:cs typeface="Calibri"/>
                <a:sym typeface="Calibri"/>
              </a:defRPr>
            </a:lvl2pPr>
            <a:lvl3pPr marL="1143000" indent="-228600" defTabSz="647700">
              <a:spcBef>
                <a:spcPts val="800"/>
              </a:spcBef>
              <a:buClr>
                <a:srgbClr val="000000"/>
              </a:buClr>
              <a:buSzPct val="100000"/>
              <a:buFont typeface="Arial"/>
              <a:defRPr sz="3400">
                <a:uFill>
                  <a:solidFill>
                    <a:srgbClr val="000000"/>
                  </a:solidFill>
                </a:uFill>
                <a:latin typeface="Calibri"/>
                <a:ea typeface="Calibri"/>
                <a:cs typeface="Calibri"/>
                <a:sym typeface="Calibri"/>
              </a:defRPr>
            </a:lvl3pPr>
            <a:lvl4pPr marL="1600200" indent="-228600" defTabSz="647700">
              <a:spcBef>
                <a:spcPts val="600"/>
              </a:spcBef>
              <a:buClr>
                <a:srgbClr val="000000"/>
              </a:buClr>
              <a:buSzPct val="100000"/>
              <a:buFont typeface="Arial"/>
              <a:buChar char="–"/>
              <a:defRPr sz="2800">
                <a:uFill>
                  <a:solidFill>
                    <a:srgbClr val="000000"/>
                  </a:solidFill>
                </a:uFill>
                <a:latin typeface="Calibri"/>
                <a:ea typeface="Calibri"/>
                <a:cs typeface="Calibri"/>
                <a:sym typeface="Calibri"/>
              </a:defRPr>
            </a:lvl4pPr>
            <a:lvl5pPr marL="2057400" indent="-228600" defTabSz="647700">
              <a:spcBef>
                <a:spcPts val="600"/>
              </a:spcBef>
              <a:buClr>
                <a:srgbClr val="000000"/>
              </a:buClr>
              <a:buSzPct val="100000"/>
              <a:buFont typeface="Arial"/>
              <a:buChar char="»"/>
              <a:defRPr sz="2800">
                <a:uFill>
                  <a:solidFill>
                    <a:srgbClr val="000000"/>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64" name="Shape 164"/>
          <p:cNvSpPr/>
          <p:nvPr>
            <p:ph type="sldNum" sz="quarter" idx="2"/>
          </p:nvPr>
        </p:nvSpPr>
        <p:spPr>
          <a:xfrm>
            <a:off x="12059682" y="9236286"/>
            <a:ext cx="294879" cy="317501"/>
          </a:xfrm>
          <a:prstGeom prst="rect">
            <a:avLst/>
          </a:prstGeom>
          <a:ln>
            <a:round/>
          </a:ln>
        </p:spPr>
        <p:txBody>
          <a:bodyPr lIns="38100" tIns="38100" rIns="38100" bIns="38100" anchor="ctr"/>
          <a:lstStyle>
            <a:lvl1pPr algn="r" defTabSz="64770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171" name="Shape 171"/>
          <p:cNvSpPr/>
          <p:nvPr>
            <p:ph type="title"/>
          </p:nvPr>
        </p:nvSpPr>
        <p:spPr>
          <a:xfrm>
            <a:off x="650239" y="130952"/>
            <a:ext cx="11704322" cy="2144888"/>
          </a:xfrm>
          <a:prstGeom prst="rect">
            <a:avLst/>
          </a:prstGeom>
        </p:spPr>
        <p:txBody>
          <a:bodyPr lIns="65023" tIns="65023" rIns="65023" bIns="65023"/>
          <a:lstStyle>
            <a:lvl1pPr defTabSz="457200">
              <a:defRPr sz="6200">
                <a:latin typeface="Calibri"/>
                <a:ea typeface="Calibri"/>
                <a:cs typeface="Calibri"/>
                <a:sym typeface="Calibri"/>
              </a:defRPr>
            </a:lvl1pPr>
          </a:lstStyle>
          <a:p>
            <a:pPr/>
            <a:r>
              <a:t>Title Text</a:t>
            </a:r>
          </a:p>
        </p:txBody>
      </p:sp>
      <p:sp>
        <p:nvSpPr>
          <p:cNvPr id="172" name="Shape 172"/>
          <p:cNvSpPr/>
          <p:nvPr>
            <p:ph type="body" idx="1"/>
          </p:nvPr>
        </p:nvSpPr>
        <p:spPr>
          <a:xfrm>
            <a:off x="650239" y="2275839"/>
            <a:ext cx="11704322" cy="7477761"/>
          </a:xfrm>
          <a:prstGeom prst="rect">
            <a:avLst/>
          </a:prstGeom>
        </p:spPr>
        <p:txBody>
          <a:bodyPr lIns="65023" tIns="65023" rIns="65023" bIns="65023" anchor="t"/>
          <a:lstStyle>
            <a:lvl1pPr marL="471487" indent="-471487" defTabSz="457200">
              <a:spcBef>
                <a:spcPts val="700"/>
              </a:spcBef>
              <a:buSzPct val="100000"/>
              <a:buFont typeface="Arial"/>
              <a:defRPr sz="4400">
                <a:latin typeface="Calibri"/>
                <a:ea typeface="Calibri"/>
                <a:cs typeface="Calibri"/>
                <a:sym typeface="Calibri"/>
              </a:defRPr>
            </a:lvl1pPr>
            <a:lvl2pPr marL="906235" indent="-449035" defTabSz="457200">
              <a:spcBef>
                <a:spcPts val="700"/>
              </a:spcBef>
              <a:buSzPct val="100000"/>
              <a:buFont typeface="Arial"/>
              <a:buChar char="–"/>
              <a:defRPr sz="4400">
                <a:latin typeface="Calibri"/>
                <a:ea typeface="Calibri"/>
                <a:cs typeface="Calibri"/>
                <a:sym typeface="Calibri"/>
              </a:defRPr>
            </a:lvl2pPr>
            <a:lvl3pPr indent="-419100" defTabSz="457200">
              <a:spcBef>
                <a:spcPts val="700"/>
              </a:spcBef>
              <a:buSzPct val="100000"/>
              <a:buFont typeface="Arial"/>
              <a:defRPr sz="4400">
                <a:latin typeface="Calibri"/>
                <a:ea typeface="Calibri"/>
                <a:cs typeface="Calibri"/>
                <a:sym typeface="Calibri"/>
              </a:defRPr>
            </a:lvl3pPr>
            <a:lvl4pPr marL="1874520" indent="-502920" defTabSz="457200">
              <a:spcBef>
                <a:spcPts val="700"/>
              </a:spcBef>
              <a:buSzPct val="100000"/>
              <a:buFont typeface="Arial"/>
              <a:buChar char="–"/>
              <a:defRPr sz="4400">
                <a:latin typeface="Calibri"/>
                <a:ea typeface="Calibri"/>
                <a:cs typeface="Calibri"/>
                <a:sym typeface="Calibri"/>
              </a:defRPr>
            </a:lvl4pPr>
            <a:lvl5pPr marL="2331720" indent="-502920" defTabSz="457200">
              <a:spcBef>
                <a:spcPts val="700"/>
              </a:spcBef>
              <a:buSzPct val="100000"/>
              <a:buFont typeface="Arial"/>
              <a:buChar char="»"/>
              <a:defRPr sz="4400">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73" name="Shape 173"/>
          <p:cNvSpPr/>
          <p:nvPr>
            <p:ph type="sldNum" sz="quarter" idx="2"/>
          </p:nvPr>
        </p:nvSpPr>
        <p:spPr>
          <a:xfrm>
            <a:off x="9320107" y="9114112"/>
            <a:ext cx="3034454" cy="371349"/>
          </a:xfrm>
          <a:prstGeom prst="rect">
            <a:avLst/>
          </a:prstGeom>
        </p:spPr>
        <p:txBody>
          <a:bodyPr wrap="square" lIns="65023" tIns="65023" rIns="65023" bIns="65023" anchor="ctr"/>
          <a:lstStyle>
            <a:lvl1pPr algn="r" defTabSz="457200">
              <a:defRPr sz="1600">
                <a:solidFill>
                  <a:srgbClr val="888888"/>
                </a:solid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Shape 20"/>
          <p:cNvSpPr/>
          <p:nvPr>
            <p:ph type="pic" idx="13"/>
          </p:nvPr>
        </p:nvSpPr>
        <p:spPr>
          <a:xfrm>
            <a:off x="1606550" y="635000"/>
            <a:ext cx="9779000" cy="5918200"/>
          </a:xfrm>
          <a:prstGeom prst="rect">
            <a:avLst/>
          </a:prstGeom>
        </p:spPr>
        <p:txBody>
          <a:bodyPr lIns="91439" tIns="45719" rIns="91439" bIns="45719" anchor="t">
            <a:noAutofit/>
          </a:bodyPr>
          <a:lstStyle/>
          <a:p>
            <a:pPr/>
          </a:p>
        </p:txBody>
      </p:sp>
      <p:sp>
        <p:nvSpPr>
          <p:cNvPr id="21" name="Shape 21"/>
          <p:cNvSpPr/>
          <p:nvPr>
            <p:ph type="title"/>
          </p:nvPr>
        </p:nvSpPr>
        <p:spPr>
          <a:xfrm>
            <a:off x="1270000" y="6718300"/>
            <a:ext cx="10464800" cy="1422400"/>
          </a:xfrm>
          <a:prstGeom prst="rect">
            <a:avLst/>
          </a:prstGeom>
        </p:spPr>
        <p:txBody>
          <a:bodyPr anchor="b"/>
          <a:lstStyle/>
          <a:p>
            <a:pPr/>
            <a:r>
              <a:t>Title Text</a:t>
            </a:r>
          </a:p>
        </p:txBody>
      </p:sp>
      <p:sp>
        <p:nvSpPr>
          <p:cNvPr id="22" name="Shape 22"/>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xfrm>
            <a:off x="6311798" y="9245600"/>
            <a:ext cx="368504" cy="3810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Content">
    <p:spTree>
      <p:nvGrpSpPr>
        <p:cNvPr id="1" name=""/>
        <p:cNvGrpSpPr/>
        <p:nvPr/>
      </p:nvGrpSpPr>
      <p:grpSpPr>
        <a:xfrm>
          <a:off x="0" y="0"/>
          <a:ext cx="0" cy="0"/>
          <a:chOff x="0" y="0"/>
          <a:chExt cx="0" cy="0"/>
        </a:xfrm>
      </p:grpSpPr>
      <p:sp>
        <p:nvSpPr>
          <p:cNvPr id="180" name="Shape 180"/>
          <p:cNvSpPr/>
          <p:nvPr>
            <p:ph type="title"/>
          </p:nvPr>
        </p:nvSpPr>
        <p:spPr>
          <a:xfrm>
            <a:off x="647700" y="390596"/>
            <a:ext cx="11709400" cy="1625601"/>
          </a:xfrm>
          <a:prstGeom prst="rect">
            <a:avLst/>
          </a:prstGeom>
          <a:ln>
            <a:round/>
          </a:ln>
        </p:spPr>
        <p:txBody>
          <a:bodyPr lIns="38100" tIns="38100" rIns="38100" bIns="38100">
            <a:noAutofit/>
          </a:bodyPr>
          <a:lstStyle>
            <a:lvl1pPr defTabSz="647700">
              <a:defRPr sz="6200">
                <a:uFill>
                  <a:solidFill>
                    <a:srgbClr val="000000"/>
                  </a:solidFill>
                </a:uFill>
                <a:latin typeface="Calibri"/>
                <a:ea typeface="Calibri"/>
                <a:cs typeface="Calibri"/>
                <a:sym typeface="Calibri"/>
              </a:defRPr>
            </a:lvl1pPr>
          </a:lstStyle>
          <a:p>
            <a:pPr/>
            <a:r>
              <a:t>Title Text</a:t>
            </a:r>
          </a:p>
        </p:txBody>
      </p:sp>
      <p:sp>
        <p:nvSpPr>
          <p:cNvPr id="181" name="Shape 181"/>
          <p:cNvSpPr/>
          <p:nvPr>
            <p:ph type="body" idx="1"/>
          </p:nvPr>
        </p:nvSpPr>
        <p:spPr>
          <a:xfrm>
            <a:off x="647700" y="2273300"/>
            <a:ext cx="11709400" cy="6436926"/>
          </a:xfrm>
          <a:prstGeom prst="rect">
            <a:avLst/>
          </a:prstGeom>
          <a:ln>
            <a:round/>
          </a:ln>
        </p:spPr>
        <p:txBody>
          <a:bodyPr lIns="38100" tIns="38100" rIns="38100" bIns="38100" anchor="t">
            <a:noAutofit/>
          </a:bodyPr>
          <a:lstStyle>
            <a:lvl1pPr marL="342900" indent="-342900" defTabSz="647700">
              <a:spcBef>
                <a:spcPts val="1000"/>
              </a:spcBef>
              <a:buSzPct val="100000"/>
              <a:buFont typeface="Arial"/>
              <a:defRPr sz="4400">
                <a:uFill>
                  <a:solidFill>
                    <a:srgbClr val="000000"/>
                  </a:solidFill>
                </a:uFill>
                <a:latin typeface="Calibri"/>
                <a:ea typeface="Calibri"/>
                <a:cs typeface="Calibri"/>
                <a:sym typeface="Calibri"/>
              </a:defRPr>
            </a:lvl1pPr>
            <a:lvl2pPr marL="742950" indent="-285750" defTabSz="647700">
              <a:spcBef>
                <a:spcPts val="900"/>
              </a:spcBef>
              <a:buSzPct val="100000"/>
              <a:buFont typeface="Arial"/>
              <a:buChar char="–"/>
              <a:defRPr sz="3800">
                <a:uFill>
                  <a:solidFill>
                    <a:srgbClr val="000000"/>
                  </a:solidFill>
                </a:uFill>
                <a:latin typeface="Calibri"/>
                <a:ea typeface="Calibri"/>
                <a:cs typeface="Calibri"/>
                <a:sym typeface="Calibri"/>
              </a:defRPr>
            </a:lvl2pPr>
            <a:lvl3pPr marL="1143000" indent="-228600" defTabSz="647700">
              <a:spcBef>
                <a:spcPts val="800"/>
              </a:spcBef>
              <a:buSzPct val="100000"/>
              <a:buFont typeface="Arial"/>
              <a:defRPr sz="3400">
                <a:uFill>
                  <a:solidFill>
                    <a:srgbClr val="000000"/>
                  </a:solidFill>
                </a:uFill>
                <a:latin typeface="Calibri"/>
                <a:ea typeface="Calibri"/>
                <a:cs typeface="Calibri"/>
                <a:sym typeface="Calibri"/>
              </a:defRPr>
            </a:lvl3pPr>
            <a:lvl4pPr marL="1600200" indent="-228600" defTabSz="647700">
              <a:spcBef>
                <a:spcPts val="600"/>
              </a:spcBef>
              <a:buSzPct val="100000"/>
              <a:buFont typeface="Arial"/>
              <a:buChar char="–"/>
              <a:defRPr sz="2800">
                <a:uFill>
                  <a:solidFill>
                    <a:srgbClr val="000000"/>
                  </a:solidFill>
                </a:uFill>
                <a:latin typeface="Calibri"/>
                <a:ea typeface="Calibri"/>
                <a:cs typeface="Calibri"/>
                <a:sym typeface="Calibri"/>
              </a:defRPr>
            </a:lvl4pPr>
            <a:lvl5pPr marL="2057400" indent="-228600" defTabSz="647700">
              <a:spcBef>
                <a:spcPts val="600"/>
              </a:spcBef>
              <a:buSzPct val="100000"/>
              <a:buFont typeface="Arial"/>
              <a:buChar char="»"/>
              <a:defRPr sz="2800">
                <a:uFill>
                  <a:solidFill>
                    <a:srgbClr val="000000"/>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82" name="Shape 182"/>
          <p:cNvSpPr/>
          <p:nvPr>
            <p:ph type="sldNum" sz="quarter" idx="2"/>
          </p:nvPr>
        </p:nvSpPr>
        <p:spPr>
          <a:xfrm>
            <a:off x="12059682" y="9236286"/>
            <a:ext cx="294879" cy="317501"/>
          </a:xfrm>
          <a:prstGeom prst="rect">
            <a:avLst/>
          </a:prstGeom>
          <a:ln>
            <a:round/>
          </a:ln>
        </p:spPr>
        <p:txBody>
          <a:bodyPr lIns="38100" tIns="38100" rIns="38100" bIns="38100" anchor="ctr"/>
          <a:lstStyle>
            <a:lvl1pPr algn="r" defTabSz="64770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Shape 30"/>
          <p:cNvSpPr/>
          <p:nvPr>
            <p:ph type="title"/>
          </p:nvPr>
        </p:nvSpPr>
        <p:spPr>
          <a:xfrm>
            <a:off x="1270000" y="3225800"/>
            <a:ext cx="10464800" cy="3302000"/>
          </a:xfrm>
          <a:prstGeom prst="rect">
            <a:avLst/>
          </a:prstGeom>
        </p:spPr>
        <p:txBody>
          <a:bodyPr/>
          <a:lstStyle/>
          <a:p>
            <a:pPr/>
            <a:r>
              <a:t>Title Text</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Shape 38"/>
          <p:cNvSpPr/>
          <p:nvPr>
            <p:ph type="pic" sz="half" idx="13"/>
          </p:nvPr>
        </p:nvSpPr>
        <p:spPr>
          <a:xfrm>
            <a:off x="6718300" y="635000"/>
            <a:ext cx="5334000" cy="8229600"/>
          </a:xfrm>
          <a:prstGeom prst="rect">
            <a:avLst/>
          </a:prstGeom>
        </p:spPr>
        <p:txBody>
          <a:bodyPr lIns="91439" tIns="45719" rIns="91439" bIns="45719" anchor="t">
            <a:noAutofit/>
          </a:bodyPr>
          <a:lstStyle/>
          <a:p>
            <a:pPr/>
          </a:p>
        </p:txBody>
      </p:sp>
      <p:sp>
        <p:nvSpPr>
          <p:cNvPr id="39" name="Shape 39"/>
          <p:cNvSpPr/>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Shape 40"/>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41" name="Shape 4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Shape 48"/>
          <p:cNvSpPr/>
          <p:nvPr>
            <p:ph type="title"/>
          </p:nvPr>
        </p:nvSpPr>
        <p:spPr>
          <a:prstGeom prst="rect">
            <a:avLst/>
          </a:prstGeom>
        </p:spPr>
        <p:txBody>
          <a:bodyPr/>
          <a:lstStyle/>
          <a:p>
            <a:pPr/>
            <a:r>
              <a:t>Title Text</a:t>
            </a:r>
          </a:p>
        </p:txBody>
      </p:sp>
      <p:sp>
        <p:nvSpPr>
          <p:cNvPr id="49" name="Shape 4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Shape 56"/>
          <p:cNvSpPr/>
          <p:nvPr>
            <p:ph type="title"/>
          </p:nvPr>
        </p:nvSpPr>
        <p:spPr>
          <a:prstGeom prst="rect">
            <a:avLst/>
          </a:prstGeom>
        </p:spPr>
        <p:txBody>
          <a:bodyPr/>
          <a:lstStyle/>
          <a:p>
            <a:pPr/>
            <a:r>
              <a:t>Title Text</a:t>
            </a:r>
          </a:p>
        </p:txBody>
      </p:sp>
      <p:sp>
        <p:nvSpPr>
          <p:cNvPr id="57" name="Shape 57"/>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Shape 65"/>
          <p:cNvSpPr/>
          <p:nvPr>
            <p:ph type="pic" sz="half" idx="13"/>
          </p:nvPr>
        </p:nvSpPr>
        <p:spPr>
          <a:xfrm>
            <a:off x="6718300" y="2603500"/>
            <a:ext cx="5334000" cy="6286500"/>
          </a:xfrm>
          <a:prstGeom prst="rect">
            <a:avLst/>
          </a:prstGeom>
        </p:spPr>
        <p:txBody>
          <a:bodyPr lIns="91439" tIns="45719" rIns="91439" bIns="45719" anchor="t">
            <a:noAutofit/>
          </a:bodyPr>
          <a:lstStyle/>
          <a:p>
            <a:pPr/>
          </a:p>
        </p:txBody>
      </p:sp>
      <p:sp>
        <p:nvSpPr>
          <p:cNvPr id="66" name="Shape 66"/>
          <p:cNvSpPr/>
          <p:nvPr>
            <p:ph type="title"/>
          </p:nvPr>
        </p:nvSpPr>
        <p:spPr>
          <a:prstGeom prst="rect">
            <a:avLst/>
          </a:prstGeom>
        </p:spPr>
        <p:txBody>
          <a:bodyPr/>
          <a:lstStyle/>
          <a:p>
            <a:pPr/>
            <a:r>
              <a:t>Title Text</a:t>
            </a:r>
          </a:p>
        </p:txBody>
      </p:sp>
      <p:sp>
        <p:nvSpPr>
          <p:cNvPr id="67" name="Shape 67"/>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hape 6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Shape 75"/>
          <p:cNvSpPr/>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hape 7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Shape 83"/>
          <p:cNvSpPr/>
          <p:nvPr>
            <p:ph type="pic" sz="quarter" idx="13"/>
          </p:nvPr>
        </p:nvSpPr>
        <p:spPr>
          <a:xfrm>
            <a:off x="6718300" y="5092700"/>
            <a:ext cx="5334000" cy="3771900"/>
          </a:xfrm>
          <a:prstGeom prst="rect">
            <a:avLst/>
          </a:prstGeom>
        </p:spPr>
        <p:txBody>
          <a:bodyPr lIns="91439" tIns="45719" rIns="91439" bIns="45719" anchor="t">
            <a:noAutofit/>
          </a:bodyPr>
          <a:lstStyle/>
          <a:p>
            <a:pPr/>
          </a:p>
        </p:txBody>
      </p:sp>
      <p:sp>
        <p:nvSpPr>
          <p:cNvPr id="84" name="Shape 84"/>
          <p:cNvSpPr/>
          <p:nvPr>
            <p:ph type="pic" sz="quarter" idx="14"/>
          </p:nvPr>
        </p:nvSpPr>
        <p:spPr>
          <a:xfrm>
            <a:off x="6724518" y="889000"/>
            <a:ext cx="5334001" cy="3771900"/>
          </a:xfrm>
          <a:prstGeom prst="rect">
            <a:avLst/>
          </a:prstGeom>
        </p:spPr>
        <p:txBody>
          <a:bodyPr lIns="91439" tIns="45719" rIns="91439" bIns="45719" anchor="t">
            <a:noAutofit/>
          </a:bodyPr>
          <a:lstStyle/>
          <a:p>
            <a:pPr/>
          </a:p>
        </p:txBody>
      </p:sp>
      <p:sp>
        <p:nvSpPr>
          <p:cNvPr id="85" name="Shape 85"/>
          <p:cNvSpPr/>
          <p:nvPr>
            <p:ph type="pic" sz="half" idx="15"/>
          </p:nvPr>
        </p:nvSpPr>
        <p:spPr>
          <a:xfrm>
            <a:off x="952500" y="889000"/>
            <a:ext cx="5334000" cy="7975600"/>
          </a:xfrm>
          <a:prstGeom prst="rect">
            <a:avLst/>
          </a:prstGeom>
        </p:spPr>
        <p:txBody>
          <a:bodyPr lIns="91439" tIns="45719" rIns="91439" bIns="45719" anchor="t">
            <a:noAutofit/>
          </a:bodyPr>
          <a:lstStyle/>
          <a:p>
            <a:pPr/>
          </a:p>
        </p:txBody>
      </p:sp>
      <p:sp>
        <p:nvSpPr>
          <p:cNvPr id="86" name="Shape 8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Shape 3"/>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hape 4"/>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00.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101.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102.xml.rels><?xml version="1.0" encoding="UTF-8" standalone="yes"?><Relationships xmlns="http://schemas.openxmlformats.org/package/2006/relationships"><Relationship Id="rId1" Type="http://schemas.openxmlformats.org/officeDocument/2006/relationships/slideLayout" Target="../slideLayouts/slideLayout20.xml"/></Relationships>

</file>

<file path=ppt/slides/_rels/slide10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0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05.xml.rels><?xml version="1.0" encoding="UTF-8" standalone="yes"?><Relationships xmlns="http://schemas.openxmlformats.org/package/2006/relationships"><Relationship Id="rId1" Type="http://schemas.openxmlformats.org/officeDocument/2006/relationships/slideLayout" Target="../slideLayouts/slideLayout20.xml"/></Relationships>

</file>

<file path=ppt/slides/_rels/slide106.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107.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108.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109.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10.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111.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112.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113.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114.xml.rels><?xml version="1.0" encoding="UTF-8" standalone="yes"?><Relationships xmlns="http://schemas.openxmlformats.org/package/2006/relationships"><Relationship Id="rId1" Type="http://schemas.openxmlformats.org/officeDocument/2006/relationships/slideLayout" Target="../slideLayouts/slideLayout20.xml"/></Relationships>

</file>

<file path=ppt/slides/_rels/slide115.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116.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117.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118.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119.xml.rels><?xml version="1.0" encoding="UTF-8" standalone="yes"?><Relationships xmlns="http://schemas.openxmlformats.org/package/2006/relationships"><Relationship Id="rId1" Type="http://schemas.openxmlformats.org/officeDocument/2006/relationships/slideLayout" Target="../slideLayouts/slideLayout20.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20.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Relationships xmlns="http://schemas.openxmlformats.org/package/2006/relationships"><Relationship Id="rId1" Type="http://schemas.openxmlformats.org/officeDocument/2006/relationships/slideLayout" Target="../slideLayouts/slideLayout20.xml"/></Relationships>

</file>

<file path=ppt/slides/_rels/slide122.xml.rels><?xml version="1.0" encoding="UTF-8" standalone="yes"?><Relationships xmlns="http://schemas.openxmlformats.org/package/2006/relationships"><Relationship Id="rId1" Type="http://schemas.openxmlformats.org/officeDocument/2006/relationships/slideLayout" Target="../slideLayouts/slideLayout20.xml"/></Relationships>

</file>

<file path=ppt/slides/_rels/slide123.xml.rels><?xml version="1.0" encoding="UTF-8" standalone="yes"?><Relationships xmlns="http://schemas.openxmlformats.org/package/2006/relationships"><Relationship Id="rId1" Type="http://schemas.openxmlformats.org/officeDocument/2006/relationships/slideLayout" Target="../slideLayouts/slideLayout20.xml"/></Relationships>

</file>

<file path=ppt/slides/_rels/slide124.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2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2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27.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2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29.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30.xml.rels><?xml version="1.0" encoding="UTF-8" standalone="yes"?><Relationships xmlns="http://schemas.openxmlformats.org/package/2006/relationships"><Relationship Id="rId1" Type="http://schemas.openxmlformats.org/officeDocument/2006/relationships/slideLayout" Target="../slideLayouts/slideLayout20.xml"/></Relationships>

</file>

<file path=ppt/slides/_rels/slide131.xml.rels><?xml version="1.0" encoding="UTF-8" standalone="yes"?><Relationships xmlns="http://schemas.openxmlformats.org/package/2006/relationships"><Relationship Id="rId1" Type="http://schemas.openxmlformats.org/officeDocument/2006/relationships/slideLayout" Target="../slideLayouts/slideLayout20.xml"/></Relationships>

</file>

<file path=ppt/slides/_rels/slide132.xml.rels><?xml version="1.0" encoding="UTF-8" standalone="yes"?><Relationships xmlns="http://schemas.openxmlformats.org/package/2006/relationships"><Relationship Id="rId1" Type="http://schemas.openxmlformats.org/officeDocument/2006/relationships/slideLayout" Target="../slideLayouts/slideLayout20.xml"/></Relationships>

</file>

<file path=ppt/slides/_rels/slide133.xml.rels><?xml version="1.0" encoding="UTF-8" standalone="yes"?><Relationships xmlns="http://schemas.openxmlformats.org/package/2006/relationships"><Relationship Id="rId1" Type="http://schemas.openxmlformats.org/officeDocument/2006/relationships/slideLayout" Target="../slideLayouts/slideLayout20.xml"/></Relationships>

</file>

<file path=ppt/slides/_rels/slide134.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35.xml.rels><?xml version="1.0" encoding="UTF-8" standalone="yes"?><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hyperlink" Target="http://www.thepositiveencourager.global/" TargetMode="External"/><Relationship Id="rId3" Type="http://schemas.openxmlformats.org/officeDocument/2006/relationships/hyperlink" Target="mailto:mike@thepositiveencourager.global" TargetMode="Externa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9.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1.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3.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9.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60.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61.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62.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63.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64.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65.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66.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67.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68.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69.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70.xml.rels><?xml version="1.0" encoding="UTF-8" standalone="yes"?><Relationships xmlns="http://schemas.openxmlformats.org/package/2006/relationships"><Relationship Id="rId1" Type="http://schemas.openxmlformats.org/officeDocument/2006/relationships/slideLayout" Target="../slideLayouts/slideLayout19.xml"/></Relationships>

</file>

<file path=ppt/slides/_rels/slide71.xml.rels><?xml version="1.0" encoding="UTF-8" standalone="yes"?><Relationships xmlns="http://schemas.openxmlformats.org/package/2006/relationships"><Relationship Id="rId1" Type="http://schemas.openxmlformats.org/officeDocument/2006/relationships/slideLayout" Target="../slideLayouts/slideLayout19.xml"/></Relationships>

</file>

<file path=ppt/slides/_rels/slide72.xml.rels><?xml version="1.0" encoding="UTF-8" standalone="yes"?><Relationships xmlns="http://schemas.openxmlformats.org/package/2006/relationships"><Relationship Id="rId1" Type="http://schemas.openxmlformats.org/officeDocument/2006/relationships/slideLayout" Target="../slideLayouts/slideLayout19.xml"/></Relationships>

</file>

<file path=ppt/slides/_rels/slide73.xml.rels><?xml version="1.0" encoding="UTF-8" standalone="yes"?><Relationships xmlns="http://schemas.openxmlformats.org/package/2006/relationships"><Relationship Id="rId1" Type="http://schemas.openxmlformats.org/officeDocument/2006/relationships/slideLayout" Target="../slideLayouts/slideLayout19.xml"/></Relationships>

</file>

<file path=ppt/slides/_rels/slide74.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7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76.xml.rels><?xml version="1.0" encoding="UTF-8" standalone="yes"?><Relationships xmlns="http://schemas.openxmlformats.org/package/2006/relationships"><Relationship Id="rId1" Type="http://schemas.openxmlformats.org/officeDocument/2006/relationships/slideLayout" Target="../slideLayouts/slideLayout19.xml"/></Relationships>

</file>

<file path=ppt/slides/_rels/slide7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7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7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80.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81.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82.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83.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84.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85.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86.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87.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88.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8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90.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91.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9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93.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9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95.xml.rels><?xml version="1.0" encoding="UTF-8" standalone="yes"?><Relationships xmlns="http://schemas.openxmlformats.org/package/2006/relationships"><Relationship Id="rId1" Type="http://schemas.openxmlformats.org/officeDocument/2006/relationships/slideLayout" Target="../slideLayouts/slideLayout20.xml"/></Relationships>

</file>

<file path=ppt/slides/_rels/slide9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97.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98.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99.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1" name="Shape 191"/>
          <p:cNvSpPr/>
          <p:nvPr/>
        </p:nvSpPr>
        <p:spPr>
          <a:xfrm>
            <a:off x="851785" y="5698533"/>
            <a:ext cx="11427664" cy="1114215"/>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How you can continue </a:t>
            </a:r>
            <a:endParaRPr i="1">
              <a:latin typeface="Verdana"/>
              <a:ea typeface="Verdana"/>
              <a:cs typeface="Verdana"/>
              <a:sym typeface="Verdana"/>
            </a:endParaRPr>
          </a:p>
          <a:p>
            <a:pPr defTabSz="650240">
              <a:lnSpc>
                <a:spcPct val="120000"/>
              </a:lnSpc>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to build a super team</a:t>
            </a:r>
          </a:p>
        </p:txBody>
      </p:sp>
      <p:sp>
        <p:nvSpPr>
          <p:cNvPr id="192" name="Shape 192"/>
          <p:cNvSpPr/>
          <p:nvPr/>
        </p:nvSpPr>
        <p:spPr>
          <a:xfrm>
            <a:off x="849135" y="1492391"/>
            <a:ext cx="11432964" cy="18101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Super Teams Pack</a:t>
            </a:r>
            <a:endParaRPr i="1">
              <a:latin typeface="Verdana"/>
              <a:ea typeface="Verdana"/>
              <a:cs typeface="Verdana"/>
              <a:sym typeface="Verdana"/>
            </a:endParaRP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2" name="Shape 232"/>
          <p:cNvSpPr/>
          <p:nvPr/>
        </p:nvSpPr>
        <p:spPr>
          <a:xfrm>
            <a:off x="722488" y="1587117"/>
            <a:ext cx="11559824" cy="740620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There are many tools you can use to clarify your team’s strengths. The following exercises invite you:</a:t>
            </a: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r>
              <a:rPr>
                <a:latin typeface="Verdana"/>
                <a:ea typeface="Verdana"/>
                <a:cs typeface="Verdana"/>
                <a:sym typeface="Verdana"/>
              </a:rPr>
              <a:t> </a:t>
            </a: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clarify the specific activities in which the team delivers - or has the potential to deliver - As rather than Bs or Cs. </a:t>
            </a: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clarify the team’s perfect customers - the kinds of customers with whom it works best - and the 	challenges these customers face. </a:t>
            </a: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clarify how the team can use its strengths to help these customers to achieve success.</a:t>
            </a:r>
          </a:p>
          <a:p>
            <a:pPr algn="l" defTabSz="650240">
              <a:lnSpc>
                <a:spcPts val="41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4100"/>
              </a:lnSpc>
              <a:buClr>
                <a:srgbClr val="000000"/>
              </a:buClr>
              <a:buFont typeface="Verdana"/>
              <a:defRPr i="1" sz="2600">
                <a:uFill>
                  <a:solidFill>
                    <a:srgbClr val="000000"/>
                  </a:solidFill>
                </a:uFill>
                <a:latin typeface="Verdana"/>
                <a:ea typeface="Verdana"/>
                <a:cs typeface="Verdana"/>
                <a:sym typeface="Verdana"/>
              </a:defRPr>
            </a:pPr>
            <a:r>
              <a:t>Here are the exercises. </a:t>
            </a:r>
          </a:p>
        </p:txBody>
      </p:sp>
      <p:sp>
        <p:nvSpPr>
          <p:cNvPr id="233" name="Shape 233"/>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10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2" name="Shape 502"/>
          <p:cNvSpPr/>
          <p:nvPr/>
        </p:nvSpPr>
        <p:spPr>
          <a:xfrm>
            <a:off x="694225" y="723900"/>
            <a:ext cx="11899901" cy="830580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3600"/>
              </a:lnSpc>
              <a:buClr>
                <a:srgbClr val="000000"/>
              </a:buClr>
              <a:buFont typeface="Verdana"/>
              <a:defRPr sz="2600">
                <a:uFill>
                  <a:solidFill>
                    <a:srgbClr val="000000"/>
                  </a:solidFill>
                </a:uFill>
                <a:latin typeface="Verdana"/>
                <a:ea typeface="Verdana"/>
                <a:cs typeface="Verdana"/>
                <a:sym typeface="Verdana"/>
              </a:defRPr>
            </a:pPr>
            <a:r>
              <a:rPr i="1"/>
              <a:t>Bs. The specific activities in which I deliver Bs are: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 </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 </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p:txBody>
      </p:sp>
    </p:spTree>
  </p:cSld>
  <p:clrMapOvr>
    <a:masterClrMapping/>
  </p:clrMapOvr>
  <p:transition xmlns:p14="http://schemas.microsoft.com/office/powerpoint/2010/main" spd="med" advClick="1" p14:dur="1000"/>
</p:sld>
</file>

<file path=ppt/slides/slide10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4" name="Shape 504"/>
          <p:cNvSpPr/>
          <p:nvPr/>
        </p:nvSpPr>
        <p:spPr>
          <a:xfrm>
            <a:off x="694225" y="723900"/>
            <a:ext cx="11899901" cy="830580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3600"/>
              </a:lnSpc>
              <a:buClr>
                <a:srgbClr val="000000"/>
              </a:buClr>
              <a:buFont typeface="Verdana"/>
              <a:defRPr sz="2600">
                <a:uFill>
                  <a:solidFill>
                    <a:srgbClr val="000000"/>
                  </a:solidFill>
                </a:uFill>
                <a:latin typeface="Verdana"/>
                <a:ea typeface="Verdana"/>
                <a:cs typeface="Verdana"/>
                <a:sym typeface="Verdana"/>
              </a:defRPr>
            </a:pPr>
            <a:r>
              <a:t>C</a:t>
            </a:r>
            <a:r>
              <a:rPr i="1"/>
              <a:t>s. The specific activities in which I deliver Cs are: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 </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 </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p:txBody>
      </p:sp>
    </p:spTree>
  </p:cSld>
  <p:clrMapOvr>
    <a:masterClrMapping/>
  </p:clrMapOvr>
  <p:transition xmlns:p14="http://schemas.microsoft.com/office/powerpoint/2010/main" spd="med" advClick="1" p14:dur="1000"/>
</p:sld>
</file>

<file path=ppt/slides/slide10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6" name="Shape 506"/>
          <p:cNvSpPr/>
          <p:nvPr/>
        </p:nvSpPr>
        <p:spPr>
          <a:xfrm>
            <a:off x="647699" y="2057400"/>
            <a:ext cx="11709402" cy="2824481"/>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p>
          <a:p>
            <a:pPr defTabSz="647700">
              <a:lnSpc>
                <a:spcPct val="120000"/>
              </a:lnSpc>
              <a:buClr>
                <a:srgbClr val="000000"/>
              </a:buClr>
              <a:buFont typeface="Verdana"/>
              <a:defRPr i="1" sz="3200">
                <a:solidFill>
                  <a:srgbClr val="FFFFFF"/>
                </a:solidFill>
                <a:uFill>
                  <a:solidFill>
                    <a:srgbClr val="000000"/>
                  </a:solidFill>
                </a:uFill>
                <a:latin typeface="Verdana"/>
                <a:ea typeface="Verdana"/>
                <a:cs typeface="Verdana"/>
                <a:sym typeface="Verdana"/>
              </a:defRPr>
            </a:pPr>
            <a:r>
              <a:t>My Best Contribution </a:t>
            </a:r>
          </a:p>
          <a:p>
            <a:pPr defTabSz="647700">
              <a:lnSpc>
                <a:spcPct val="120000"/>
              </a:lnSpc>
              <a:buClr>
                <a:srgbClr val="000000"/>
              </a:buClr>
              <a:buFont typeface="Verdana"/>
              <a:defRPr i="1" sz="3200">
                <a:solidFill>
                  <a:srgbClr val="FFFFFF"/>
                </a:solidFill>
                <a:uFill>
                  <a:solidFill>
                    <a:srgbClr val="000000"/>
                  </a:solidFill>
                </a:uFill>
                <a:latin typeface="Verdana"/>
                <a:ea typeface="Verdana"/>
                <a:cs typeface="Verdana"/>
                <a:sym typeface="Verdana"/>
              </a:defRPr>
            </a:pPr>
            <a:r>
              <a:t>Towards Achieving </a:t>
            </a:r>
          </a:p>
          <a:p>
            <a:pPr defTabSz="647700">
              <a:lnSpc>
                <a:spcPct val="120000"/>
              </a:lnSpc>
              <a:buClr>
                <a:srgbClr val="000000"/>
              </a:buClr>
              <a:buFont typeface="Verdana"/>
              <a:defRPr i="1" sz="3200">
                <a:solidFill>
                  <a:srgbClr val="FFFFFF"/>
                </a:solidFill>
                <a:uFill>
                  <a:solidFill>
                    <a:srgbClr val="000000"/>
                  </a:solidFill>
                </a:uFill>
                <a:latin typeface="Verdana"/>
                <a:ea typeface="Verdana"/>
                <a:cs typeface="Verdana"/>
                <a:sym typeface="Verdana"/>
              </a:defRPr>
            </a:pPr>
            <a:r>
              <a:t>The Picture Of Success</a:t>
            </a:r>
          </a:p>
        </p:txBody>
      </p:sp>
    </p:spTree>
  </p:cSld>
  <p:clrMapOvr>
    <a:masterClrMapping/>
  </p:clrMapOvr>
  <p:transition xmlns:p14="http://schemas.microsoft.com/office/powerpoint/2010/main" spd="med" advClick="1" p14:dur="1000"/>
</p:sld>
</file>

<file path=ppt/slides/slide10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8" name="Shape 508"/>
          <p:cNvSpPr/>
          <p:nvPr/>
        </p:nvSpPr>
        <p:spPr>
          <a:xfrm>
            <a:off x="722488" y="1265384"/>
            <a:ext cx="11559824" cy="711623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47700">
              <a:lnSpc>
                <a:spcPct val="120000"/>
              </a:lnSpc>
              <a:buFont typeface="Verdana"/>
              <a:defRPr i="1" sz="2600">
                <a:uFill>
                  <a:solidFill>
                    <a:srgbClr val="000000"/>
                  </a:solidFill>
                </a:uFill>
                <a:latin typeface="Verdana"/>
                <a:ea typeface="Verdana"/>
                <a:cs typeface="Verdana"/>
                <a:sym typeface="Verdana"/>
              </a:defRPr>
            </a:pPr>
            <a:r>
              <a:t>Bearing in mind the team’s picture of success and your strengths, this exercise invites you to describe the following things.</a:t>
            </a:r>
          </a:p>
          <a:p>
            <a:pPr algn="l" defTabSz="647700">
              <a:lnSpc>
                <a:spcPct val="120000"/>
              </a:lnSpc>
              <a:buFont typeface="Verdana"/>
              <a:defRPr i="1" sz="2600">
                <a:uFill>
                  <a:solidFill>
                    <a:srgbClr val="000000"/>
                  </a:solidFill>
                </a:uFill>
                <a:latin typeface="Verdana"/>
                <a:ea typeface="Verdana"/>
                <a:cs typeface="Verdana"/>
                <a:sym typeface="Verdana"/>
              </a:defRPr>
            </a:pPr>
          </a:p>
          <a:p>
            <a:pPr algn="l" defTabSz="647700">
              <a:lnSpc>
                <a:spcPct val="120000"/>
              </a:lnSpc>
              <a:buFont typeface="Verdana"/>
              <a:defRPr i="1" sz="2600">
                <a:uFill>
                  <a:solidFill>
                    <a:srgbClr val="000000"/>
                  </a:solidFill>
                </a:uFill>
                <a:latin typeface="Verdana"/>
                <a:ea typeface="Verdana"/>
                <a:cs typeface="Verdana"/>
                <a:sym typeface="Verdana"/>
              </a:defRPr>
            </a:pPr>
            <a:r>
              <a:t>The specific results you aim to deliver towards achieving the 		team’s picture of success. </a:t>
            </a:r>
          </a:p>
          <a:p>
            <a:pPr algn="l" defTabSz="647700">
              <a:lnSpc>
                <a:spcPct val="120000"/>
              </a:lnSpc>
              <a:buFont typeface="Verdana"/>
              <a:defRPr i="1" sz="2600">
                <a:uFill>
                  <a:solidFill>
                    <a:srgbClr val="000000"/>
                  </a:solidFill>
                </a:uFill>
                <a:latin typeface="Verdana"/>
                <a:ea typeface="Verdana"/>
                <a:cs typeface="Verdana"/>
                <a:sym typeface="Verdana"/>
              </a:defRPr>
            </a:pPr>
          </a:p>
          <a:p>
            <a:pPr algn="l" defTabSz="647700">
              <a:lnSpc>
                <a:spcPct val="120000"/>
              </a:lnSpc>
              <a:buFont typeface="Verdana"/>
              <a:defRPr i="1" sz="2600">
                <a:uFill>
                  <a:solidFill>
                    <a:srgbClr val="000000"/>
                  </a:solidFill>
                </a:uFill>
                <a:latin typeface="Verdana"/>
                <a:ea typeface="Verdana"/>
                <a:cs typeface="Verdana"/>
                <a:sym typeface="Verdana"/>
              </a:defRPr>
            </a:pPr>
            <a:r>
              <a:t>These aims should be written in outcome terms - such as the specific results you will deliver - rather than as a list of activities. </a:t>
            </a:r>
          </a:p>
          <a:p>
            <a:pPr algn="l" defTabSz="647700">
              <a:lnSpc>
                <a:spcPct val="120000"/>
              </a:lnSpc>
              <a:buFont typeface="Verdana"/>
              <a:defRPr i="1" sz="2600">
                <a:uFill>
                  <a:solidFill>
                    <a:srgbClr val="000000"/>
                  </a:solidFill>
                </a:uFill>
                <a:latin typeface="Verdana"/>
                <a:ea typeface="Verdana"/>
                <a:cs typeface="Verdana"/>
                <a:sym typeface="Verdana"/>
              </a:defRPr>
            </a:pPr>
          </a:p>
          <a:p>
            <a:pPr algn="l" defTabSz="647700">
              <a:lnSpc>
                <a:spcPct val="120000"/>
              </a:lnSpc>
              <a:buFont typeface="Verdana"/>
              <a:defRPr i="1" sz="2600">
                <a:uFill>
                  <a:solidFill>
                    <a:srgbClr val="000000"/>
                  </a:solidFill>
                </a:uFill>
                <a:latin typeface="Verdana"/>
                <a:ea typeface="Verdana"/>
                <a:cs typeface="Verdana"/>
                <a:sym typeface="Verdana"/>
              </a:defRPr>
            </a:pPr>
            <a:r>
              <a:t>The specific benefits - to the various stakeholders - of delivering 	these results.</a:t>
            </a:r>
          </a:p>
          <a:p>
            <a:pPr algn="l" defTabSz="647700">
              <a:lnSpc>
                <a:spcPct val="120000"/>
              </a:lnSpc>
              <a:buFont typeface="Verdana"/>
              <a:defRPr i="1" sz="2600">
                <a:uFill>
                  <a:solidFill>
                    <a:srgbClr val="000000"/>
                  </a:solidFill>
                </a:uFill>
                <a:latin typeface="Verdana"/>
                <a:ea typeface="Verdana"/>
                <a:cs typeface="Verdana"/>
                <a:sym typeface="Verdana"/>
              </a:defRPr>
            </a:pPr>
          </a:p>
          <a:p>
            <a:pPr algn="l" defTabSz="647700">
              <a:lnSpc>
                <a:spcPct val="120000"/>
              </a:lnSpc>
              <a:buFont typeface="Verdana"/>
              <a:defRPr i="1" sz="2600">
                <a:uFill>
                  <a:solidFill>
                    <a:srgbClr val="000000"/>
                  </a:solidFill>
                </a:uFill>
                <a:latin typeface="Verdana"/>
                <a:ea typeface="Verdana"/>
                <a:cs typeface="Verdana"/>
                <a:sym typeface="Verdana"/>
              </a:defRPr>
            </a:pPr>
            <a:r>
              <a:t>The specific things you will do to proactively update people about 	your progress towards achieving the results.</a:t>
            </a:r>
          </a:p>
        </p:txBody>
      </p:sp>
      <p:sp>
        <p:nvSpPr>
          <p:cNvPr id="509" name="Shape 509"/>
          <p:cNvSpPr/>
          <p:nvPr/>
        </p:nvSpPr>
        <p:spPr>
          <a:xfrm>
            <a:off x="605930" y="249484"/>
            <a:ext cx="11792940" cy="565574"/>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solidFill>
                  <a:srgbClr val="FFFFFF"/>
                </a:solidFill>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10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1" name="Shape 511"/>
          <p:cNvSpPr/>
          <p:nvPr/>
        </p:nvSpPr>
        <p:spPr>
          <a:xfrm>
            <a:off x="722488" y="1265384"/>
            <a:ext cx="11559824" cy="6899769"/>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47700">
              <a:lnSpc>
                <a:spcPts val="3600"/>
              </a:lnSpc>
              <a:buFont typeface="Verdana"/>
              <a:defRPr i="1" sz="2600">
                <a:uFill>
                  <a:solidFill>
                    <a:srgbClr val="000000"/>
                  </a:solidFill>
                </a:uFill>
                <a:latin typeface="Verdana"/>
                <a:ea typeface="Verdana"/>
                <a:cs typeface="Verdana"/>
                <a:sym typeface="Verdana"/>
              </a:defRPr>
            </a:pPr>
            <a:r>
              <a:t>The specific support you would like to help you to achieve the		results.</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r>
              <a:t>The specific early successes you will aim to deliver. </a:t>
            </a:r>
          </a:p>
          <a:p>
            <a:pPr algn="l" defTabSz="647700">
              <a:lnSpc>
                <a:spcPct val="110000"/>
              </a:lnSpc>
              <a:buFont typeface="Verdana"/>
              <a:defRPr i="1" sz="2600">
                <a:uFill>
                  <a:solidFill>
                    <a:srgbClr val="000000"/>
                  </a:solidFill>
                </a:uFill>
                <a:latin typeface="Verdana"/>
                <a:ea typeface="Verdana"/>
                <a:cs typeface="Verdana"/>
                <a:sym typeface="Verdana"/>
              </a:defRPr>
            </a:pPr>
          </a:p>
          <a:p>
            <a:pPr algn="l" defTabSz="647700">
              <a:lnSpc>
                <a:spcPct val="110000"/>
              </a:lnSpc>
              <a:buFont typeface="Verdana"/>
              <a:defRPr i="1" sz="2600">
                <a:uFill>
                  <a:solidFill>
                    <a:srgbClr val="000000"/>
                  </a:solidFill>
                </a:uFill>
                <a:latin typeface="Verdana"/>
                <a:ea typeface="Verdana"/>
                <a:cs typeface="Verdana"/>
                <a:sym typeface="Verdana"/>
              </a:defRPr>
            </a:pPr>
            <a:r>
              <a:t>Complete these exercises up to and including the page Specific Early Successes and send these to your manager. You can then agree on your goals for the year.</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r>
              <a:t>After the meeting you can then complete the section in which you write your agreed goals for the year.</a:t>
            </a:r>
          </a:p>
        </p:txBody>
      </p:sp>
    </p:spTree>
  </p:cSld>
  <p:clrMapOvr>
    <a:masterClrMapping/>
  </p:clrMapOvr>
  <p:transition xmlns:p14="http://schemas.microsoft.com/office/powerpoint/2010/main" spd="med" advClick="1" p14:dur="1000"/>
</p:sld>
</file>

<file path=ppt/slides/slide10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3" name="Shape 513"/>
          <p:cNvSpPr/>
          <p:nvPr/>
        </p:nvSpPr>
        <p:spPr>
          <a:xfrm>
            <a:off x="552450" y="1860839"/>
            <a:ext cx="11899900" cy="91980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algn="l" defTabSz="647700">
              <a:lnSpc>
                <a:spcPct val="120000"/>
              </a:lnSpc>
              <a:buFont typeface="Verdana"/>
              <a:defRPr i="1" sz="2600">
                <a:uFill>
                  <a:solidFill>
                    <a:srgbClr val="000000"/>
                  </a:solidFill>
                </a:uFill>
                <a:latin typeface="Verdana"/>
                <a:ea typeface="Verdana"/>
                <a:cs typeface="Verdana"/>
                <a:sym typeface="Verdana"/>
              </a:defRPr>
            </a:pPr>
            <a:r>
              <a:t>We aim to build a strengths based team and co-ordinate these strengths to reach the goal.</a:t>
            </a:r>
          </a:p>
          <a:p>
            <a:pPr algn="l" defTabSz="647700">
              <a:lnSpc>
                <a:spcPct val="120000"/>
              </a:lnSpc>
              <a:buFont typeface="Verdana"/>
              <a:defRPr i="1" sz="2600">
                <a:uFill>
                  <a:solidFill>
                    <a:srgbClr val="000000"/>
                  </a:solidFill>
                </a:uFill>
                <a:latin typeface="Verdana"/>
                <a:ea typeface="Verdana"/>
                <a:cs typeface="Verdana"/>
                <a:sym typeface="Verdana"/>
              </a:defRPr>
            </a:pPr>
          </a:p>
          <a:p>
            <a:pPr algn="l" defTabSz="647700">
              <a:lnSpc>
                <a:spcPct val="120000"/>
              </a:lnSpc>
              <a:buFont typeface="Verdana"/>
              <a:defRPr i="1" sz="2600">
                <a:uFill>
                  <a:solidFill>
                    <a:srgbClr val="000000"/>
                  </a:solidFill>
                </a:uFill>
                <a:latin typeface="Verdana"/>
                <a:ea typeface="Verdana"/>
                <a:cs typeface="Verdana"/>
                <a:sym typeface="Verdana"/>
              </a:defRPr>
            </a:pPr>
            <a:r>
              <a:t>We must, however, deliver the Scorecard. These are the mandatory things the team must deliver. This will sometimes mean everybody getting involved in doing great work and helping to do the other tasks. </a:t>
            </a:r>
          </a:p>
          <a:p>
            <a:pPr algn="l" defTabSz="647700">
              <a:lnSpc>
                <a:spcPct val="120000"/>
              </a:lnSpc>
              <a:buFont typeface="Verdana"/>
              <a:defRPr i="1" sz="2600">
                <a:uFill>
                  <a:solidFill>
                    <a:srgbClr val="000000"/>
                  </a:solidFill>
                </a:uFill>
                <a:latin typeface="Verdana"/>
                <a:ea typeface="Verdana"/>
                <a:cs typeface="Verdana"/>
                <a:sym typeface="Verdana"/>
              </a:defRPr>
            </a:pPr>
          </a:p>
          <a:p>
            <a:pPr algn="l" defTabSz="647700">
              <a:lnSpc>
                <a:spcPct val="120000"/>
              </a:lnSpc>
              <a:buFont typeface="Verdana"/>
              <a:defRPr i="1" sz="2600">
                <a:uFill>
                  <a:solidFill>
                    <a:srgbClr val="000000"/>
                  </a:solidFill>
                </a:uFill>
                <a:latin typeface="Verdana"/>
                <a:ea typeface="Verdana"/>
                <a:cs typeface="Verdana"/>
                <a:sym typeface="Verdana"/>
              </a:defRPr>
            </a:pPr>
            <a:r>
              <a:t>We want to encourage you to build on your strengths, because you are then more likely to do great work. At the same time, however, it is your responsibility to manage the consequences of any weaknesses.</a:t>
            </a:r>
          </a:p>
          <a:p>
            <a:pPr algn="l" defTabSz="647700">
              <a:lnSpc>
                <a:spcPct val="120000"/>
              </a:lnSpc>
              <a:buFont typeface="Verdana"/>
              <a:defRPr i="1" sz="2600">
                <a:uFill>
                  <a:solidFill>
                    <a:srgbClr val="000000"/>
                  </a:solidFill>
                </a:uFill>
                <a:latin typeface="Verdana"/>
                <a:ea typeface="Verdana"/>
                <a:cs typeface="Verdana"/>
                <a:sym typeface="Verdana"/>
              </a:defRPr>
            </a:pPr>
          </a:p>
          <a:p>
            <a:pPr algn="l" defTabSz="647700">
              <a:lnSpc>
                <a:spcPct val="120000"/>
              </a:lnSpc>
              <a:buFont typeface="Verdana"/>
              <a:defRPr i="1" sz="2600">
                <a:uFill>
                  <a:solidFill>
                    <a:srgbClr val="000000"/>
                  </a:solidFill>
                </a:uFill>
                <a:latin typeface="Verdana"/>
                <a:ea typeface="Verdana"/>
                <a:cs typeface="Verdana"/>
                <a:sym typeface="Verdana"/>
              </a:defRPr>
            </a:pPr>
            <a:r>
              <a:t>We want to manage by outcomes, rather than by tasks. Once the outcomes are agreed, we ask you to be accountable for delivering the goods. How you achieve this - providing your follow the organisation’s agreed principles - is up to you and your team. </a:t>
            </a:r>
          </a:p>
        </p:txBody>
      </p:sp>
      <p:sp>
        <p:nvSpPr>
          <p:cNvPr id="514" name="Shape 514"/>
          <p:cNvSpPr/>
          <p:nvPr/>
        </p:nvSpPr>
        <p:spPr>
          <a:xfrm>
            <a:off x="647699" y="313266"/>
            <a:ext cx="11709403" cy="533401"/>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solidFill>
                  <a:srgbClr val="FFFFFF"/>
                </a:solidFill>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Some Background</a:t>
            </a:r>
          </a:p>
        </p:txBody>
      </p:sp>
    </p:spTree>
  </p:cSld>
  <p:clrMapOvr>
    <a:masterClrMapping/>
  </p:clrMapOvr>
  <p:transition xmlns:p14="http://schemas.microsoft.com/office/powerpoint/2010/main" spd="med" advClick="1" p14:dur="1000"/>
</p:sld>
</file>

<file path=ppt/slides/slide10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6" name="Shape 516"/>
          <p:cNvSpPr/>
          <p:nvPr/>
        </p:nvSpPr>
        <p:spPr>
          <a:xfrm>
            <a:off x="552450" y="1459262"/>
            <a:ext cx="11899900" cy="8305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3600"/>
              </a:lnSpc>
              <a:buClr>
                <a:srgbClr val="000000"/>
              </a:buClr>
              <a:buFont typeface="Verdana"/>
              <a:defRPr sz="2600">
                <a:uFill>
                  <a:solidFill>
                    <a:srgbClr val="000000"/>
                  </a:solidFill>
                </a:uFill>
                <a:latin typeface="Verdana"/>
                <a:ea typeface="Verdana"/>
                <a:cs typeface="Verdana"/>
                <a:sym typeface="Verdana"/>
              </a:defRPr>
            </a:pPr>
            <a:r>
              <a:rPr i="1"/>
              <a:t>Bearing in mind the picture of success and </a:t>
            </a:r>
            <a:endParaRPr i="1"/>
          </a:p>
          <a:p>
            <a:pPr defTabSz="647700">
              <a:lnSpc>
                <a:spcPts val="3600"/>
              </a:lnSpc>
              <a:buClr>
                <a:srgbClr val="000000"/>
              </a:buClr>
              <a:buFont typeface="Verdana"/>
              <a:defRPr sz="2600">
                <a:uFill>
                  <a:solidFill>
                    <a:srgbClr val="000000"/>
                  </a:solidFill>
                </a:uFill>
                <a:latin typeface="Verdana"/>
                <a:ea typeface="Verdana"/>
                <a:cs typeface="Verdana"/>
                <a:sym typeface="Verdana"/>
              </a:defRPr>
            </a:pPr>
            <a:r>
              <a:rPr i="1"/>
              <a:t>my strengths, the specific results I want to </a:t>
            </a:r>
            <a:br>
              <a:rPr i="1"/>
            </a:br>
            <a:r>
              <a:rPr i="1"/>
              <a:t>deliver towards achieving the team’s goals are: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p:txBody>
      </p:sp>
      <p:sp>
        <p:nvSpPr>
          <p:cNvPr id="517" name="Shape 517"/>
          <p:cNvSpPr/>
          <p:nvPr/>
        </p:nvSpPr>
        <p:spPr>
          <a:xfrm>
            <a:off x="605930" y="249484"/>
            <a:ext cx="11792940" cy="565574"/>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solidFill>
                  <a:srgbClr val="FFFFFF"/>
                </a:solidFill>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Specific Contribution</a:t>
            </a:r>
          </a:p>
        </p:txBody>
      </p:sp>
    </p:spTree>
  </p:cSld>
  <p:clrMapOvr>
    <a:masterClrMapping/>
  </p:clrMapOvr>
  <p:transition xmlns:p14="http://schemas.microsoft.com/office/powerpoint/2010/main" spd="med" advClick="1" p14:dur="1000"/>
</p:sld>
</file>

<file path=ppt/slides/slide10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9" name="Shape 519"/>
          <p:cNvSpPr/>
          <p:nvPr/>
        </p:nvSpPr>
        <p:spPr>
          <a:xfrm>
            <a:off x="552450" y="646462"/>
            <a:ext cx="11899900" cy="8305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slides/slide10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1" name="Shape 521"/>
          <p:cNvSpPr/>
          <p:nvPr/>
        </p:nvSpPr>
        <p:spPr>
          <a:xfrm>
            <a:off x="552450" y="646462"/>
            <a:ext cx="11899900" cy="8305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slides/slide10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3" name="Shape 523"/>
          <p:cNvSpPr/>
          <p:nvPr/>
        </p:nvSpPr>
        <p:spPr>
          <a:xfrm>
            <a:off x="609558" y="1408462"/>
            <a:ext cx="11785684" cy="78264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3600"/>
              </a:lnSpc>
              <a:buClr>
                <a:srgbClr val="000000"/>
              </a:buClr>
              <a:buFont typeface="Verdana"/>
              <a:defRPr sz="2600">
                <a:uFill>
                  <a:solidFill>
                    <a:srgbClr val="000000"/>
                  </a:solidFill>
                </a:uFill>
                <a:latin typeface="Verdana"/>
                <a:ea typeface="Verdana"/>
                <a:cs typeface="Verdana"/>
                <a:sym typeface="Verdana"/>
              </a:defRPr>
            </a:pPr>
            <a:r>
              <a:rPr i="1"/>
              <a:t>The specific benefits of making this contribution - for the team, customers, colleagues and other stakeholders - will be: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p:txBody>
      </p:sp>
      <p:sp>
        <p:nvSpPr>
          <p:cNvPr id="524" name="Shape 524"/>
          <p:cNvSpPr/>
          <p:nvPr/>
        </p:nvSpPr>
        <p:spPr>
          <a:xfrm>
            <a:off x="605930" y="249484"/>
            <a:ext cx="11792940" cy="565574"/>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solidFill>
                  <a:srgbClr val="FFFFFF"/>
                </a:solidFill>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Specific Benefits</a:t>
            </a:r>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5" name="Shape 235"/>
          <p:cNvSpPr/>
          <p:nvPr/>
        </p:nvSpPr>
        <p:spPr>
          <a:xfrm>
            <a:off x="851786" y="6172667"/>
            <a:ext cx="11427663" cy="1058334"/>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Learning from when the team has </a:t>
            </a:r>
            <a:endParaRPr i="1">
              <a:latin typeface="Verdana"/>
              <a:ea typeface="Verdana"/>
              <a:cs typeface="Verdana"/>
              <a:sym typeface="Verdana"/>
            </a:endParaRPr>
          </a:p>
          <a:p>
            <a:pPr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performed brilliantly in the past</a:t>
            </a:r>
          </a:p>
        </p:txBody>
      </p:sp>
      <p:sp>
        <p:nvSpPr>
          <p:cNvPr id="236" name="Shape 236"/>
          <p:cNvSpPr/>
          <p:nvPr/>
        </p:nvSpPr>
        <p:spPr>
          <a:xfrm>
            <a:off x="849135" y="1492391"/>
            <a:ext cx="11432964" cy="18101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Super Team </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1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6" name="Shape 526"/>
          <p:cNvSpPr/>
          <p:nvPr/>
        </p:nvSpPr>
        <p:spPr>
          <a:xfrm>
            <a:off x="611716" y="1641160"/>
            <a:ext cx="11781368" cy="75724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I will do to proactively keep people informed </a:t>
            </a:r>
            <a:endParaRPr i="1">
              <a:latin typeface="Verdana"/>
              <a:ea typeface="Verdana"/>
              <a:cs typeface="Verdana"/>
              <a:sym typeface="Verdana"/>
            </a:endParaRPr>
          </a:p>
          <a:p>
            <a:pPr defTabSz="6477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about the progress towards delivering the results will be:</a:t>
            </a:r>
          </a:p>
          <a:p>
            <a:pPr marL="643467" indent="-643467" algn="l" defTabSz="647700">
              <a:buClr>
                <a:srgbClr val="000000"/>
              </a:buClr>
              <a:buFont typeface="Verdana"/>
              <a:defRPr i="1" sz="2600">
                <a:uFill>
                  <a:solidFill>
                    <a:srgbClr val="000000"/>
                  </a:solidFill>
                </a:uFill>
                <a:latin typeface="Verdana"/>
                <a:ea typeface="Verdana"/>
                <a:cs typeface="Verdana"/>
                <a:sym typeface="Verdana"/>
              </a:defRPr>
            </a:pPr>
          </a:p>
          <a:p>
            <a:pPr marL="643467" indent="-643467" algn="l" defTabSz="647700">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p:txBody>
      </p:sp>
      <p:sp>
        <p:nvSpPr>
          <p:cNvPr id="527" name="Shape 527"/>
          <p:cNvSpPr/>
          <p:nvPr/>
        </p:nvSpPr>
        <p:spPr>
          <a:xfrm>
            <a:off x="605930" y="351084"/>
            <a:ext cx="11792940" cy="565574"/>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solidFill>
                  <a:srgbClr val="FFFFFF"/>
                </a:solidFill>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Specific Updates</a:t>
            </a:r>
          </a:p>
        </p:txBody>
      </p:sp>
    </p:spTree>
  </p:cSld>
  <p:clrMapOvr>
    <a:masterClrMapping/>
  </p:clrMapOvr>
  <p:transition xmlns:p14="http://schemas.microsoft.com/office/powerpoint/2010/main" spd="med" advClick="1" p14:dur="1000"/>
</p:sld>
</file>

<file path=ppt/slides/slide1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9" name="Shape 529"/>
          <p:cNvSpPr/>
          <p:nvPr/>
        </p:nvSpPr>
        <p:spPr>
          <a:xfrm>
            <a:off x="586581" y="1675028"/>
            <a:ext cx="11709402" cy="75724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support I would like to help me to achieve the </a:t>
            </a:r>
            <a:br>
              <a:rPr i="1">
                <a:latin typeface="Verdana"/>
                <a:ea typeface="Verdana"/>
                <a:cs typeface="Verdana"/>
                <a:sym typeface="Verdana"/>
              </a:rPr>
            </a:br>
            <a:r>
              <a:rPr i="1">
                <a:latin typeface="Verdana"/>
                <a:ea typeface="Verdana"/>
                <a:cs typeface="Verdana"/>
                <a:sym typeface="Verdana"/>
              </a:rPr>
              <a:t>goals, plus the support I will give to other people, is:</a:t>
            </a:r>
          </a:p>
          <a:p>
            <a:pPr marL="643467" indent="-643467" algn="l" defTabSz="647700">
              <a:buClr>
                <a:srgbClr val="000000"/>
              </a:buClr>
              <a:buFont typeface="Verdana"/>
              <a:defRPr i="1" sz="2600">
                <a:uFill>
                  <a:solidFill>
                    <a:srgbClr val="000000"/>
                  </a:solidFill>
                </a:uFill>
                <a:latin typeface="Verdana"/>
                <a:ea typeface="Verdana"/>
                <a:cs typeface="Verdana"/>
                <a:sym typeface="Verdana"/>
              </a:defRPr>
            </a:pPr>
          </a:p>
          <a:p>
            <a:pPr marL="643467" indent="-643467" algn="l" defTabSz="647700">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p:txBody>
      </p:sp>
      <p:sp>
        <p:nvSpPr>
          <p:cNvPr id="530" name="Shape 530"/>
          <p:cNvSpPr/>
          <p:nvPr/>
        </p:nvSpPr>
        <p:spPr>
          <a:xfrm>
            <a:off x="605930" y="351084"/>
            <a:ext cx="11792940" cy="565574"/>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solidFill>
                  <a:srgbClr val="FDFDFD"/>
                </a:solidFill>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Specific Support</a:t>
            </a:r>
          </a:p>
        </p:txBody>
      </p:sp>
    </p:spTree>
  </p:cSld>
  <p:clrMapOvr>
    <a:masterClrMapping/>
  </p:clrMapOvr>
  <p:transition xmlns:p14="http://schemas.microsoft.com/office/powerpoint/2010/main" spd="med" advClick="1" p14:dur="1000"/>
</p:sld>
</file>

<file path=ppt/slides/slide1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32" name="Shape 532"/>
          <p:cNvSpPr/>
          <p:nvPr/>
        </p:nvSpPr>
        <p:spPr>
          <a:xfrm>
            <a:off x="619480" y="1658094"/>
            <a:ext cx="11765840" cy="71787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early successes I will aim to deliver will be:</a:t>
            </a:r>
          </a:p>
          <a:p>
            <a:pPr marL="643467" indent="-643467" algn="l" defTabSz="647700">
              <a:buClr>
                <a:srgbClr val="000000"/>
              </a:buClr>
              <a:buFont typeface="Verdana"/>
              <a:defRPr i="1" sz="2600">
                <a:uFill>
                  <a:solidFill>
                    <a:srgbClr val="000000"/>
                  </a:solidFill>
                </a:uFill>
                <a:latin typeface="Verdana"/>
                <a:ea typeface="Verdana"/>
                <a:cs typeface="Verdana"/>
                <a:sym typeface="Verdana"/>
              </a:defRPr>
            </a:pPr>
          </a:p>
          <a:p>
            <a:pPr marL="643467" indent="-643467" algn="l" defTabSz="647700">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p:txBody>
      </p:sp>
      <p:sp>
        <p:nvSpPr>
          <p:cNvPr id="533" name="Shape 533"/>
          <p:cNvSpPr/>
          <p:nvPr/>
        </p:nvSpPr>
        <p:spPr>
          <a:xfrm>
            <a:off x="605930" y="418817"/>
            <a:ext cx="11792940" cy="565574"/>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solidFill>
                  <a:srgbClr val="FDFDFD"/>
                </a:solidFill>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Specific Early Successes</a:t>
            </a:r>
          </a:p>
        </p:txBody>
      </p:sp>
    </p:spTree>
  </p:cSld>
  <p:clrMapOvr>
    <a:masterClrMapping/>
  </p:clrMapOvr>
  <p:transition xmlns:p14="http://schemas.microsoft.com/office/powerpoint/2010/main" spd="med" advClick="1" p14:dur="1000"/>
</p:sld>
</file>

<file path=ppt/slides/slide1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35" name="Shape 535"/>
          <p:cNvSpPr/>
          <p:nvPr/>
        </p:nvSpPr>
        <p:spPr>
          <a:xfrm>
            <a:off x="647699" y="2057400"/>
            <a:ext cx="11709402" cy="1635761"/>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p>
          <a:p>
            <a:pPr defTabSz="647700">
              <a:lnSpc>
                <a:spcPct val="120000"/>
              </a:lnSpc>
              <a:buClr>
                <a:srgbClr val="000000"/>
              </a:buClr>
              <a:buFont typeface="Verdana"/>
              <a:defRPr i="1" sz="3200">
                <a:solidFill>
                  <a:srgbClr val="FDFDFD"/>
                </a:solidFill>
                <a:uFill>
                  <a:solidFill>
                    <a:srgbClr val="000000"/>
                  </a:solidFill>
                </a:uFill>
                <a:latin typeface="Verdana"/>
                <a:ea typeface="Verdana"/>
                <a:cs typeface="Verdana"/>
                <a:sym typeface="Verdana"/>
              </a:defRPr>
            </a:pPr>
            <a:r>
              <a:t>My Agreed Goals</a:t>
            </a:r>
          </a:p>
        </p:txBody>
      </p:sp>
    </p:spTree>
  </p:cSld>
  <p:clrMapOvr>
    <a:masterClrMapping/>
  </p:clrMapOvr>
  <p:transition xmlns:p14="http://schemas.microsoft.com/office/powerpoint/2010/main" spd="med" advClick="1" p14:dur="1000"/>
</p:sld>
</file>

<file path=ppt/slides/slide1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37" name="Shape 537"/>
          <p:cNvSpPr/>
          <p:nvPr/>
        </p:nvSpPr>
        <p:spPr>
          <a:xfrm>
            <a:off x="552450" y="2021741"/>
            <a:ext cx="11899900" cy="6099812"/>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R="457200" algn="l" defTabSz="457200">
              <a:lnSpc>
                <a:spcPct val="110000"/>
              </a:lnSpc>
              <a:defRPr i="1" sz="2600">
                <a:latin typeface="Verdana"/>
                <a:ea typeface="Verdana"/>
                <a:cs typeface="Verdana"/>
                <a:sym typeface="Verdana"/>
              </a:defRPr>
            </a:pPr>
            <a:r>
              <a:t>After clarifying your strengths you will then meet with your manager and agree on your goals. </a:t>
            </a:r>
          </a:p>
          <a:p>
            <a:pPr marR="457200" algn="l" defTabSz="457200">
              <a:lnSpc>
                <a:spcPct val="110000"/>
              </a:lnSpc>
              <a:defRPr i="1" sz="2600">
                <a:latin typeface="Verdana"/>
                <a:ea typeface="Verdana"/>
                <a:cs typeface="Verdana"/>
                <a:sym typeface="Verdana"/>
              </a:defRPr>
            </a:pPr>
          </a:p>
          <a:p>
            <a:pPr marR="457200" algn="l" defTabSz="457200">
              <a:lnSpc>
                <a:spcPct val="110000"/>
              </a:lnSpc>
              <a:defRPr i="1" sz="2600">
                <a:latin typeface="Verdana"/>
                <a:ea typeface="Verdana"/>
                <a:cs typeface="Verdana"/>
                <a:sym typeface="Verdana"/>
              </a:defRPr>
            </a:pPr>
            <a:r>
              <a:t>When doing this, it is important to bear in mind the team’s picture of success and your strengths. You will then agree with your manager on your contribution towards achieving this picture of success. </a:t>
            </a:r>
          </a:p>
          <a:p>
            <a:pPr marR="457200" algn="l" defTabSz="457200">
              <a:lnSpc>
                <a:spcPct val="110000"/>
              </a:lnSpc>
              <a:defRPr i="1" sz="2600">
                <a:latin typeface="Verdana"/>
                <a:ea typeface="Verdana"/>
                <a:cs typeface="Verdana"/>
                <a:sym typeface="Verdana"/>
              </a:defRPr>
            </a:pPr>
          </a:p>
          <a:p>
            <a:pPr marR="457200" algn="l" defTabSz="457200">
              <a:lnSpc>
                <a:spcPct val="110000"/>
              </a:lnSpc>
              <a:defRPr i="1" sz="2600">
                <a:latin typeface="Verdana"/>
                <a:ea typeface="Verdana"/>
                <a:cs typeface="Verdana"/>
                <a:sym typeface="Verdana"/>
              </a:defRPr>
            </a:pPr>
            <a:r>
              <a:t>Try to write your goals in outcome terms. Describe the actual things you will deliver, rather than a set of activities. </a:t>
            </a:r>
          </a:p>
          <a:p>
            <a:pPr marR="457200" algn="l" defTabSz="457200">
              <a:lnSpc>
                <a:spcPct val="110000"/>
              </a:lnSpc>
              <a:defRPr i="1" sz="2600">
                <a:latin typeface="Verdana"/>
                <a:ea typeface="Verdana"/>
                <a:cs typeface="Verdana"/>
                <a:sym typeface="Verdana"/>
              </a:defRPr>
            </a:pPr>
          </a:p>
          <a:p>
            <a:pPr marR="457200" algn="l" defTabSz="457200">
              <a:lnSpc>
                <a:spcPct val="110000"/>
              </a:lnSpc>
              <a:defRPr i="1" sz="2600">
                <a:latin typeface="Verdana"/>
                <a:ea typeface="Verdana"/>
                <a:cs typeface="Verdana"/>
                <a:sym typeface="Verdana"/>
              </a:defRPr>
            </a:pPr>
            <a:r>
              <a:t>You can then keep referring back to these goals when having ongoing meetings with your manager.</a:t>
            </a:r>
          </a:p>
        </p:txBody>
      </p:sp>
      <p:sp>
        <p:nvSpPr>
          <p:cNvPr id="538" name="Shape 538"/>
          <p:cNvSpPr/>
          <p:nvPr/>
        </p:nvSpPr>
        <p:spPr>
          <a:xfrm>
            <a:off x="605930" y="418817"/>
            <a:ext cx="11792940" cy="565574"/>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solidFill>
                  <a:srgbClr val="FFFFFF"/>
                </a:solidFill>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1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0" name="Shape 540"/>
          <p:cNvSpPr/>
          <p:nvPr/>
        </p:nvSpPr>
        <p:spPr>
          <a:xfrm>
            <a:off x="552450" y="2153529"/>
            <a:ext cx="11899900" cy="8305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p:txBody>
      </p:sp>
      <p:sp>
        <p:nvSpPr>
          <p:cNvPr id="541" name="Shape 541"/>
          <p:cNvSpPr/>
          <p:nvPr/>
        </p:nvSpPr>
        <p:spPr>
          <a:xfrm>
            <a:off x="605930" y="418817"/>
            <a:ext cx="11792940" cy="1022774"/>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000">
                <a:solidFill>
                  <a:srgbClr val="FFFFFF"/>
                </a:solidFill>
                <a:uFill>
                  <a:solidFill>
                    <a:srgbClr val="000000"/>
                  </a:solidFill>
                </a:uFill>
                <a:latin typeface="Calibri"/>
                <a:ea typeface="Calibri"/>
                <a:cs typeface="Calibri"/>
                <a:sym typeface="Calibri"/>
              </a:defRPr>
            </a:pPr>
            <a:r>
              <a:rPr i="1">
                <a:latin typeface="Verdana"/>
                <a:ea typeface="Verdana"/>
                <a:cs typeface="Verdana"/>
                <a:sym typeface="Verdana"/>
              </a:rPr>
              <a:t>After meeting with my manager, the agreed </a:t>
            </a:r>
            <a:endParaRPr i="1">
              <a:latin typeface="Verdana"/>
              <a:ea typeface="Verdana"/>
              <a:cs typeface="Verdana"/>
              <a:sym typeface="Verdana"/>
            </a:endParaRPr>
          </a:p>
          <a:p>
            <a:pPr defTabSz="921173">
              <a:buClr>
                <a:srgbClr val="000000"/>
              </a:buClr>
              <a:buFont typeface="Verdana"/>
              <a:defRPr sz="3000">
                <a:solidFill>
                  <a:srgbClr val="FFFFFF"/>
                </a:solidFill>
                <a:uFill>
                  <a:solidFill>
                    <a:srgbClr val="000000"/>
                  </a:solidFill>
                </a:uFill>
                <a:latin typeface="Calibri"/>
                <a:ea typeface="Calibri"/>
                <a:cs typeface="Calibri"/>
                <a:sym typeface="Calibri"/>
              </a:defRPr>
            </a:pPr>
            <a:r>
              <a:rPr i="1">
                <a:latin typeface="Verdana"/>
                <a:ea typeface="Verdana"/>
                <a:cs typeface="Verdana"/>
                <a:sym typeface="Verdana"/>
              </a:rPr>
              <a:t>specific results that I will aim to deliver are:</a:t>
            </a:r>
          </a:p>
        </p:txBody>
      </p:sp>
    </p:spTree>
  </p:cSld>
  <p:clrMapOvr>
    <a:masterClrMapping/>
  </p:clrMapOvr>
  <p:transition xmlns:p14="http://schemas.microsoft.com/office/powerpoint/2010/main" spd="med" advClick="1" p14:dur="1000"/>
</p:sld>
</file>

<file path=ppt/slides/slide1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3" name="Shape 543"/>
          <p:cNvSpPr/>
          <p:nvPr/>
        </p:nvSpPr>
        <p:spPr>
          <a:xfrm>
            <a:off x="552450" y="849662"/>
            <a:ext cx="11899900" cy="8305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p:txBody>
      </p:sp>
    </p:spTree>
  </p:cSld>
  <p:clrMapOvr>
    <a:masterClrMapping/>
  </p:clrMapOvr>
  <p:transition xmlns:p14="http://schemas.microsoft.com/office/powerpoint/2010/main" spd="med" advClick="1" p14:dur="1000"/>
</p:sld>
</file>

<file path=ppt/slides/slide1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5" name="Shape 545"/>
          <p:cNvSpPr/>
          <p:nvPr/>
        </p:nvSpPr>
        <p:spPr>
          <a:xfrm>
            <a:off x="552450" y="849662"/>
            <a:ext cx="11899900" cy="8305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To</a:t>
            </a:r>
          </a:p>
        </p:txBody>
      </p:sp>
    </p:spTree>
  </p:cSld>
  <p:clrMapOvr>
    <a:masterClrMapping/>
  </p:clrMapOvr>
  <p:transition xmlns:p14="http://schemas.microsoft.com/office/powerpoint/2010/main" spd="med" advClick="1" p14:dur="1000"/>
</p:sld>
</file>

<file path=ppt/slides/slide1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7" name="Shape 547"/>
          <p:cNvSpPr/>
          <p:nvPr/>
        </p:nvSpPr>
        <p:spPr>
          <a:xfrm>
            <a:off x="647699" y="2057400"/>
            <a:ext cx="11709402" cy="1635761"/>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p>
          <a:p>
            <a:pPr defTabSz="647700">
              <a:lnSpc>
                <a:spcPct val="120000"/>
              </a:lnSpc>
              <a:buClr>
                <a:srgbClr val="000000"/>
              </a:buClr>
              <a:buFont typeface="Verdana"/>
              <a:defRPr i="1" sz="3200">
                <a:solidFill>
                  <a:srgbClr val="FCFCFC"/>
                </a:solidFill>
                <a:uFill>
                  <a:solidFill>
                    <a:srgbClr val="000000"/>
                  </a:solidFill>
                </a:uFill>
                <a:latin typeface="Verdana"/>
                <a:ea typeface="Verdana"/>
                <a:cs typeface="Verdana"/>
                <a:sym typeface="Verdana"/>
              </a:defRPr>
            </a:pPr>
            <a:r>
              <a:t>My Progress Reports</a:t>
            </a:r>
          </a:p>
        </p:txBody>
      </p:sp>
    </p:spTree>
  </p:cSld>
  <p:clrMapOvr>
    <a:masterClrMapping/>
  </p:clrMapOvr>
  <p:transition xmlns:p14="http://schemas.microsoft.com/office/powerpoint/2010/main" spd="med" advClick="1" p14:dur="1000"/>
</p:sld>
</file>

<file path=ppt/slides/slide1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9" name="Shape 549"/>
          <p:cNvSpPr/>
          <p:nvPr/>
        </p:nvSpPr>
        <p:spPr>
          <a:xfrm>
            <a:off x="552450" y="1666141"/>
            <a:ext cx="11899900" cy="8028942"/>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R="457200" algn="l" defTabSz="457200">
              <a:lnSpc>
                <a:spcPct val="120000"/>
              </a:lnSpc>
              <a:defRPr i="1" sz="2600">
                <a:latin typeface="Verdana"/>
                <a:ea typeface="Verdana"/>
                <a:cs typeface="Verdana"/>
                <a:sym typeface="Verdana"/>
              </a:defRPr>
            </a:pPr>
            <a:r>
              <a:t>This section provides a framework you can use for meeting regularly with your manager. </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Bearing in mind the results you aim to deliver, it invites you to do the following things.</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Describe the specific outcomes you have agreed to deliver.</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Describe the specific things you have delivered in the past month (or other time frame).</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Describe the specific things you aim to deliver in the next month (or other time frame).</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Describe any other things you would like to discuss in the meeting with your manager.</a:t>
            </a:r>
          </a:p>
        </p:txBody>
      </p:sp>
      <p:sp>
        <p:nvSpPr>
          <p:cNvPr id="550" name="Shape 550"/>
          <p:cNvSpPr/>
          <p:nvPr/>
        </p:nvSpPr>
        <p:spPr>
          <a:xfrm>
            <a:off x="605930" y="418817"/>
            <a:ext cx="11792940" cy="565574"/>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solidFill>
                  <a:srgbClr val="FFFFFF"/>
                </a:solidFill>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8" name="Shape 238"/>
          <p:cNvSpPr/>
          <p:nvPr/>
        </p:nvSpPr>
        <p:spPr>
          <a:xfrm>
            <a:off x="722488" y="1587117"/>
            <a:ext cx="11559824" cy="711623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So how can you find a team’s strengths - where it it delivers As, rather than Bs or Cs? </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One approach is to explore its positive history and when it has performed brilliantly. The team’s talents can be found in a combination of ‘What’ it delivered, ‘How’ it was delivered and to ‘Whom’. These provide clues to the team’s strengths and successful style. </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So when has the team performed brilliantly? What have been its success stories? </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What did people do right then to perform outstanding work? What were the principles they followed? How did they translate these into action?</a:t>
            </a:r>
          </a:p>
        </p:txBody>
      </p:sp>
      <p:sp>
        <p:nvSpPr>
          <p:cNvPr id="239" name="Shape 239"/>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1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2" name="Shape 552"/>
          <p:cNvSpPr/>
          <p:nvPr/>
        </p:nvSpPr>
        <p:spPr>
          <a:xfrm>
            <a:off x="569383" y="1408462"/>
            <a:ext cx="12173480" cy="78264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defTabSz="647700">
              <a:lnSpc>
                <a:spcPts val="3600"/>
              </a:lnSpc>
              <a:buFont typeface="Verdana"/>
              <a:defRPr i="1" sz="2800">
                <a:uFill>
                  <a:solidFill>
                    <a:srgbClr val="000000"/>
                  </a:solidFill>
                </a:uFill>
                <a:latin typeface="Verdana"/>
                <a:ea typeface="Verdana"/>
                <a:cs typeface="Verdana"/>
                <a:sym typeface="Verdana"/>
              </a:defRPr>
            </a:pPr>
            <a:r>
              <a:t>The specific outcomes - the </a:t>
            </a:r>
          </a:p>
          <a:p>
            <a:pPr marL="508000" indent="-508000" defTabSz="647700">
              <a:lnSpc>
                <a:spcPts val="3600"/>
              </a:lnSpc>
              <a:buFont typeface="Verdana"/>
              <a:defRPr i="1" sz="2800">
                <a:uFill>
                  <a:solidFill>
                    <a:srgbClr val="000000"/>
                  </a:solidFill>
                </a:uFill>
                <a:latin typeface="Verdana"/>
                <a:ea typeface="Verdana"/>
                <a:cs typeface="Verdana"/>
                <a:sym typeface="Verdana"/>
              </a:defRPr>
            </a:pPr>
            <a:r>
              <a:t>results - I aim to deliver by … are: </a:t>
            </a: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p:txBody>
      </p:sp>
      <p:sp>
        <p:nvSpPr>
          <p:cNvPr id="553" name="Shape 553"/>
          <p:cNvSpPr/>
          <p:nvPr/>
        </p:nvSpPr>
        <p:spPr>
          <a:xfrm>
            <a:off x="605930" y="418817"/>
            <a:ext cx="11792940" cy="565574"/>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solidFill>
                  <a:srgbClr val="FFFFFF"/>
                </a:solidFill>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Specific Goals</a:t>
            </a:r>
          </a:p>
        </p:txBody>
      </p:sp>
    </p:spTree>
  </p:cSld>
  <p:clrMapOvr>
    <a:masterClrMapping/>
  </p:clrMapOvr>
  <p:transition xmlns:p14="http://schemas.microsoft.com/office/powerpoint/2010/main" spd="med" advClick="1" p14:dur="1000"/>
</p:sld>
</file>

<file path=ppt/slides/slide1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5" name="Shape 555"/>
          <p:cNvSpPr/>
          <p:nvPr/>
        </p:nvSpPr>
        <p:spPr>
          <a:xfrm>
            <a:off x="569383" y="1408462"/>
            <a:ext cx="12173480" cy="78264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defTabSz="647700">
              <a:lnSpc>
                <a:spcPts val="3600"/>
              </a:lnSpc>
              <a:buFont typeface="Verdana"/>
              <a:defRPr i="1" sz="2800">
                <a:uFill>
                  <a:solidFill>
                    <a:srgbClr val="000000"/>
                  </a:solidFill>
                </a:uFill>
                <a:latin typeface="Verdana"/>
                <a:ea typeface="Verdana"/>
                <a:cs typeface="Verdana"/>
                <a:sym typeface="Verdana"/>
              </a:defRPr>
            </a:pPr>
            <a:r>
              <a:t>The specific things that I have delivered in the past </a:t>
            </a:r>
          </a:p>
          <a:p>
            <a:pPr marL="508000" indent="-508000" defTabSz="647700">
              <a:lnSpc>
                <a:spcPts val="3600"/>
              </a:lnSpc>
              <a:buFont typeface="Verdana"/>
              <a:defRPr i="1" sz="2800">
                <a:uFill>
                  <a:solidFill>
                    <a:srgbClr val="000000"/>
                  </a:solidFill>
                </a:uFill>
                <a:latin typeface="Verdana"/>
                <a:ea typeface="Verdana"/>
                <a:cs typeface="Verdana"/>
                <a:sym typeface="Verdana"/>
              </a:defRPr>
            </a:pPr>
            <a:r>
              <a:t>month towards achieving these goals have been: </a:t>
            </a: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p:txBody>
      </p:sp>
      <p:sp>
        <p:nvSpPr>
          <p:cNvPr id="556" name="Shape 556"/>
          <p:cNvSpPr/>
          <p:nvPr/>
        </p:nvSpPr>
        <p:spPr>
          <a:xfrm>
            <a:off x="605930" y="418817"/>
            <a:ext cx="11792940" cy="565574"/>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solidFill>
                  <a:srgbClr val="FFFFFF"/>
                </a:solidFill>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Past Month</a:t>
            </a:r>
          </a:p>
        </p:txBody>
      </p:sp>
    </p:spTree>
  </p:cSld>
  <p:clrMapOvr>
    <a:masterClrMapping/>
  </p:clrMapOvr>
  <p:transition xmlns:p14="http://schemas.microsoft.com/office/powerpoint/2010/main" spd="med" advClick="1" p14:dur="1000"/>
</p:sld>
</file>

<file path=ppt/slides/slide1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8" name="Shape 558"/>
          <p:cNvSpPr/>
          <p:nvPr/>
        </p:nvSpPr>
        <p:spPr>
          <a:xfrm>
            <a:off x="569383" y="1408462"/>
            <a:ext cx="12173480" cy="78264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defTabSz="647700">
              <a:lnSpc>
                <a:spcPts val="3600"/>
              </a:lnSpc>
              <a:buFont typeface="Verdana"/>
              <a:defRPr i="1" sz="2800">
                <a:uFill>
                  <a:solidFill>
                    <a:srgbClr val="000000"/>
                  </a:solidFill>
                </a:uFill>
                <a:latin typeface="Verdana"/>
                <a:ea typeface="Verdana"/>
                <a:cs typeface="Verdana"/>
                <a:sym typeface="Verdana"/>
              </a:defRPr>
            </a:pPr>
            <a:r>
              <a:t>The specific things that I aim to deliver in the </a:t>
            </a:r>
          </a:p>
          <a:p>
            <a:pPr marL="508000" indent="-508000" defTabSz="647700">
              <a:lnSpc>
                <a:spcPts val="3600"/>
              </a:lnSpc>
              <a:buFont typeface="Verdana"/>
              <a:defRPr i="1" sz="2800">
                <a:uFill>
                  <a:solidFill>
                    <a:srgbClr val="000000"/>
                  </a:solidFill>
                </a:uFill>
                <a:latin typeface="Verdana"/>
                <a:ea typeface="Verdana"/>
                <a:cs typeface="Verdana"/>
                <a:sym typeface="Verdana"/>
              </a:defRPr>
            </a:pPr>
            <a:r>
              <a:t>month towards achieving these goals are: </a:t>
            </a: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p:txBody>
      </p:sp>
      <p:sp>
        <p:nvSpPr>
          <p:cNvPr id="559" name="Shape 559"/>
          <p:cNvSpPr/>
          <p:nvPr/>
        </p:nvSpPr>
        <p:spPr>
          <a:xfrm>
            <a:off x="605930" y="418817"/>
            <a:ext cx="11792940" cy="565574"/>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000">
                <a:uFill>
                  <a:solidFill>
                    <a:srgbClr val="000000"/>
                  </a:solidFill>
                </a:uFill>
                <a:latin typeface="Calibri"/>
                <a:ea typeface="Calibri"/>
                <a:cs typeface="Calibri"/>
                <a:sym typeface="Calibri"/>
              </a:defRPr>
            </a:pPr>
            <a:r>
              <a:rPr i="1">
                <a:solidFill>
                  <a:srgbClr val="FBFBFB"/>
                </a:solidFill>
                <a:latin typeface="Verdana"/>
                <a:ea typeface="Verdana"/>
                <a:cs typeface="Verdana"/>
                <a:sym typeface="Verdana"/>
              </a:rPr>
              <a:t>The</a:t>
            </a:r>
            <a:r>
              <a:rPr i="1">
                <a:solidFill>
                  <a:srgbClr val="FFFFFF"/>
                </a:solidFill>
                <a:latin typeface="Verdana"/>
                <a:ea typeface="Verdana"/>
                <a:cs typeface="Verdana"/>
                <a:sym typeface="Verdana"/>
              </a:rPr>
              <a:t> Next Month</a:t>
            </a:r>
          </a:p>
        </p:txBody>
      </p:sp>
    </p:spTree>
  </p:cSld>
  <p:clrMapOvr>
    <a:masterClrMapping/>
  </p:clrMapOvr>
  <p:transition xmlns:p14="http://schemas.microsoft.com/office/powerpoint/2010/main" spd="med" advClick="1" p14:dur="1000"/>
</p:sld>
</file>

<file path=ppt/slides/slide1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1" name="Shape 561"/>
          <p:cNvSpPr/>
          <p:nvPr/>
        </p:nvSpPr>
        <p:spPr>
          <a:xfrm>
            <a:off x="569383" y="1408462"/>
            <a:ext cx="12173480" cy="78264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defTabSz="647700">
              <a:lnSpc>
                <a:spcPts val="3600"/>
              </a:lnSpc>
              <a:buFont typeface="Verdana"/>
              <a:defRPr i="1" sz="2800">
                <a:uFill>
                  <a:solidFill>
                    <a:srgbClr val="000000"/>
                  </a:solidFill>
                </a:uFill>
                <a:latin typeface="Verdana"/>
                <a:ea typeface="Verdana"/>
                <a:cs typeface="Verdana"/>
                <a:sym typeface="Verdana"/>
              </a:defRPr>
            </a:pPr>
            <a:r>
              <a:t>The other things I would like to discuss - such as any </a:t>
            </a:r>
          </a:p>
          <a:p>
            <a:pPr marL="508000" indent="-508000" defTabSz="647700">
              <a:lnSpc>
                <a:spcPts val="3600"/>
              </a:lnSpc>
              <a:buFont typeface="Verdana"/>
              <a:defRPr i="1" sz="2800">
                <a:uFill>
                  <a:solidFill>
                    <a:srgbClr val="000000"/>
                  </a:solidFill>
                </a:uFill>
                <a:latin typeface="Verdana"/>
                <a:ea typeface="Verdana"/>
                <a:cs typeface="Verdana"/>
                <a:sym typeface="Verdana"/>
              </a:defRPr>
            </a:pPr>
            <a:r>
              <a:t>challenges I face, my plans for tackling these, any support </a:t>
            </a:r>
          </a:p>
          <a:p>
            <a:pPr marL="508000" indent="-508000" defTabSz="647700">
              <a:lnSpc>
                <a:spcPts val="3600"/>
              </a:lnSpc>
              <a:buFont typeface="Verdana"/>
              <a:defRPr i="1" sz="2800">
                <a:uFill>
                  <a:solidFill>
                    <a:srgbClr val="000000"/>
                  </a:solidFill>
                </a:uFill>
                <a:latin typeface="Verdana"/>
                <a:ea typeface="Verdana"/>
                <a:cs typeface="Verdana"/>
                <a:sym typeface="Verdana"/>
              </a:defRPr>
            </a:pPr>
            <a:r>
              <a:t>I need and any other topics I would like to explore - are : </a:t>
            </a: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1) To</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p:txBody>
      </p:sp>
      <p:sp>
        <p:nvSpPr>
          <p:cNvPr id="562" name="Shape 562"/>
          <p:cNvSpPr/>
          <p:nvPr/>
        </p:nvSpPr>
        <p:spPr>
          <a:xfrm>
            <a:off x="605930" y="418817"/>
            <a:ext cx="11792940" cy="565574"/>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solidFill>
                  <a:srgbClr val="FFFFFF"/>
                </a:solidFill>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Summary</a:t>
            </a:r>
          </a:p>
        </p:txBody>
      </p:sp>
    </p:spTree>
  </p:cSld>
  <p:clrMapOvr>
    <a:masterClrMapping/>
  </p:clrMapOvr>
  <p:transition xmlns:p14="http://schemas.microsoft.com/office/powerpoint/2010/main" spd="med" advClick="1" p14:dur="1000"/>
</p:sld>
</file>

<file path=ppt/slides/slide1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4" name="Shape 564"/>
          <p:cNvSpPr/>
          <p:nvPr/>
        </p:nvSpPr>
        <p:spPr>
          <a:xfrm>
            <a:off x="788568" y="5613867"/>
            <a:ext cx="11427664" cy="1058334"/>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Co-ordinating people’s strengths </a:t>
            </a:r>
            <a:endParaRPr i="1">
              <a:latin typeface="Verdana"/>
              <a:ea typeface="Verdana"/>
              <a:cs typeface="Verdana"/>
              <a:sym typeface="Verdana"/>
            </a:endParaRPr>
          </a:p>
          <a:p>
            <a:pPr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to achieve the picture of success</a:t>
            </a:r>
          </a:p>
        </p:txBody>
      </p:sp>
      <p:sp>
        <p:nvSpPr>
          <p:cNvPr id="565" name="Shape 565"/>
          <p:cNvSpPr/>
          <p:nvPr/>
        </p:nvSpPr>
        <p:spPr>
          <a:xfrm>
            <a:off x="785918" y="1255324"/>
            <a:ext cx="11432964" cy="18101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Super Team</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1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7" name="Shape 567"/>
          <p:cNvSpPr/>
          <p:nvPr/>
        </p:nvSpPr>
        <p:spPr>
          <a:xfrm>
            <a:off x="722488" y="1908850"/>
            <a:ext cx="11559824" cy="6907688"/>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There are many approaches to co-ordinating people’s strengths and achieving the goals. The keys are:</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ensure the team has a clear picture of success.</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encourage people to build on their strengths - whilst managing the consequences of any weaknesses - and make their best contributions to achieving the picture of success.</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ensure do superb work and deliver the picture of success.</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Great co-ordinators often use the following questions to ensure that people can use their strengths whilst also making sure that all the tasks get done.</a:t>
            </a:r>
          </a:p>
        </p:txBody>
      </p:sp>
      <p:sp>
        <p:nvSpPr>
          <p:cNvPr id="568" name="Shape 568"/>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1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70" name="Shape 570"/>
          <p:cNvSpPr/>
          <p:nvPr/>
        </p:nvSpPr>
        <p:spPr>
          <a:xfrm>
            <a:off x="605930" y="384950"/>
            <a:ext cx="11792940" cy="1022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Co-ordinating People’s </a:t>
            </a:r>
            <a:endParaRPr i="1">
              <a:latin typeface="Verdana"/>
              <a:ea typeface="Verdana"/>
              <a:cs typeface="Verdana"/>
              <a:sym typeface="Verdana"/>
            </a:endParaRPr>
          </a:p>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Strengths To Achieve The Goals</a:t>
            </a:r>
          </a:p>
        </p:txBody>
      </p:sp>
      <p:sp>
        <p:nvSpPr>
          <p:cNvPr id="571" name="Shape 571"/>
          <p:cNvSpPr/>
          <p:nvPr/>
        </p:nvSpPr>
        <p:spPr>
          <a:xfrm>
            <a:off x="722488" y="1873436"/>
            <a:ext cx="11559824" cy="7395367"/>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ts val="3800"/>
              </a:lnSpc>
              <a:buClr>
                <a:srgbClr val="000000"/>
              </a:buClr>
              <a:buFont typeface="Verdana"/>
              <a:defRPr i="1" sz="2600">
                <a:uFill>
                  <a:solidFill>
                    <a:srgbClr val="000000"/>
                  </a:solidFill>
                </a:uFill>
                <a:latin typeface="Verdana"/>
                <a:ea typeface="Verdana"/>
                <a:cs typeface="Verdana"/>
                <a:sym typeface="Verdana"/>
              </a:defRPr>
            </a:pPr>
            <a:r>
              <a:t>You can ask the following questions.</a:t>
            </a: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What are the team’s goals? What are the real results we want to achieve? What is the picture of success?</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What are people’s strengths? What are the specific activities in which they deliver As rather than Bs or Cs?</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How can co-ordinate people’s strengths to achieve the goals? How can we make sure that any remaining practical tasks get done? How can we make clear contracts about people’s contributions? </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How can we make sure that people proactively keep others informed about their progress? How can we do whatever is required to achieve the picture of success?</a:t>
            </a:r>
          </a:p>
        </p:txBody>
      </p:sp>
    </p:spTree>
  </p:cSld>
  <p:clrMapOvr>
    <a:masterClrMapping/>
  </p:clrMapOvr>
  <p:transition xmlns:p14="http://schemas.microsoft.com/office/powerpoint/2010/main" spd="med" advClick="1" p14:dur="1000"/>
</p:sld>
</file>

<file path=ppt/slides/slide1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73" name="Shape 573"/>
          <p:cNvSpPr/>
          <p:nvPr/>
        </p:nvSpPr>
        <p:spPr>
          <a:xfrm>
            <a:off x="788568" y="5613867"/>
            <a:ext cx="11427664" cy="1058334"/>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Keeping people informed about the team’s </a:t>
            </a:r>
            <a:endParaRPr i="1">
              <a:latin typeface="Verdana"/>
              <a:ea typeface="Verdana"/>
              <a:cs typeface="Verdana"/>
              <a:sym typeface="Verdana"/>
            </a:endParaRPr>
          </a:p>
          <a:p>
            <a:pPr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progress towards achieving the picture of success</a:t>
            </a:r>
          </a:p>
        </p:txBody>
      </p:sp>
      <p:sp>
        <p:nvSpPr>
          <p:cNvPr id="574" name="Shape 574"/>
          <p:cNvSpPr/>
          <p:nvPr/>
        </p:nvSpPr>
        <p:spPr>
          <a:xfrm>
            <a:off x="785918" y="1255324"/>
            <a:ext cx="11432964" cy="18101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Super Team</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1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76" name="Shape 576"/>
          <p:cNvSpPr/>
          <p:nvPr/>
        </p:nvSpPr>
        <p:spPr>
          <a:xfrm>
            <a:off x="722488" y="1306807"/>
            <a:ext cx="11559824" cy="8370728"/>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Good leaders keep reminding people of the team’s story and goals.</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One approach is to gather people together every month and update them on the following things.</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team’s picture of success.</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the team has delivered in the past month towards achieving these goals.</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the team aims to deliver in the next month towards achieving these goals </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other things that it may be useful for people to know about as the team works towards achieving the picture of success. </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Here is a framework you can use for sharing these things. Plus answering any questions people may have.</a:t>
            </a:r>
          </a:p>
        </p:txBody>
      </p:sp>
      <p:sp>
        <p:nvSpPr>
          <p:cNvPr id="577" name="Shape 577"/>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1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79" name="Shape 579"/>
          <p:cNvSpPr/>
          <p:nvPr/>
        </p:nvSpPr>
        <p:spPr>
          <a:xfrm>
            <a:off x="569383" y="1408462"/>
            <a:ext cx="12173480" cy="78264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defTabSz="647700">
              <a:lnSpc>
                <a:spcPts val="3600"/>
              </a:lnSpc>
              <a:buFont typeface="Verdana"/>
              <a:defRPr i="1" sz="2800">
                <a:uFill>
                  <a:solidFill>
                    <a:srgbClr val="000000"/>
                  </a:solidFill>
                </a:uFill>
                <a:latin typeface="Verdana"/>
                <a:ea typeface="Verdana"/>
                <a:cs typeface="Verdana"/>
                <a:sym typeface="Verdana"/>
              </a:defRPr>
            </a:pPr>
            <a:r>
              <a:t>The specific outcomes - the </a:t>
            </a:r>
          </a:p>
          <a:p>
            <a:pPr marL="508000" indent="-508000" defTabSz="647700">
              <a:lnSpc>
                <a:spcPts val="3600"/>
              </a:lnSpc>
              <a:buFont typeface="Verdana"/>
              <a:defRPr i="1" sz="2800">
                <a:uFill>
                  <a:solidFill>
                    <a:srgbClr val="000000"/>
                  </a:solidFill>
                </a:uFill>
                <a:latin typeface="Verdana"/>
                <a:ea typeface="Verdana"/>
                <a:cs typeface="Verdana"/>
                <a:sym typeface="Verdana"/>
              </a:defRPr>
            </a:pPr>
            <a:r>
              <a:t>results - we aim to deliver by … are: </a:t>
            </a: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p:txBody>
      </p:sp>
      <p:sp>
        <p:nvSpPr>
          <p:cNvPr id="580" name="Shape 580"/>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Picture Of Success</a:t>
            </a:r>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1" name="Shape 241"/>
          <p:cNvSpPr/>
          <p:nvPr/>
        </p:nvSpPr>
        <p:spPr>
          <a:xfrm>
            <a:off x="722488" y="1311063"/>
            <a:ext cx="11559824" cy="713147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If you wish, try tackling the exercise on this theme. This invites you to do the following things.</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marL="22578" indent="-22578"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specific times when people in the team have performed</a:t>
            </a:r>
            <a:endParaRPr i="1">
              <a:latin typeface="Verdana"/>
              <a:ea typeface="Verdana"/>
              <a:cs typeface="Verdana"/>
              <a:sym typeface="Verdana"/>
            </a:endParaRPr>
          </a:p>
          <a:p>
            <a:pPr marL="22578" indent="-22578"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brilliantly.</a:t>
            </a:r>
          </a:p>
          <a:p>
            <a:pPr marL="769902" indent="-769902"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marL="22578" indent="-22578"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specific things that people did then - the principles</a:t>
            </a:r>
            <a:endParaRPr i="1">
              <a:latin typeface="Verdana"/>
              <a:ea typeface="Verdana"/>
              <a:cs typeface="Verdana"/>
              <a:sym typeface="Verdana"/>
            </a:endParaRPr>
          </a:p>
          <a:p>
            <a:pPr marL="22578" indent="-22578"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they followed - to perform brilliantly.</a:t>
            </a:r>
          </a:p>
          <a:p>
            <a:pPr marL="769902" indent="-769902"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marL="22578" indent="-22578"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Look at each example in turn and describe these things. </a:t>
            </a:r>
            <a:r>
              <a:t>You may want to focus on the specific strengths they showed, the specific strategies they followed and the specific skills they used. </a:t>
            </a:r>
          </a:p>
          <a:p>
            <a:pPr marL="769902" indent="-769902"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specific things they did to translate these principles into action and perform brilliantly. </a:t>
            </a:r>
          </a:p>
        </p:txBody>
      </p:sp>
    </p:spTree>
  </p:cSld>
  <p:clrMapOvr>
    <a:masterClrMapping/>
  </p:clrMapOvr>
  <p:transition xmlns:p14="http://schemas.microsoft.com/office/powerpoint/2010/main" spd="med" advClick="1" p14:dur="1000"/>
</p:sld>
</file>

<file path=ppt/slides/slide1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2" name="Shape 582"/>
          <p:cNvSpPr/>
          <p:nvPr/>
        </p:nvSpPr>
        <p:spPr>
          <a:xfrm>
            <a:off x="569383" y="1408462"/>
            <a:ext cx="12173480" cy="78264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defTabSz="647700">
              <a:lnSpc>
                <a:spcPts val="3600"/>
              </a:lnSpc>
              <a:buFont typeface="Verdana"/>
              <a:defRPr i="1" sz="2800">
                <a:uFill>
                  <a:solidFill>
                    <a:srgbClr val="000000"/>
                  </a:solidFill>
                </a:uFill>
                <a:latin typeface="Verdana"/>
                <a:ea typeface="Verdana"/>
                <a:cs typeface="Verdana"/>
                <a:sym typeface="Verdana"/>
              </a:defRPr>
            </a:pPr>
            <a:r>
              <a:t>The specific things that we have delivered in the past </a:t>
            </a:r>
          </a:p>
          <a:p>
            <a:pPr marL="508000" indent="-508000" defTabSz="647700">
              <a:lnSpc>
                <a:spcPts val="3600"/>
              </a:lnSpc>
              <a:buFont typeface="Verdana"/>
              <a:defRPr i="1" sz="2800">
                <a:uFill>
                  <a:solidFill>
                    <a:srgbClr val="000000"/>
                  </a:solidFill>
                </a:uFill>
                <a:latin typeface="Verdana"/>
                <a:ea typeface="Verdana"/>
                <a:cs typeface="Verdana"/>
                <a:sym typeface="Verdana"/>
              </a:defRPr>
            </a:pPr>
            <a:r>
              <a:t>month towards achieving these goals have been: </a:t>
            </a: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p:txBody>
      </p:sp>
      <p:sp>
        <p:nvSpPr>
          <p:cNvPr id="583" name="Shape 583"/>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Past Month</a:t>
            </a:r>
          </a:p>
        </p:txBody>
      </p:sp>
    </p:spTree>
  </p:cSld>
  <p:clrMapOvr>
    <a:masterClrMapping/>
  </p:clrMapOvr>
  <p:transition xmlns:p14="http://schemas.microsoft.com/office/powerpoint/2010/main" spd="med" advClick="1" p14:dur="1000"/>
</p:sld>
</file>

<file path=ppt/slides/slide1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5" name="Shape 585"/>
          <p:cNvSpPr/>
          <p:nvPr/>
        </p:nvSpPr>
        <p:spPr>
          <a:xfrm>
            <a:off x="569383" y="1408462"/>
            <a:ext cx="12173480" cy="78264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defTabSz="647700">
              <a:lnSpc>
                <a:spcPts val="3600"/>
              </a:lnSpc>
              <a:buFont typeface="Verdana"/>
              <a:defRPr i="1" sz="2800">
                <a:uFill>
                  <a:solidFill>
                    <a:srgbClr val="000000"/>
                  </a:solidFill>
                </a:uFill>
                <a:latin typeface="Verdana"/>
                <a:ea typeface="Verdana"/>
                <a:cs typeface="Verdana"/>
                <a:sym typeface="Verdana"/>
              </a:defRPr>
            </a:pPr>
            <a:r>
              <a:t>The specific things that we aim to deliver in the </a:t>
            </a:r>
          </a:p>
          <a:p>
            <a:pPr marL="508000" indent="-508000" defTabSz="647700">
              <a:lnSpc>
                <a:spcPts val="3600"/>
              </a:lnSpc>
              <a:buFont typeface="Verdana"/>
              <a:defRPr i="1" sz="2800">
                <a:uFill>
                  <a:solidFill>
                    <a:srgbClr val="000000"/>
                  </a:solidFill>
                </a:uFill>
                <a:latin typeface="Verdana"/>
                <a:ea typeface="Verdana"/>
                <a:cs typeface="Verdana"/>
                <a:sym typeface="Verdana"/>
              </a:defRPr>
            </a:pPr>
            <a:r>
              <a:t>month towards achieving these goals are: </a:t>
            </a: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8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Font typeface="Verdana"/>
              <a:defRPr i="1" sz="2600">
                <a:uFill>
                  <a:solidFill>
                    <a:srgbClr val="000000"/>
                  </a:solidFill>
                </a:uFill>
                <a:latin typeface="Verdana"/>
                <a:ea typeface="Verdana"/>
                <a:cs typeface="Verdana"/>
                <a:sym typeface="Verdana"/>
              </a:defRPr>
            </a:pPr>
          </a:p>
          <a:p>
            <a:pPr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r>
              <a:t>	For example:</a:t>
            </a:r>
          </a:p>
        </p:txBody>
      </p:sp>
      <p:sp>
        <p:nvSpPr>
          <p:cNvPr id="586" name="Shape 586"/>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Next Month</a:t>
            </a:r>
          </a:p>
        </p:txBody>
      </p:sp>
    </p:spTree>
  </p:cSld>
  <p:clrMapOvr>
    <a:masterClrMapping/>
  </p:clrMapOvr>
  <p:transition xmlns:p14="http://schemas.microsoft.com/office/powerpoint/2010/main" spd="med" advClick="1" p14:dur="1000"/>
</p:sld>
</file>

<file path=ppt/slides/slide1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8" name="Shape 588"/>
          <p:cNvSpPr/>
          <p:nvPr/>
        </p:nvSpPr>
        <p:spPr>
          <a:xfrm>
            <a:off x="569383" y="1408462"/>
            <a:ext cx="12173480" cy="800937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defTabSz="647700">
              <a:lnSpc>
                <a:spcPct val="120000"/>
              </a:lnSpc>
              <a:buFont typeface="Verdana"/>
              <a:defRPr i="1" sz="2700">
                <a:uFill>
                  <a:solidFill>
                    <a:srgbClr val="000000"/>
                  </a:solidFill>
                </a:uFill>
                <a:latin typeface="Verdana"/>
                <a:ea typeface="Verdana"/>
                <a:cs typeface="Verdana"/>
                <a:sym typeface="Verdana"/>
              </a:defRPr>
            </a:pPr>
            <a:r>
              <a:t>The other things that it may be useful for you to know about </a:t>
            </a:r>
          </a:p>
          <a:p>
            <a:pPr marL="508000" indent="-508000" defTabSz="647700">
              <a:lnSpc>
                <a:spcPct val="120000"/>
              </a:lnSpc>
              <a:buFont typeface="Verdana"/>
              <a:defRPr i="1" sz="2700">
                <a:uFill>
                  <a:solidFill>
                    <a:srgbClr val="000000"/>
                  </a:solidFill>
                </a:uFill>
                <a:latin typeface="Verdana"/>
                <a:ea typeface="Verdana"/>
                <a:cs typeface="Verdana"/>
                <a:sym typeface="Verdana"/>
              </a:defRPr>
            </a:pPr>
            <a:r>
              <a:t>as we work towards achieving the picture of success are:</a:t>
            </a:r>
          </a:p>
          <a:p>
            <a:pPr marL="508000" indent="-508000" algn="l" defTabSz="647700">
              <a:lnSpc>
                <a:spcPct val="120000"/>
              </a:lnSpc>
              <a:buFont typeface="Verdana"/>
              <a:defRPr i="1" sz="2700">
                <a:uFill>
                  <a:solidFill>
                    <a:srgbClr val="000000"/>
                  </a:solidFill>
                </a:uFill>
                <a:latin typeface="Verdana"/>
                <a:ea typeface="Verdana"/>
                <a:cs typeface="Verdana"/>
                <a:sym typeface="Verdana"/>
              </a:defRPr>
            </a:pPr>
          </a:p>
          <a:p>
            <a:pPr marL="508000" indent="-508000" algn="l" defTabSz="647700">
              <a:lnSpc>
                <a:spcPct val="120000"/>
              </a:lnSpc>
              <a:buFont typeface="Verdana"/>
              <a:defRPr i="1" sz="2700">
                <a:uFill>
                  <a:solidFill>
                    <a:srgbClr val="000000"/>
                  </a:solidFill>
                </a:uFill>
                <a:latin typeface="Verdana"/>
                <a:ea typeface="Verdana"/>
                <a:cs typeface="Verdana"/>
                <a:sym typeface="Verdana"/>
              </a:defRPr>
            </a:pPr>
          </a:p>
          <a:p>
            <a:pPr marL="508000" indent="-508000" algn="l" defTabSz="647700">
              <a:lnSpc>
                <a:spcPct val="120000"/>
              </a:lnSpc>
              <a:buFont typeface="Verdana"/>
              <a:defRPr i="1" sz="2700">
                <a:uFill>
                  <a:solidFill>
                    <a:srgbClr val="000000"/>
                  </a:solidFill>
                </a:uFill>
                <a:latin typeface="Verdana"/>
                <a:ea typeface="Verdana"/>
                <a:cs typeface="Verdana"/>
                <a:sym typeface="Verdana"/>
              </a:defRPr>
            </a:pPr>
          </a:p>
          <a:p>
            <a:pPr marL="508000" indent="-508000" algn="l" defTabSz="647700">
              <a:lnSpc>
                <a:spcPct val="120000"/>
              </a:lnSpc>
              <a:buFont typeface="Verdana"/>
              <a:defRPr i="1" sz="2700">
                <a:uFill>
                  <a:solidFill>
                    <a:srgbClr val="000000"/>
                  </a:solidFill>
                </a:uFill>
                <a:latin typeface="Verdana"/>
                <a:ea typeface="Verdana"/>
                <a:cs typeface="Verdana"/>
                <a:sym typeface="Verdana"/>
              </a:defRPr>
            </a:pPr>
            <a:r>
              <a:t>1) </a:t>
            </a:r>
          </a:p>
          <a:p>
            <a:pPr algn="l" defTabSz="647700">
              <a:lnSpc>
                <a:spcPct val="120000"/>
              </a:lnSpc>
              <a:buFont typeface="Verdana"/>
              <a:defRPr i="1" sz="2700">
                <a:uFill>
                  <a:solidFill>
                    <a:srgbClr val="000000"/>
                  </a:solidFill>
                </a:uFill>
                <a:latin typeface="Verdana"/>
                <a:ea typeface="Verdana"/>
                <a:cs typeface="Verdana"/>
                <a:sym typeface="Verdana"/>
              </a:defRPr>
            </a:pPr>
          </a:p>
          <a:p>
            <a:pPr algn="l" defTabSz="647700">
              <a:lnSpc>
                <a:spcPct val="120000"/>
              </a:lnSpc>
              <a:buFont typeface="Verdana"/>
              <a:defRPr i="1" sz="2700">
                <a:uFill>
                  <a:solidFill>
                    <a:srgbClr val="000000"/>
                  </a:solidFill>
                </a:uFill>
                <a:latin typeface="Verdana"/>
                <a:ea typeface="Verdana"/>
                <a:cs typeface="Verdana"/>
                <a:sym typeface="Verdana"/>
              </a:defRPr>
            </a:pPr>
          </a:p>
          <a:p>
            <a:pPr algn="l" defTabSz="647700">
              <a:lnSpc>
                <a:spcPct val="120000"/>
              </a:lnSpc>
              <a:buFont typeface="Verdana"/>
              <a:defRPr i="1" sz="2700">
                <a:uFill>
                  <a:solidFill>
                    <a:srgbClr val="000000"/>
                  </a:solidFill>
                </a:uFill>
                <a:latin typeface="Verdana"/>
                <a:ea typeface="Verdana"/>
                <a:cs typeface="Verdana"/>
                <a:sym typeface="Verdana"/>
              </a:defRPr>
            </a:pPr>
          </a:p>
          <a:p>
            <a:pPr marL="508000" indent="-508000" algn="l" defTabSz="647700">
              <a:lnSpc>
                <a:spcPct val="120000"/>
              </a:lnSpc>
              <a:buFont typeface="Verdana"/>
              <a:defRPr i="1" sz="2700">
                <a:uFill>
                  <a:solidFill>
                    <a:srgbClr val="000000"/>
                  </a:solidFill>
                </a:uFill>
                <a:latin typeface="Verdana"/>
                <a:ea typeface="Verdana"/>
                <a:cs typeface="Verdana"/>
                <a:sym typeface="Verdana"/>
              </a:defRPr>
            </a:pPr>
            <a:r>
              <a:t>2)</a:t>
            </a:r>
          </a:p>
          <a:p>
            <a:pPr marL="508000" indent="-508000" algn="l" defTabSz="647700">
              <a:lnSpc>
                <a:spcPct val="120000"/>
              </a:lnSpc>
              <a:buFont typeface="Verdana"/>
              <a:defRPr i="1" sz="2700">
                <a:uFill>
                  <a:solidFill>
                    <a:srgbClr val="000000"/>
                  </a:solidFill>
                </a:uFill>
                <a:latin typeface="Verdana"/>
                <a:ea typeface="Verdana"/>
                <a:cs typeface="Verdana"/>
                <a:sym typeface="Verdana"/>
              </a:defRPr>
            </a:pPr>
          </a:p>
          <a:p>
            <a:pPr algn="l" defTabSz="647700">
              <a:lnSpc>
                <a:spcPct val="120000"/>
              </a:lnSpc>
              <a:buFont typeface="Verdana"/>
              <a:defRPr i="1" sz="2700">
                <a:uFill>
                  <a:solidFill>
                    <a:srgbClr val="000000"/>
                  </a:solidFill>
                </a:uFill>
                <a:latin typeface="Verdana"/>
                <a:ea typeface="Verdana"/>
                <a:cs typeface="Verdana"/>
                <a:sym typeface="Verdana"/>
              </a:defRPr>
            </a:pPr>
          </a:p>
          <a:p>
            <a:pPr algn="l" defTabSz="647700">
              <a:lnSpc>
                <a:spcPct val="120000"/>
              </a:lnSpc>
              <a:buFont typeface="Verdana"/>
              <a:defRPr i="1" sz="2700">
                <a:uFill>
                  <a:solidFill>
                    <a:srgbClr val="000000"/>
                  </a:solidFill>
                </a:uFill>
                <a:latin typeface="Verdana"/>
                <a:ea typeface="Verdana"/>
                <a:cs typeface="Verdana"/>
                <a:sym typeface="Verdana"/>
              </a:defRPr>
            </a:pPr>
          </a:p>
          <a:p>
            <a:pPr marL="508000" indent="-508000" algn="l" defTabSz="647700">
              <a:lnSpc>
                <a:spcPct val="120000"/>
              </a:lnSpc>
              <a:buFont typeface="Verdana"/>
              <a:defRPr i="1" sz="2700">
                <a:uFill>
                  <a:solidFill>
                    <a:srgbClr val="000000"/>
                  </a:solidFill>
                </a:uFill>
                <a:latin typeface="Verdana"/>
                <a:ea typeface="Verdana"/>
                <a:cs typeface="Verdana"/>
                <a:sym typeface="Verdana"/>
              </a:defRPr>
            </a:pPr>
            <a:r>
              <a:t>3)</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p:txBody>
      </p:sp>
      <p:sp>
        <p:nvSpPr>
          <p:cNvPr id="589" name="Shape 589"/>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Other Things </a:t>
            </a:r>
          </a:p>
        </p:txBody>
      </p:sp>
    </p:spTree>
  </p:cSld>
  <p:clrMapOvr>
    <a:masterClrMapping/>
  </p:clrMapOvr>
  <p:transition xmlns:p14="http://schemas.microsoft.com/office/powerpoint/2010/main" spd="med" advClick="1" p14:dur="1000"/>
</p:sld>
</file>

<file path=ppt/slides/slide1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91" name="Shape 591"/>
          <p:cNvSpPr/>
          <p:nvPr/>
        </p:nvSpPr>
        <p:spPr>
          <a:xfrm>
            <a:off x="569383" y="1408462"/>
            <a:ext cx="12173480" cy="80550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indent="27516" algn="l" defTabSz="647700">
              <a:lnSpc>
                <a:spcPct val="120000"/>
              </a:lnSpc>
              <a:buFont typeface="Verdana"/>
              <a:defRPr i="1" sz="2600">
                <a:uFill>
                  <a:solidFill>
                    <a:srgbClr val="000000"/>
                  </a:solidFill>
                </a:uFill>
                <a:latin typeface="Verdana"/>
                <a:ea typeface="Verdana"/>
                <a:cs typeface="Verdana"/>
                <a:sym typeface="Verdana"/>
              </a:defRPr>
            </a:pPr>
            <a:r>
              <a:t>We would now like to you reflect and then let us know any questions you have. We will try to answer these here or, if more appropriate, discuss these with you individually or in your small teams. So let us know your questions.</a:t>
            </a:r>
          </a:p>
          <a:p>
            <a:pPr marL="508000" indent="-508000" algn="l" defTabSz="647700">
              <a:lnSpc>
                <a:spcPct val="120000"/>
              </a:lnSpc>
              <a:buFont typeface="Verdana"/>
              <a:defRPr i="1" sz="2600">
                <a:uFill>
                  <a:solidFill>
                    <a:srgbClr val="000000"/>
                  </a:solidFill>
                </a:uFill>
                <a:latin typeface="Verdana"/>
                <a:ea typeface="Verdana"/>
                <a:cs typeface="Verdana"/>
                <a:sym typeface="Verdana"/>
              </a:defRPr>
            </a:pPr>
          </a:p>
          <a:p>
            <a:pPr marL="508000" indent="-508000" algn="l" defTabSz="647700">
              <a:lnSpc>
                <a:spcPct val="120000"/>
              </a:lnSpc>
              <a:buFont typeface="Verdana"/>
              <a:defRPr i="1" sz="2600">
                <a:uFill>
                  <a:solidFill>
                    <a:srgbClr val="000000"/>
                  </a:solidFill>
                </a:uFill>
                <a:latin typeface="Verdana"/>
                <a:ea typeface="Verdana"/>
                <a:cs typeface="Verdana"/>
                <a:sym typeface="Verdana"/>
              </a:defRPr>
            </a:pPr>
          </a:p>
          <a:p>
            <a:pPr marL="508000" indent="-508000" algn="l" defTabSz="647700">
              <a:lnSpc>
                <a:spcPct val="120000"/>
              </a:lnSpc>
              <a:buFont typeface="Verdana"/>
              <a:defRPr i="1" sz="2600">
                <a:uFill>
                  <a:solidFill>
                    <a:srgbClr val="000000"/>
                  </a:solidFill>
                </a:uFill>
                <a:latin typeface="Verdana"/>
                <a:ea typeface="Verdana"/>
                <a:cs typeface="Verdana"/>
                <a:sym typeface="Verdana"/>
              </a:defRPr>
            </a:pPr>
            <a:r>
              <a:t>1) </a:t>
            </a:r>
          </a:p>
          <a:p>
            <a:pPr algn="l" defTabSz="647700">
              <a:lnSpc>
                <a:spcPct val="120000"/>
              </a:lnSpc>
              <a:buFont typeface="Verdana"/>
              <a:defRPr i="1" sz="2600">
                <a:uFill>
                  <a:solidFill>
                    <a:srgbClr val="000000"/>
                  </a:solidFill>
                </a:uFill>
                <a:latin typeface="Verdana"/>
                <a:ea typeface="Verdana"/>
                <a:cs typeface="Verdana"/>
                <a:sym typeface="Verdana"/>
              </a:defRPr>
            </a:pPr>
          </a:p>
          <a:p>
            <a:pPr algn="l" defTabSz="647700">
              <a:lnSpc>
                <a:spcPct val="120000"/>
              </a:lnSpc>
              <a:buFont typeface="Verdana"/>
              <a:defRPr i="1" sz="2600">
                <a:uFill>
                  <a:solidFill>
                    <a:srgbClr val="000000"/>
                  </a:solidFill>
                </a:uFill>
                <a:latin typeface="Verdana"/>
                <a:ea typeface="Verdana"/>
                <a:cs typeface="Verdana"/>
                <a:sym typeface="Verdana"/>
              </a:defRPr>
            </a:pPr>
          </a:p>
          <a:p>
            <a:pPr algn="l" defTabSz="647700">
              <a:lnSpc>
                <a:spcPct val="120000"/>
              </a:lnSpc>
              <a:buFont typeface="Verdana"/>
              <a:defRPr i="1" sz="2600">
                <a:uFill>
                  <a:solidFill>
                    <a:srgbClr val="000000"/>
                  </a:solidFill>
                </a:uFill>
                <a:latin typeface="Verdana"/>
                <a:ea typeface="Verdana"/>
                <a:cs typeface="Verdana"/>
                <a:sym typeface="Verdana"/>
              </a:defRPr>
            </a:pPr>
          </a:p>
          <a:p>
            <a:pPr marL="508000" indent="-508000" algn="l" defTabSz="647700">
              <a:lnSpc>
                <a:spcPct val="120000"/>
              </a:lnSpc>
              <a:buFont typeface="Verdana"/>
              <a:defRPr i="1" sz="2600">
                <a:uFill>
                  <a:solidFill>
                    <a:srgbClr val="000000"/>
                  </a:solidFill>
                </a:uFill>
                <a:latin typeface="Verdana"/>
                <a:ea typeface="Verdana"/>
                <a:cs typeface="Verdana"/>
                <a:sym typeface="Verdana"/>
              </a:defRPr>
            </a:pPr>
            <a:r>
              <a:t>2)</a:t>
            </a:r>
          </a:p>
          <a:p>
            <a:pPr marL="508000" indent="-508000" algn="l" defTabSz="647700">
              <a:lnSpc>
                <a:spcPct val="120000"/>
              </a:lnSpc>
              <a:buFont typeface="Verdana"/>
              <a:defRPr i="1" sz="2600">
                <a:uFill>
                  <a:solidFill>
                    <a:srgbClr val="000000"/>
                  </a:solidFill>
                </a:uFill>
                <a:latin typeface="Verdana"/>
                <a:ea typeface="Verdana"/>
                <a:cs typeface="Verdana"/>
                <a:sym typeface="Verdana"/>
              </a:defRPr>
            </a:pPr>
          </a:p>
          <a:p>
            <a:pPr algn="l" defTabSz="647700">
              <a:lnSpc>
                <a:spcPct val="120000"/>
              </a:lnSpc>
              <a:buFont typeface="Verdana"/>
              <a:defRPr i="1" sz="2600">
                <a:uFill>
                  <a:solidFill>
                    <a:srgbClr val="000000"/>
                  </a:solidFill>
                </a:uFill>
                <a:latin typeface="Verdana"/>
                <a:ea typeface="Verdana"/>
                <a:cs typeface="Verdana"/>
                <a:sym typeface="Verdana"/>
              </a:defRPr>
            </a:pPr>
          </a:p>
          <a:p>
            <a:pPr algn="l" defTabSz="647700">
              <a:lnSpc>
                <a:spcPct val="120000"/>
              </a:lnSpc>
              <a:buFont typeface="Verdana"/>
              <a:defRPr i="1" sz="2600">
                <a:uFill>
                  <a:solidFill>
                    <a:srgbClr val="000000"/>
                  </a:solidFill>
                </a:uFill>
                <a:latin typeface="Verdana"/>
                <a:ea typeface="Verdana"/>
                <a:cs typeface="Verdana"/>
                <a:sym typeface="Verdana"/>
              </a:defRPr>
            </a:pPr>
          </a:p>
          <a:p>
            <a:pPr marL="508000" indent="-508000" algn="l" defTabSz="647700">
              <a:lnSpc>
                <a:spcPct val="120000"/>
              </a:lnSpc>
              <a:buFont typeface="Verdana"/>
              <a:defRPr i="1" sz="2600">
                <a:uFill>
                  <a:solidFill>
                    <a:srgbClr val="000000"/>
                  </a:solidFill>
                </a:uFill>
                <a:latin typeface="Verdana"/>
                <a:ea typeface="Verdana"/>
                <a:cs typeface="Verdana"/>
                <a:sym typeface="Verdana"/>
              </a:defRPr>
            </a:pPr>
            <a:r>
              <a:t>3)</a:t>
            </a:r>
          </a:p>
          <a:p>
            <a:pPr marL="508000" indent="-508000" algn="l" defTabSz="647700">
              <a:lnSpc>
                <a:spcPts val="3600"/>
              </a:lnSpc>
              <a:buFont typeface="Verdana"/>
              <a:defRPr i="1" sz="2600">
                <a:uFill>
                  <a:solidFill>
                    <a:srgbClr val="000000"/>
                  </a:solidFill>
                </a:uFill>
                <a:latin typeface="Verdana"/>
                <a:ea typeface="Verdana"/>
                <a:cs typeface="Verdana"/>
                <a:sym typeface="Verdana"/>
              </a:defRPr>
            </a:pPr>
          </a:p>
        </p:txBody>
      </p:sp>
      <p:sp>
        <p:nvSpPr>
          <p:cNvPr id="592" name="Shape 592"/>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Questions and Answers</a:t>
            </a:r>
          </a:p>
        </p:txBody>
      </p:sp>
    </p:spTree>
  </p:cSld>
  <p:clrMapOvr>
    <a:masterClrMapping/>
  </p:clrMapOvr>
  <p:transition xmlns:p14="http://schemas.microsoft.com/office/powerpoint/2010/main" spd="med" advClick="1" p14:dur="1000"/>
</p:sld>
</file>

<file path=ppt/slides/slide1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94" name="Shape 594"/>
          <p:cNvSpPr/>
          <p:nvPr/>
        </p:nvSpPr>
        <p:spPr>
          <a:xfrm>
            <a:off x="849135" y="1492391"/>
            <a:ext cx="11432964" cy="29277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Super Teams </a:t>
            </a:r>
            <a:endParaRPr i="1">
              <a:latin typeface="Verdana"/>
              <a:ea typeface="Verdana"/>
              <a:cs typeface="Verdana"/>
              <a:sym typeface="Verdana"/>
            </a:endParaRPr>
          </a:p>
          <a:p>
            <a:pPr defTabSz="921173">
              <a:buClr>
                <a:srgbClr val="000000"/>
              </a:buClr>
              <a:buFont typeface="Verdana"/>
              <a:defRPr>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Conclusion</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1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96" name="Shape 596"/>
          <p:cNvSpPr/>
          <p:nvPr/>
        </p:nvSpPr>
        <p:spPr>
          <a:xfrm>
            <a:off x="722488" y="1383917"/>
            <a:ext cx="11559824" cy="806111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There are many ways to build superb teams. This pack has provided some tools that you can use in your own way.</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There are, of course, many dimensions to the themes that have been covered in the pack. You can discover more about the background and practical tools on the following website.</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rPr u="sng">
                <a:hlinkClick r:id="rId2" invalidUrl="" action="" tgtFrame="" tooltip="" history="1" highlightClick="0" endSnd="0"/>
              </a:rPr>
              <a:t>http://www.thepositiveencourager.global/</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There is lots of material on the website. If you want to explore a particular theme further, it may therefore be best to contact me directly. You can reach me at the following address.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rPr u="sng">
                <a:hlinkClick r:id="rId3" invalidUrl="" action="" tgtFrame="" tooltip="" history="1" highlightClick="0" endSnd="0"/>
              </a:rPr>
              <a:t>mike@thepositiveencourager.global</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I will then do my best to answer any questions and help you to continue to build a super team.</a:t>
            </a:r>
          </a:p>
        </p:txBody>
      </p:sp>
      <p:sp>
        <p:nvSpPr>
          <p:cNvPr id="597" name="Shape 597"/>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Conclusion</a:t>
            </a:r>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3" name="Shape 243"/>
          <p:cNvSpPr/>
          <p:nvPr/>
        </p:nvSpPr>
        <p:spPr>
          <a:xfrm>
            <a:off x="722488" y="1739517"/>
            <a:ext cx="11559824" cy="7739348"/>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a:t>
            </a:r>
            <a:r>
              <a:rPr i="1">
                <a:latin typeface="Verdana"/>
                <a:ea typeface="Verdana"/>
                <a:cs typeface="Verdana"/>
                <a:sym typeface="Verdana"/>
              </a:rPr>
              <a:t>	</a:t>
            </a:r>
            <a:r>
              <a:rPr i="1">
                <a:latin typeface="Verdana"/>
                <a:ea typeface="Verdana"/>
                <a:cs typeface="Verdana"/>
                <a:sym typeface="Verdana"/>
              </a:rPr>
              <a:t>When</a:t>
            </a:r>
            <a:r>
              <a:rPr i="1">
                <a:latin typeface="Verdana"/>
                <a:ea typeface="Verdana"/>
                <a:cs typeface="Verdana"/>
                <a:sym typeface="Verdana"/>
              </a:rPr>
              <a:t> they …</a:t>
            </a: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that people did </a:t>
            </a:r>
            <a:br>
              <a:rPr i="1">
                <a:latin typeface="Verdana"/>
                <a:ea typeface="Verdana"/>
                <a:cs typeface="Verdana"/>
                <a:sym typeface="Verdana"/>
              </a:rPr>
            </a:br>
            <a:r>
              <a:rPr i="1">
                <a:latin typeface="Verdana"/>
                <a:ea typeface="Verdana"/>
                <a:cs typeface="Verdana"/>
                <a:sym typeface="Verdana"/>
              </a:rPr>
              <a:t>then to perform brilliantly were:</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 </a:t>
            </a:r>
            <a:r>
              <a:rPr i="1">
                <a:latin typeface="Verdana"/>
                <a:ea typeface="Verdana"/>
                <a:cs typeface="Verdana"/>
                <a:sym typeface="Verdana"/>
              </a:rPr>
              <a:t>They …</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   </a:t>
            </a:r>
            <a:r>
              <a:rPr i="1">
                <a:latin typeface="Verdana"/>
                <a:ea typeface="Verdana"/>
                <a:cs typeface="Verdana"/>
                <a:sym typeface="Verdana"/>
              </a:rPr>
              <a:t>For example …</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 </a:t>
            </a:r>
            <a:r>
              <a:rPr i="1">
                <a:latin typeface="Verdana"/>
                <a:ea typeface="Verdana"/>
                <a:cs typeface="Verdana"/>
                <a:sym typeface="Verdana"/>
              </a:rPr>
              <a:t>They …</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   </a:t>
            </a:r>
            <a:r>
              <a:rPr i="1">
                <a:latin typeface="Verdana"/>
                <a:ea typeface="Verdana"/>
                <a:cs typeface="Verdana"/>
                <a:sym typeface="Verdana"/>
              </a:rPr>
              <a:t>For example …</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 </a:t>
            </a:r>
            <a:r>
              <a:rPr i="1">
                <a:latin typeface="Verdana"/>
                <a:ea typeface="Verdana"/>
                <a:cs typeface="Verdana"/>
                <a:sym typeface="Verdana"/>
              </a:rPr>
              <a:t>They …</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   </a:t>
            </a:r>
            <a:r>
              <a:rPr i="1">
                <a:latin typeface="Verdana"/>
                <a:ea typeface="Verdana"/>
                <a:cs typeface="Verdana"/>
                <a:sym typeface="Verdana"/>
              </a:rPr>
              <a:t>For example …</a:t>
            </a:r>
          </a:p>
        </p:txBody>
      </p:sp>
      <p:sp>
        <p:nvSpPr>
          <p:cNvPr id="244" name="Shape 244"/>
          <p:cNvSpPr/>
          <p:nvPr/>
        </p:nvSpPr>
        <p:spPr>
          <a:xfrm>
            <a:off x="605930" y="249484"/>
            <a:ext cx="11792940" cy="9719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specific times when people in the team </a:t>
            </a:r>
            <a:endParaRPr i="1">
              <a:latin typeface="Verdana"/>
              <a:ea typeface="Verdana"/>
              <a:cs typeface="Verdana"/>
              <a:sym typeface="Verdana"/>
            </a:endParaRPr>
          </a:p>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performed brilliantly were the following</a:t>
            </a:r>
          </a:p>
        </p:txBody>
      </p:sp>
    </p:spTree>
  </p:cSld>
  <p:clrMapOvr>
    <a:masterClrMapping/>
  </p:clrMapOvr>
  <p:transition xmlns:p14="http://schemas.microsoft.com/office/powerpoint/2010/main" spd="med" advClick="1" p14:dur="1000"/>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6" name="Shape 246"/>
          <p:cNvSpPr/>
          <p:nvPr/>
        </p:nvSpPr>
        <p:spPr>
          <a:xfrm>
            <a:off x="722488" y="1007126"/>
            <a:ext cx="11559824" cy="7739348"/>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2)</a:t>
            </a:r>
            <a:r>
              <a:rPr i="1">
                <a:latin typeface="Verdana"/>
                <a:ea typeface="Verdana"/>
                <a:cs typeface="Verdana"/>
                <a:sym typeface="Verdana"/>
              </a:rPr>
              <a:t>	</a:t>
            </a:r>
            <a:r>
              <a:rPr i="1">
                <a:latin typeface="Verdana"/>
                <a:ea typeface="Verdana"/>
                <a:cs typeface="Verdana"/>
                <a:sym typeface="Verdana"/>
              </a:rPr>
              <a:t>When</a:t>
            </a:r>
            <a:r>
              <a:rPr i="1">
                <a:latin typeface="Verdana"/>
                <a:ea typeface="Verdana"/>
                <a:cs typeface="Verdana"/>
                <a:sym typeface="Verdana"/>
              </a:rPr>
              <a:t> they …</a:t>
            </a: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that people did </a:t>
            </a:r>
            <a:br>
              <a:rPr i="1">
                <a:latin typeface="Verdana"/>
                <a:ea typeface="Verdana"/>
                <a:cs typeface="Verdana"/>
                <a:sym typeface="Verdana"/>
              </a:rPr>
            </a:br>
            <a:r>
              <a:rPr i="1">
                <a:latin typeface="Verdana"/>
                <a:ea typeface="Verdana"/>
                <a:cs typeface="Verdana"/>
                <a:sym typeface="Verdana"/>
              </a:rPr>
              <a:t>then to perform brilliantly were:</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 </a:t>
            </a:r>
            <a:r>
              <a:rPr i="1">
                <a:latin typeface="Verdana"/>
                <a:ea typeface="Verdana"/>
                <a:cs typeface="Verdana"/>
                <a:sym typeface="Verdana"/>
              </a:rPr>
              <a:t>They …</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   </a:t>
            </a:r>
            <a:r>
              <a:rPr i="1">
                <a:latin typeface="Verdana"/>
                <a:ea typeface="Verdana"/>
                <a:cs typeface="Verdana"/>
                <a:sym typeface="Verdana"/>
              </a:rPr>
              <a:t>For example …</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 </a:t>
            </a:r>
            <a:r>
              <a:rPr i="1">
                <a:latin typeface="Verdana"/>
                <a:ea typeface="Verdana"/>
                <a:cs typeface="Verdana"/>
                <a:sym typeface="Verdana"/>
              </a:rPr>
              <a:t>They …</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   </a:t>
            </a:r>
            <a:r>
              <a:rPr i="1">
                <a:latin typeface="Verdana"/>
                <a:ea typeface="Verdana"/>
                <a:cs typeface="Verdana"/>
                <a:sym typeface="Verdana"/>
              </a:rPr>
              <a:t>For example …</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 </a:t>
            </a:r>
            <a:r>
              <a:rPr i="1">
                <a:latin typeface="Verdana"/>
                <a:ea typeface="Verdana"/>
                <a:cs typeface="Verdana"/>
                <a:sym typeface="Verdana"/>
              </a:rPr>
              <a:t>They …</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   </a:t>
            </a:r>
            <a:r>
              <a:rPr i="1">
                <a:latin typeface="Verdana"/>
                <a:ea typeface="Verdana"/>
                <a:cs typeface="Verdana"/>
                <a:sym typeface="Verdana"/>
              </a:rPr>
              <a:t>For example …</a:t>
            </a:r>
          </a:p>
        </p:txBody>
      </p:sp>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8" name="Shape 248"/>
          <p:cNvSpPr/>
          <p:nvPr/>
        </p:nvSpPr>
        <p:spPr>
          <a:xfrm>
            <a:off x="722488" y="1007126"/>
            <a:ext cx="11559824" cy="7739348"/>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3)</a:t>
            </a:r>
            <a:r>
              <a:rPr i="1">
                <a:latin typeface="Verdana"/>
                <a:ea typeface="Verdana"/>
                <a:cs typeface="Verdana"/>
                <a:sym typeface="Verdana"/>
              </a:rPr>
              <a:t>	</a:t>
            </a:r>
            <a:r>
              <a:rPr i="1">
                <a:latin typeface="Verdana"/>
                <a:ea typeface="Verdana"/>
                <a:cs typeface="Verdana"/>
                <a:sym typeface="Verdana"/>
              </a:rPr>
              <a:t>When</a:t>
            </a:r>
            <a:r>
              <a:rPr i="1">
                <a:latin typeface="Verdana"/>
                <a:ea typeface="Verdana"/>
                <a:cs typeface="Verdana"/>
                <a:sym typeface="Verdana"/>
              </a:rPr>
              <a:t> they …</a:t>
            </a: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that people did</a:t>
            </a:r>
            <a:endParaRPr i="1">
              <a:latin typeface="Verdana"/>
              <a:ea typeface="Verdana"/>
              <a:cs typeface="Verdana"/>
              <a:sym typeface="Verdana"/>
            </a:endParaR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then to perform brilliantly were:</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 </a:t>
            </a:r>
            <a:r>
              <a:rPr i="1">
                <a:latin typeface="Verdana"/>
                <a:ea typeface="Verdana"/>
                <a:cs typeface="Verdana"/>
                <a:sym typeface="Verdana"/>
              </a:rPr>
              <a:t>They …</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   </a:t>
            </a:r>
            <a:r>
              <a:rPr i="1">
                <a:latin typeface="Verdana"/>
                <a:ea typeface="Verdana"/>
                <a:cs typeface="Verdana"/>
                <a:sym typeface="Verdana"/>
              </a:rPr>
              <a:t>For example …</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 </a:t>
            </a:r>
            <a:r>
              <a:rPr i="1">
                <a:latin typeface="Verdana"/>
                <a:ea typeface="Verdana"/>
                <a:cs typeface="Verdana"/>
                <a:sym typeface="Verdana"/>
              </a:rPr>
              <a:t>They …</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   </a:t>
            </a:r>
            <a:r>
              <a:rPr i="1">
                <a:latin typeface="Verdana"/>
                <a:ea typeface="Verdana"/>
                <a:cs typeface="Verdana"/>
                <a:sym typeface="Verdana"/>
              </a:rPr>
              <a:t>For example …</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 </a:t>
            </a:r>
            <a:r>
              <a:rPr i="1">
                <a:latin typeface="Verdana"/>
                <a:ea typeface="Verdana"/>
                <a:cs typeface="Verdana"/>
                <a:sym typeface="Verdana"/>
              </a:rPr>
              <a:t>They …</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   </a:t>
            </a:r>
            <a:r>
              <a:rPr i="1">
                <a:latin typeface="Verdana"/>
                <a:ea typeface="Verdana"/>
                <a:cs typeface="Verdana"/>
                <a:sym typeface="Verdana"/>
              </a:rPr>
              <a:t>For example …</a:t>
            </a:r>
          </a:p>
        </p:txBody>
      </p:sp>
    </p:spTree>
  </p:cSld>
  <p:clrMapOvr>
    <a:masterClrMapping/>
  </p:clrMapOvr>
  <p:transition xmlns:p14="http://schemas.microsoft.com/office/powerpoint/2010/main" spd="med" advClick="1" p14:dur="1000"/>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0" name="Shape 250"/>
          <p:cNvSpPr/>
          <p:nvPr/>
        </p:nvSpPr>
        <p:spPr>
          <a:xfrm>
            <a:off x="851786" y="6172667"/>
            <a:ext cx="11427663" cy="1058334"/>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specific activities where it </a:t>
            </a:r>
            <a:endParaRPr i="1">
              <a:latin typeface="Verdana"/>
              <a:ea typeface="Verdana"/>
              <a:cs typeface="Verdana"/>
              <a:sym typeface="Verdana"/>
            </a:endParaRPr>
          </a:p>
          <a:p>
            <a:pPr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delivers As rather than Bs or Cs</a:t>
            </a:r>
          </a:p>
        </p:txBody>
      </p:sp>
      <p:sp>
        <p:nvSpPr>
          <p:cNvPr id="251" name="Shape 251"/>
          <p:cNvSpPr/>
          <p:nvPr/>
        </p:nvSpPr>
        <p:spPr>
          <a:xfrm>
            <a:off x="849135" y="1492391"/>
            <a:ext cx="11432964" cy="18101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Super Team </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3" name="Shape 253"/>
          <p:cNvSpPr/>
          <p:nvPr/>
        </p:nvSpPr>
        <p:spPr>
          <a:xfrm>
            <a:off x="722488" y="1587117"/>
            <a:ext cx="11559824" cy="711623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Bearing in mind the answers from the previous exercise, move on to describing what you believe to be the team’s strengths. </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specific activities where the team delivers - or has the potential to deliver - As to customers. </a:t>
            </a:r>
            <a:endParaRPr i="1">
              <a:latin typeface="Verdana"/>
              <a:ea typeface="Verdana"/>
              <a:cs typeface="Verdana"/>
              <a:sym typeface="Verdana"/>
            </a:endParaR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These can be projects, services, products or other activities. So you may wish to focus on:</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ways it helps customers to achieve success.</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types of projects where it does great work to help customers to succeed.</a:t>
            </a:r>
            <a:endParaRPr i="1">
              <a:latin typeface="Verdana"/>
              <a:ea typeface="Verdana"/>
              <a:cs typeface="Verdana"/>
              <a:sym typeface="Verdana"/>
            </a:endParaR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results it has delivered for customers.</a:t>
            </a:r>
          </a:p>
        </p:txBody>
      </p:sp>
      <p:sp>
        <p:nvSpPr>
          <p:cNvPr id="254" name="Shape 254"/>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6" name="Shape 256"/>
          <p:cNvSpPr/>
          <p:nvPr/>
        </p:nvSpPr>
        <p:spPr>
          <a:xfrm>
            <a:off x="722488" y="1096050"/>
            <a:ext cx="11559824" cy="6899770"/>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team’s strengths go beyond ‘What’ it offers. They are often contained in the ‘How’ it delivers these things. </a:t>
            </a:r>
            <a:endParaRPr i="1">
              <a:latin typeface="Verdana"/>
              <a:ea typeface="Verdana"/>
              <a:cs typeface="Verdana"/>
              <a:sym typeface="Verdana"/>
            </a:endParaR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Combining these strengths and successful style can help to define the team’s specific contribution to helping customers to achieve success. </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following exercise is in two parts. It invites you:</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describe where the team delivers As and give examples of where it has done this in the past.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describe where the team has the potential to deliver As and give reasons why you believe this may be possible. </a:t>
            </a: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4" name="Shape 194"/>
          <p:cNvSpPr/>
          <p:nvPr/>
        </p:nvSpPr>
        <p:spPr>
          <a:xfrm>
            <a:off x="722488" y="1688717"/>
            <a:ext cx="11559824" cy="711623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This pack provides practical tools that you can use to continue to build a super team. The pack is divided into several parts.</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The first part explores how to clarify the team’s strengths and strategy for achieving its picture of success.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The second part explores how to clarify and communicate the team’s story, strategy and road to success.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The third part explores how to make clear contracts with people about their best contributions towards achieving the picture of success.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It also describes practical ways that people can proactively report about their progress towards achieving the goals.</a:t>
            </a:r>
          </a:p>
        </p:txBody>
      </p:sp>
      <p:sp>
        <p:nvSpPr>
          <p:cNvPr id="195" name="Shape 195"/>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8" name="Shape 258"/>
          <p:cNvSpPr/>
          <p:nvPr/>
        </p:nvSpPr>
        <p:spPr>
          <a:xfrm>
            <a:off x="722488" y="2230584"/>
            <a:ext cx="11559824" cy="72203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a:t>
            </a:r>
            <a:r>
              <a:rPr i="1">
                <a:latin typeface="Verdana"/>
                <a:ea typeface="Verdana"/>
                <a:cs typeface="Verdana"/>
                <a:sym typeface="Verdana"/>
              </a:rPr>
              <a:t>	</a:t>
            </a: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examples of when it has </a:t>
            </a:r>
            <a:endParaRPr i="1">
              <a:latin typeface="Verdana"/>
              <a:ea typeface="Verdana"/>
              <a:cs typeface="Verdana"/>
              <a:sym typeface="Verdana"/>
            </a:endParaR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delivered these things in the past are:</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a:t>
            </a: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a:t>
            </a: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a:t>
            </a:r>
          </a:p>
        </p:txBody>
      </p:sp>
      <p:sp>
        <p:nvSpPr>
          <p:cNvPr id="259" name="Shape 259"/>
          <p:cNvSpPr/>
          <p:nvPr/>
        </p:nvSpPr>
        <p:spPr>
          <a:xfrm>
            <a:off x="605930" y="249484"/>
            <a:ext cx="11792940" cy="14037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specific activities – the projects, services, </a:t>
            </a:r>
            <a:br>
              <a:rPr i="1">
                <a:latin typeface="Verdana"/>
                <a:ea typeface="Verdana"/>
                <a:cs typeface="Verdana"/>
                <a:sym typeface="Verdana"/>
              </a:rPr>
            </a:br>
            <a:r>
              <a:rPr i="1">
                <a:latin typeface="Verdana"/>
                <a:ea typeface="Verdana"/>
                <a:cs typeface="Verdana"/>
                <a:sym typeface="Verdana"/>
              </a:rPr>
              <a:t>products, tasks or other activities - where the </a:t>
            </a:r>
            <a:br>
              <a:rPr i="1">
                <a:latin typeface="Verdana"/>
                <a:ea typeface="Verdana"/>
                <a:cs typeface="Verdana"/>
                <a:sym typeface="Verdana"/>
              </a:rPr>
            </a:br>
            <a:r>
              <a:rPr i="1">
                <a:latin typeface="Verdana"/>
                <a:ea typeface="Verdana"/>
                <a:cs typeface="Verdana"/>
                <a:sym typeface="Verdana"/>
              </a:rPr>
              <a:t>team consistently delivers As to customers are:</a:t>
            </a:r>
          </a:p>
        </p:txBody>
      </p:sp>
    </p:spTree>
  </p:cSld>
  <p:clrMapOvr>
    <a:masterClrMapping/>
  </p:clrMapOvr>
  <p:transition xmlns:p14="http://schemas.microsoft.com/office/powerpoint/2010/main" spd="med" advClick="1" p14:dur="1000"/>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1" name="Shape 261"/>
          <p:cNvSpPr/>
          <p:nvPr/>
        </p:nvSpPr>
        <p:spPr>
          <a:xfrm>
            <a:off x="722488" y="1426915"/>
            <a:ext cx="11559824" cy="770805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2</a:t>
            </a:r>
            <a:r>
              <a:rPr i="1">
                <a:latin typeface="Verdana"/>
                <a:ea typeface="Verdana"/>
                <a:cs typeface="Verdana"/>
                <a:sym typeface="Verdana"/>
              </a:rPr>
              <a:t>)</a:t>
            </a:r>
            <a:r>
              <a:rPr i="1">
                <a:latin typeface="Verdana"/>
                <a:ea typeface="Verdana"/>
                <a:cs typeface="Verdana"/>
                <a:sym typeface="Verdana"/>
              </a:rPr>
              <a:t>	</a:t>
            </a: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examples of when it has </a:t>
            </a:r>
            <a:endParaRPr i="1">
              <a:latin typeface="Verdana"/>
              <a:ea typeface="Verdana"/>
              <a:cs typeface="Verdana"/>
              <a:sym typeface="Verdana"/>
            </a:endParaR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delivered these things in the past are:</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a:t>
            </a: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a:t>
            </a: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a:t>
            </a:r>
          </a:p>
        </p:txBody>
      </p:sp>
    </p:spTree>
  </p:cSld>
  <p:clrMapOvr>
    <a:masterClrMapping/>
  </p:clrMapOvr>
  <p:transition xmlns:p14="http://schemas.microsoft.com/office/powerpoint/2010/main" spd="med" advClick="1" p14:dur="1000"/>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3" name="Shape 263"/>
          <p:cNvSpPr/>
          <p:nvPr/>
        </p:nvSpPr>
        <p:spPr>
          <a:xfrm>
            <a:off x="722488" y="1426915"/>
            <a:ext cx="11559824" cy="770805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3</a:t>
            </a:r>
            <a:r>
              <a:rPr i="1">
                <a:latin typeface="Verdana"/>
                <a:ea typeface="Verdana"/>
                <a:cs typeface="Verdana"/>
                <a:sym typeface="Verdana"/>
              </a:rPr>
              <a:t>)</a:t>
            </a:r>
            <a:r>
              <a:rPr i="1">
                <a:latin typeface="Verdana"/>
                <a:ea typeface="Verdana"/>
                <a:cs typeface="Verdana"/>
                <a:sym typeface="Verdana"/>
              </a:rPr>
              <a:t>	</a:t>
            </a: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examples of when it has </a:t>
            </a:r>
            <a:endParaRPr i="1">
              <a:latin typeface="Verdana"/>
              <a:ea typeface="Verdana"/>
              <a:cs typeface="Verdana"/>
              <a:sym typeface="Verdana"/>
            </a:endParaR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delivered these things in the past are:</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a:t>
            </a: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a:t>
            </a: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a:t>
            </a:r>
          </a:p>
        </p:txBody>
      </p:sp>
    </p:spTree>
  </p:cSld>
  <p:clrMapOvr>
    <a:masterClrMapping/>
  </p:clrMapOvr>
  <p:transition xmlns:p14="http://schemas.microsoft.com/office/powerpoint/2010/main" spd="med" advClick="1" p14:dur="1000"/>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5" name="Shape 265"/>
          <p:cNvSpPr/>
          <p:nvPr/>
        </p:nvSpPr>
        <p:spPr>
          <a:xfrm>
            <a:off x="722488" y="2230584"/>
            <a:ext cx="11559824" cy="72203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a:t>
            </a:r>
            <a:r>
              <a:rPr i="1">
                <a:latin typeface="Verdana"/>
                <a:ea typeface="Verdana"/>
                <a:cs typeface="Verdana"/>
                <a:sym typeface="Verdana"/>
              </a:rPr>
              <a:t>	</a:t>
            </a: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reasons for saying this </a:t>
            </a:r>
            <a:endParaRPr i="1">
              <a:latin typeface="Verdana"/>
              <a:ea typeface="Verdana"/>
              <a:cs typeface="Verdana"/>
              <a:sym typeface="Verdana"/>
            </a:endParaR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the examples and evidence - are:</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a:t>
            </a: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a:t>
            </a: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a:t>
            </a:r>
          </a:p>
        </p:txBody>
      </p:sp>
      <p:sp>
        <p:nvSpPr>
          <p:cNvPr id="266" name="Shape 266"/>
          <p:cNvSpPr/>
          <p:nvPr/>
        </p:nvSpPr>
        <p:spPr>
          <a:xfrm>
            <a:off x="605930" y="249484"/>
            <a:ext cx="11792940" cy="14037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specific activities – the projects, services, </a:t>
            </a:r>
            <a:br>
              <a:rPr i="1">
                <a:latin typeface="Verdana"/>
                <a:ea typeface="Verdana"/>
                <a:cs typeface="Verdana"/>
                <a:sym typeface="Verdana"/>
              </a:rPr>
            </a:br>
            <a:r>
              <a:rPr i="1">
                <a:latin typeface="Verdana"/>
                <a:ea typeface="Verdana"/>
                <a:cs typeface="Verdana"/>
                <a:sym typeface="Verdana"/>
              </a:rPr>
              <a:t>products, tasks or other activities - where </a:t>
            </a:r>
            <a:endParaRPr i="1">
              <a:latin typeface="Verdana"/>
              <a:ea typeface="Verdana"/>
              <a:cs typeface="Verdana"/>
              <a:sym typeface="Verdana"/>
            </a:endParaRPr>
          </a:p>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team has the potential to deliver As are:</a:t>
            </a:r>
          </a:p>
        </p:txBody>
      </p:sp>
    </p:spTree>
  </p:cSld>
  <p:clrMapOvr>
    <a:masterClrMapping/>
  </p:clrMapOvr>
  <p:transition xmlns:p14="http://schemas.microsoft.com/office/powerpoint/2010/main" spd="med" advClick="1" p14:dur="1000"/>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8" name="Shape 268"/>
          <p:cNvSpPr/>
          <p:nvPr/>
        </p:nvSpPr>
        <p:spPr>
          <a:xfrm>
            <a:off x="722488" y="1266613"/>
            <a:ext cx="11559824" cy="72203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2)</a:t>
            </a:r>
            <a:r>
              <a:rPr i="1">
                <a:latin typeface="Verdana"/>
                <a:ea typeface="Verdana"/>
                <a:cs typeface="Verdana"/>
                <a:sym typeface="Verdana"/>
              </a:rPr>
              <a:t>	</a:t>
            </a: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reasons for saying this </a:t>
            </a:r>
            <a:endParaRPr i="1">
              <a:latin typeface="Verdana"/>
              <a:ea typeface="Verdana"/>
              <a:cs typeface="Verdana"/>
              <a:sym typeface="Verdana"/>
            </a:endParaR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the examples and evidence - are:</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a:t>
            </a: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a:t>
            </a: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a:t>
            </a:r>
          </a:p>
        </p:txBody>
      </p:sp>
    </p:spTree>
  </p:cSld>
  <p:clrMapOvr>
    <a:masterClrMapping/>
  </p:clrMapOvr>
  <p:transition xmlns:p14="http://schemas.microsoft.com/office/powerpoint/2010/main" spd="med" advClick="1" p14:dur="1000"/>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0" name="Shape 270"/>
          <p:cNvSpPr/>
          <p:nvPr/>
        </p:nvSpPr>
        <p:spPr>
          <a:xfrm>
            <a:off x="851786" y="6172667"/>
            <a:ext cx="11427663" cy="540174"/>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lvl1pPr defTabSz="650240">
              <a:lnSpc>
                <a:spcPct val="120000"/>
              </a:lnSpc>
              <a:buClr>
                <a:srgbClr val="000000"/>
              </a:buClr>
              <a:buFont typeface="Verdana"/>
              <a:defRPr i="1" sz="2800">
                <a:uFill>
                  <a:solidFill>
                    <a:srgbClr val="000000"/>
                  </a:solidFill>
                </a:uFill>
                <a:latin typeface="Verdana"/>
                <a:ea typeface="Verdana"/>
                <a:cs typeface="Verdana"/>
                <a:sym typeface="Verdana"/>
              </a:defRPr>
            </a:lvl1pPr>
          </a:lstStyle>
          <a:p>
            <a:pPr/>
            <a:r>
              <a:t>The team’s perfect customers</a:t>
            </a:r>
          </a:p>
        </p:txBody>
      </p:sp>
      <p:sp>
        <p:nvSpPr>
          <p:cNvPr id="271" name="Shape 271"/>
          <p:cNvSpPr/>
          <p:nvPr/>
        </p:nvSpPr>
        <p:spPr>
          <a:xfrm>
            <a:off x="849135" y="1492391"/>
            <a:ext cx="11432964" cy="18101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Super Team </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3" name="Shape 273"/>
          <p:cNvSpPr/>
          <p:nvPr/>
        </p:nvSpPr>
        <p:spPr>
          <a:xfrm>
            <a:off x="722488" y="1587117"/>
            <a:ext cx="11559824" cy="6899770"/>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Who are the kinds of customers with whom the team works best? It may work best with customers in a particular field or with certain characteristics.</a:t>
            </a:r>
          </a:p>
          <a:p>
            <a:pPr indent="29351"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How to clarify the preferred kind of customer? One approach is to look back at when the team has done great work. </a:t>
            </a:r>
            <a:r>
              <a:rPr i="1">
                <a:latin typeface="Verdana"/>
                <a:ea typeface="Verdana"/>
                <a:cs typeface="Verdana"/>
                <a:sym typeface="Verdana"/>
              </a:rPr>
              <a:t>Bearing these answers in mind, this exercise invites you to do the following things.</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specific kinds of customers with whom the team works best.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specific challenges these kinds of customers face.</a:t>
            </a:r>
            <a:endParaRPr i="1">
              <a:latin typeface="Verdana"/>
              <a:ea typeface="Verdana"/>
              <a:cs typeface="Verdana"/>
              <a:sym typeface="Verdana"/>
            </a:endParaR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specific goals they want to achieve.</a:t>
            </a:r>
          </a:p>
        </p:txBody>
      </p:sp>
      <p:sp>
        <p:nvSpPr>
          <p:cNvPr id="274" name="Shape 274"/>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6" name="Shape 276"/>
          <p:cNvSpPr/>
          <p:nvPr/>
        </p:nvSpPr>
        <p:spPr>
          <a:xfrm>
            <a:off x="722488" y="1705650"/>
            <a:ext cx="11559824" cy="809159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a:t>
            </a: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challenges this customer faces are:</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goals this customer wants to achieve are:</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277" name="Shape 277"/>
          <p:cNvSpPr/>
          <p:nvPr/>
        </p:nvSpPr>
        <p:spPr>
          <a:xfrm>
            <a:off x="605930" y="249484"/>
            <a:ext cx="11792940" cy="9719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specific types of customers with </a:t>
            </a:r>
            <a:endParaRPr i="1">
              <a:latin typeface="Verdana"/>
              <a:ea typeface="Verdana"/>
              <a:cs typeface="Verdana"/>
              <a:sym typeface="Verdana"/>
            </a:endParaRPr>
          </a:p>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whom the team works with best are:</a:t>
            </a:r>
          </a:p>
        </p:txBody>
      </p:sp>
    </p:spTree>
  </p:cSld>
  <p:clrMapOvr>
    <a:masterClrMapping/>
  </p:clrMapOvr>
  <p:transition xmlns:p14="http://schemas.microsoft.com/office/powerpoint/2010/main" spd="med" advClick="1" p14:dur="1000"/>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9" name="Shape 279"/>
          <p:cNvSpPr/>
          <p:nvPr/>
        </p:nvSpPr>
        <p:spPr>
          <a:xfrm>
            <a:off x="722488" y="831003"/>
            <a:ext cx="11559824" cy="809159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2</a:t>
            </a:r>
            <a:r>
              <a:rPr i="1">
                <a:latin typeface="Verdana"/>
                <a:ea typeface="Verdana"/>
                <a:cs typeface="Verdana"/>
                <a:sym typeface="Verdana"/>
              </a:rPr>
              <a:t>)	</a:t>
            </a: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challenges this customer faces are:</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goals this customer wants to achieve are:</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1" name="Shape 281"/>
          <p:cNvSpPr/>
          <p:nvPr/>
        </p:nvSpPr>
        <p:spPr>
          <a:xfrm>
            <a:off x="722488" y="831003"/>
            <a:ext cx="11559824" cy="809159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3</a:t>
            </a:r>
            <a:r>
              <a:rPr i="1">
                <a:latin typeface="Verdana"/>
                <a:ea typeface="Verdana"/>
                <a:cs typeface="Verdana"/>
                <a:sym typeface="Verdana"/>
              </a:rPr>
              <a:t>)	</a:t>
            </a: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challenges this customer faces are:</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goals this customer wants to achieve are:</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7" name="Shape 197"/>
          <p:cNvSpPr/>
          <p:nvPr/>
        </p:nvSpPr>
        <p:spPr>
          <a:xfrm>
            <a:off x="722488" y="1062184"/>
            <a:ext cx="11559824" cy="6899769"/>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You may, of course, have already clarified your team’s strengths and strategy.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If so, you can move straight to the second part of the pack. This focuses on how to communicate and gain commitment to reaching the goals.</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Here is the material. As ever, take the best and leave the rest. Use the ideas you like to help the team to achieve ongoing success.</a:t>
            </a:r>
          </a:p>
          <a:p>
            <a:pPr algn="l" defTabSz="650240">
              <a:lnSpc>
                <a:spcPts val="41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4100"/>
              </a:lnSpc>
              <a:buClr>
                <a:srgbClr val="000000"/>
              </a:buClr>
              <a:buFont typeface="Verdana"/>
              <a:defRPr i="1" sz="2600">
                <a:uFill>
                  <a:solidFill>
                    <a:srgbClr val="000000"/>
                  </a:solidFill>
                </a:uFill>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3" name="Shape 283"/>
          <p:cNvSpPr/>
          <p:nvPr/>
        </p:nvSpPr>
        <p:spPr>
          <a:xfrm>
            <a:off x="851786" y="6172667"/>
            <a:ext cx="11427663" cy="1058334"/>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lvl1pPr defTabSz="650240">
              <a:lnSpc>
                <a:spcPct val="120000"/>
              </a:lnSpc>
              <a:buClr>
                <a:srgbClr val="000000"/>
              </a:buClr>
              <a:buFont typeface="Verdana"/>
              <a:defRPr i="1" sz="2800">
                <a:uFill>
                  <a:solidFill>
                    <a:srgbClr val="000000"/>
                  </a:solidFill>
                </a:uFill>
                <a:latin typeface="Verdana"/>
                <a:ea typeface="Verdana"/>
                <a:cs typeface="Verdana"/>
                <a:sym typeface="Verdana"/>
              </a:defRPr>
            </a:lvl1pPr>
          </a:lstStyle>
          <a:p>
            <a:pPr/>
            <a:r>
              <a:t>The specific ways the team can use its strengths to help its customers to tackle their challenges and achieve success</a:t>
            </a:r>
          </a:p>
        </p:txBody>
      </p:sp>
      <p:sp>
        <p:nvSpPr>
          <p:cNvPr id="284" name="Shape 284"/>
          <p:cNvSpPr/>
          <p:nvPr/>
        </p:nvSpPr>
        <p:spPr>
          <a:xfrm>
            <a:off x="849135" y="1492391"/>
            <a:ext cx="11432964" cy="18101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Super Team</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6" name="Shape 286"/>
          <p:cNvSpPr/>
          <p:nvPr/>
        </p:nvSpPr>
        <p:spPr>
          <a:xfrm>
            <a:off x="722488" y="1587117"/>
            <a:ext cx="11559824" cy="75886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sz="2600">
                <a:uFill>
                  <a:solidFill>
                    <a:srgbClr val="000000"/>
                  </a:solidFill>
                </a:uFill>
                <a:latin typeface="Verdana"/>
                <a:ea typeface="Verdana"/>
                <a:cs typeface="Verdana"/>
                <a:sym typeface="Verdana"/>
              </a:defRPr>
            </a:pPr>
            <a:r>
              <a:rPr i="1"/>
              <a:t>We are now coming to the key point. So far we have covered:</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Verdana"/>
                <a:ea typeface="Verdana"/>
                <a:cs typeface="Verdana"/>
                <a:sym typeface="Verdana"/>
              </a:defRPr>
            </a:pPr>
            <a:r>
              <a:rPr i="1"/>
              <a:t>The team’s strengths.</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Verdana"/>
                <a:ea typeface="Verdana"/>
                <a:cs typeface="Verdana"/>
                <a:sym typeface="Verdana"/>
              </a:defRPr>
            </a:pPr>
            <a:r>
              <a:rPr i="1"/>
              <a:t>The team’s perfect customers, the challenge they face and the specific goals they want to achieve. </a:t>
            </a:r>
            <a:endParaRPr i="1"/>
          </a:p>
          <a:p>
            <a:pPr indent="29351" algn="l" defTabSz="650240">
              <a:lnSpc>
                <a:spcPct val="120000"/>
              </a:lnSpc>
              <a:buClr>
                <a:srgbClr val="000000"/>
              </a:buClr>
              <a:buFont typeface="Verdana"/>
              <a:defRPr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Verdana"/>
                <a:ea typeface="Verdana"/>
                <a:cs typeface="Verdana"/>
                <a:sym typeface="Verdana"/>
              </a:defRPr>
            </a:pPr>
            <a:r>
              <a:rPr i="1"/>
              <a:t>The next step invites you to do the following things.</a:t>
            </a:r>
            <a:endParaRPr i="1"/>
          </a:p>
          <a:p>
            <a:pPr indent="29351" algn="l" defTabSz="650240">
              <a:lnSpc>
                <a:spcPct val="120000"/>
              </a:lnSpc>
              <a:buClr>
                <a:srgbClr val="000000"/>
              </a:buClr>
              <a:buFont typeface="Verdana"/>
              <a:defRPr sz="2600">
                <a:uFill>
                  <a:solidFill>
                    <a:srgbClr val="000000"/>
                  </a:solidFill>
                </a:uFill>
                <a:latin typeface="Verdana"/>
                <a:ea typeface="Verdana"/>
                <a:cs typeface="Verdana"/>
                <a:sym typeface="Verdana"/>
              </a:defRPr>
            </a:pPr>
            <a:endParaRPr i="1"/>
          </a:p>
          <a:p>
            <a:pPr indent="29351" algn="l" defTabSz="650240">
              <a:lnSpc>
                <a:spcPct val="120000"/>
              </a:lnSpc>
              <a:buClr>
                <a:srgbClr val="000000"/>
              </a:buClr>
              <a:buFont typeface="Verdana"/>
              <a:defRPr sz="2600">
                <a:uFill>
                  <a:solidFill>
                    <a:srgbClr val="000000"/>
                  </a:solidFill>
                </a:uFill>
                <a:latin typeface="Verdana"/>
                <a:ea typeface="Verdana"/>
                <a:cs typeface="Verdana"/>
                <a:sym typeface="Verdana"/>
              </a:defRPr>
            </a:pPr>
            <a:r>
              <a:rPr i="1"/>
              <a:t>To write the name of each of these potential customers.</a:t>
            </a:r>
            <a:endParaRPr i="1"/>
          </a:p>
          <a:p>
            <a:pPr indent="29351" algn="l" defTabSz="650240">
              <a:lnSpc>
                <a:spcPct val="120000"/>
              </a:lnSpc>
              <a:buClr>
                <a:srgbClr val="000000"/>
              </a:buClr>
              <a:buFont typeface="Verdana"/>
              <a:defRPr sz="2600">
                <a:uFill>
                  <a:solidFill>
                    <a:srgbClr val="000000"/>
                  </a:solidFill>
                </a:uFill>
                <a:latin typeface="Verdana"/>
                <a:ea typeface="Verdana"/>
                <a:cs typeface="Verdana"/>
                <a:sym typeface="Verdana"/>
              </a:defRPr>
            </a:pPr>
            <a:endParaRPr i="1"/>
          </a:p>
          <a:p>
            <a:pPr indent="29351" algn="l" defTabSz="650240">
              <a:lnSpc>
                <a:spcPct val="120000"/>
              </a:lnSpc>
              <a:buClr>
                <a:srgbClr val="000000"/>
              </a:buClr>
              <a:buFont typeface="Verdana"/>
              <a:defRPr sz="2600">
                <a:uFill>
                  <a:solidFill>
                    <a:srgbClr val="000000"/>
                  </a:solidFill>
                </a:uFill>
                <a:latin typeface="Verdana"/>
                <a:ea typeface="Verdana"/>
                <a:cs typeface="Verdana"/>
                <a:sym typeface="Verdana"/>
              </a:defRPr>
            </a:pPr>
            <a:r>
              <a:rPr i="1"/>
              <a:t>To describe the specific things the team can deliver to help these customers to achieve success.</a:t>
            </a:r>
            <a:endParaRPr i="1"/>
          </a:p>
          <a:p>
            <a:pPr indent="29351" algn="l" defTabSz="650240">
              <a:lnSpc>
                <a:spcPct val="120000"/>
              </a:lnSpc>
              <a:buClr>
                <a:srgbClr val="000000"/>
              </a:buClr>
              <a:buFont typeface="Verdana"/>
              <a:defRPr sz="2600">
                <a:uFill>
                  <a:solidFill>
                    <a:srgbClr val="000000"/>
                  </a:solidFill>
                </a:uFill>
                <a:latin typeface="Verdana"/>
                <a:ea typeface="Verdana"/>
                <a:cs typeface="Verdana"/>
                <a:sym typeface="Verdana"/>
              </a:defRPr>
            </a:pPr>
            <a:endParaRPr i="1"/>
          </a:p>
          <a:p>
            <a:pPr indent="29351" algn="l" defTabSz="650240">
              <a:lnSpc>
                <a:spcPct val="120000"/>
              </a:lnSpc>
              <a:buClr>
                <a:srgbClr val="000000"/>
              </a:buClr>
              <a:buFont typeface="Verdana"/>
              <a:defRPr sz="2600">
                <a:uFill>
                  <a:solidFill>
                    <a:srgbClr val="000000"/>
                  </a:solidFill>
                </a:uFill>
                <a:latin typeface="Verdana"/>
                <a:ea typeface="Verdana"/>
                <a:cs typeface="Verdana"/>
                <a:sym typeface="Verdana"/>
              </a:defRPr>
            </a:pPr>
            <a:r>
              <a:rPr i="1"/>
              <a:t>To describe the benefits of delivering these things.</a:t>
            </a:r>
          </a:p>
        </p:txBody>
      </p:sp>
      <p:sp>
        <p:nvSpPr>
          <p:cNvPr id="287" name="Shape 287"/>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9" name="Shape 289"/>
          <p:cNvSpPr/>
          <p:nvPr/>
        </p:nvSpPr>
        <p:spPr>
          <a:xfrm>
            <a:off x="722488" y="1163784"/>
            <a:ext cx="11559824" cy="856403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a:t>
            </a: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the team can deliver to </a:t>
            </a:r>
            <a:endParaRPr i="1">
              <a:latin typeface="Verdana"/>
              <a:ea typeface="Verdana"/>
              <a:cs typeface="Verdana"/>
              <a:sym typeface="Verdana"/>
            </a:endParaR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help this customer to achieve success are:</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benefits of delivering these things will be:</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290" name="Shape 290"/>
          <p:cNvSpPr/>
          <p:nvPr/>
        </p:nvSpPr>
        <p:spPr>
          <a:xfrm>
            <a:off x="605930" y="249484"/>
            <a:ext cx="11792940" cy="5401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28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specific customer is:</a:t>
            </a:r>
          </a:p>
        </p:txBody>
      </p:sp>
    </p:spTree>
  </p:cSld>
  <p:clrMapOvr>
    <a:masterClrMapping/>
  </p:clrMapOvr>
  <p:transition xmlns:p14="http://schemas.microsoft.com/office/powerpoint/2010/main" spd="med" advClick="1" p14:dur="1000"/>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2" name="Shape 292"/>
          <p:cNvSpPr/>
          <p:nvPr/>
        </p:nvSpPr>
        <p:spPr>
          <a:xfrm>
            <a:off x="722488" y="740450"/>
            <a:ext cx="11559824" cy="856403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2)	</a:t>
            </a: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the team can deliver to </a:t>
            </a:r>
            <a:endParaRPr i="1">
              <a:latin typeface="Verdana"/>
              <a:ea typeface="Verdana"/>
              <a:cs typeface="Verdana"/>
              <a:sym typeface="Verdana"/>
            </a:endParaR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help this customer to achieve success are:</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benefits of delivering these things will be:</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4" name="Shape 294"/>
          <p:cNvSpPr/>
          <p:nvPr/>
        </p:nvSpPr>
        <p:spPr>
          <a:xfrm>
            <a:off x="722488" y="740450"/>
            <a:ext cx="11559824" cy="856403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3</a:t>
            </a:r>
            <a:r>
              <a:t>)	</a:t>
            </a: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the team can deliver to </a:t>
            </a:r>
            <a:endParaRPr i="1">
              <a:latin typeface="Verdana"/>
              <a:ea typeface="Verdana"/>
              <a:cs typeface="Verdana"/>
              <a:sym typeface="Verdana"/>
            </a:endParaR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help this customer to achieve success are:</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benefits of delivering these things will be:</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6" name="Shape 296"/>
          <p:cNvSpPr/>
          <p:nvPr/>
        </p:nvSpPr>
        <p:spPr>
          <a:xfrm>
            <a:off x="851786" y="6172667"/>
            <a:ext cx="11427663" cy="1058334"/>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i="1" sz="2800">
                <a:uFill>
                  <a:solidFill>
                    <a:srgbClr val="000000"/>
                  </a:solidFill>
                </a:uFill>
                <a:latin typeface="Verdana"/>
                <a:ea typeface="Verdana"/>
                <a:cs typeface="Verdana"/>
                <a:sym typeface="Verdana"/>
              </a:defRPr>
            </a:pPr>
            <a:r>
              <a:t>Clarifying the team’s </a:t>
            </a:r>
          </a:p>
          <a:p>
            <a:pPr defTabSz="650240">
              <a:lnSpc>
                <a:spcPct val="120000"/>
              </a:lnSpc>
              <a:buClr>
                <a:srgbClr val="000000"/>
              </a:buClr>
              <a:buFont typeface="Verdana"/>
              <a:defRPr i="1" sz="2800">
                <a:uFill>
                  <a:solidFill>
                    <a:srgbClr val="000000"/>
                  </a:solidFill>
                </a:uFill>
                <a:latin typeface="Verdana"/>
                <a:ea typeface="Verdana"/>
                <a:cs typeface="Verdana"/>
                <a:sym typeface="Verdana"/>
              </a:defRPr>
            </a:pPr>
            <a:r>
              <a:t>strategy for going forwards</a:t>
            </a:r>
          </a:p>
        </p:txBody>
      </p:sp>
      <p:sp>
        <p:nvSpPr>
          <p:cNvPr id="297" name="Shape 297"/>
          <p:cNvSpPr/>
          <p:nvPr/>
        </p:nvSpPr>
        <p:spPr>
          <a:xfrm>
            <a:off x="849135" y="1492391"/>
            <a:ext cx="11432964" cy="18101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Super Team</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3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9" name="Shape 299"/>
          <p:cNvSpPr/>
          <p:nvPr/>
        </p:nvSpPr>
        <p:spPr>
          <a:xfrm>
            <a:off x="722488" y="1400850"/>
            <a:ext cx="11559824" cy="790239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Bearing in mind the work you have done previously on the team’s strengths, this exercise invites you to do the following things.</a:t>
            </a:r>
          </a:p>
          <a:p>
            <a:pPr algn="l" defTabSz="650240">
              <a:lnSpc>
                <a:spcPts val="3800"/>
              </a:lnSpc>
              <a:buClr>
                <a:srgbClr val="941100"/>
              </a:buClr>
              <a:buFont typeface="Verdana"/>
              <a:defRPr i="1" sz="2600">
                <a:solidFill>
                  <a:srgbClr val="941100"/>
                </a:solidFill>
                <a:uFill>
                  <a:solidFill>
                    <a:srgbClr val="941100"/>
                  </a:solidFill>
                </a:uFill>
                <a:latin typeface="Verdana"/>
                <a:ea typeface="Verdana"/>
                <a:cs typeface="Verdana"/>
                <a:sym typeface="Verdana"/>
              </a:defRPr>
            </a:pPr>
          </a:p>
          <a:p>
            <a:pPr algn="l" defTabSz="650240">
              <a:lnSpc>
                <a:spcPts val="3800"/>
              </a:lnSpc>
              <a:buClr>
                <a:srgbClr val="9411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possible routes the team can follow in the future. The team may, for example, have some of the following options.</a:t>
            </a:r>
          </a:p>
          <a:p>
            <a:pPr marL="493324" indent="-13546" algn="l" defTabSz="650240">
              <a:lnSpc>
                <a:spcPts val="3800"/>
              </a:lnSpc>
              <a:buClr>
                <a:srgbClr val="000000"/>
              </a:buClr>
              <a:buFont typeface="Verdana"/>
              <a:defRPr sz="2600">
                <a:uFill>
                  <a:solidFill>
                    <a:srgbClr val="000000"/>
                  </a:solidFill>
                </a:uFill>
                <a:latin typeface="Calibri"/>
                <a:ea typeface="Calibri"/>
                <a:cs typeface="Calibri"/>
                <a:sym typeface="Calibri"/>
              </a:defRPr>
            </a:pPr>
          </a:p>
          <a:p>
            <a:pPr marL="13546" indent="-13546"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continue to pursue its present strategy.</a:t>
            </a:r>
          </a:p>
          <a:p>
            <a:pPr marL="493324" indent="-13546"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p>
          <a:p>
            <a:pPr marL="13546" indent="-13546"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pursue the strategy of building on its strengths and working with its perfect customers. </a:t>
            </a:r>
            <a:endParaRPr i="1">
              <a:latin typeface="Verdana"/>
              <a:ea typeface="Verdana"/>
              <a:cs typeface="Verdana"/>
              <a:sym typeface="Verdana"/>
            </a:endParaRPr>
          </a:p>
          <a:p>
            <a:pPr marL="1268871" indent="-765387" algn="l" defTabSz="650240">
              <a:lnSpc>
                <a:spcPts val="3800"/>
              </a:lnSpc>
              <a:buClr>
                <a:srgbClr val="000000"/>
              </a:buClr>
              <a:buFont typeface="Verdana"/>
              <a:tabLst>
                <a:tab pos="482600" algn="l"/>
              </a:tabLst>
              <a:defRPr sz="24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18062" indent="-18062"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continue working with some of its present customers whilst also building a new business working with its perfect customers.</a:t>
            </a:r>
            <a:endParaRPr i="1">
              <a:latin typeface="Verdana"/>
              <a:ea typeface="Verdana"/>
              <a:cs typeface="Verdana"/>
              <a:sym typeface="Verdana"/>
            </a:endParaRPr>
          </a:p>
          <a:p>
            <a:pPr marL="18062" indent="-18062"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18062" indent="-18062"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pursue another strategy.</a:t>
            </a:r>
          </a:p>
        </p:txBody>
      </p:sp>
      <p:sp>
        <p:nvSpPr>
          <p:cNvPr id="300" name="Shape 300"/>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3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2" name="Shape 302"/>
          <p:cNvSpPr/>
          <p:nvPr/>
        </p:nvSpPr>
        <p:spPr>
          <a:xfrm>
            <a:off x="722488" y="367917"/>
            <a:ext cx="11559824" cy="903393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pluses and minuses of each option.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attractiveness of each route. Do this on a scale 0 – 10.</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People often start this exercise by listing the obvious options and then exploring other possibilities.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is it possible to combine the best parts of each road into a new option? What other options are there?</a:t>
            </a: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Imagine that you and your colleagues have done the previous parts of the exercise. It can then be useful:</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discuss the various options with a view to agreeing on the way forward.</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when discussing the options, build on what you have in common.</a:t>
            </a:r>
          </a:p>
        </p:txBody>
      </p:sp>
    </p:spTree>
  </p:cSld>
  <p:clrMapOvr>
    <a:masterClrMapping/>
  </p:clrMapOvr>
  <p:transition xmlns:p14="http://schemas.microsoft.com/office/powerpoint/2010/main" spd="med" advClick="1" p14:dur="1000"/>
</p:sld>
</file>

<file path=ppt/slides/slide3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4" name="Shape 304"/>
          <p:cNvSpPr/>
          <p:nvPr/>
        </p:nvSpPr>
        <p:spPr>
          <a:xfrm>
            <a:off x="603955" y="994450"/>
            <a:ext cx="11559823" cy="589071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It is okay with healthy debate. After awhile, however, you can then aim to:</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team’s preferred route.</a:t>
            </a:r>
          </a:p>
          <a:p>
            <a:pPr algn="l" defTabSz="650240">
              <a:lnSpc>
                <a:spcPts val="3800"/>
              </a:lnSpc>
              <a:buClr>
                <a:srgbClr val="000000"/>
              </a:buClr>
              <a:buFont typeface="Verdana"/>
              <a:defRPr i="1" sz="3000">
                <a:uFill>
                  <a:solidFill>
                    <a:srgbClr val="000000"/>
                  </a:solidFill>
                </a:uFill>
                <a:latin typeface="Verdana"/>
                <a:ea typeface="Verdana"/>
                <a:cs typeface="Verdana"/>
                <a:sym typeface="Verdana"/>
              </a:defRPr>
            </a:pPr>
          </a:p>
          <a:p>
            <a:pPr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r>
              <a:t>The next step will be to </a:t>
            </a:r>
            <a:r>
              <a:t>translate this route into a clear story, strategy and road to success. That will be covered in the next section. </a:t>
            </a: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Before then, however, here is the exercise that invites you to clarify the team’s possible routes forwards.</a:t>
            </a:r>
          </a:p>
        </p:txBody>
      </p:sp>
    </p:spTree>
  </p:cSld>
  <p:clrMapOvr>
    <a:masterClrMapping/>
  </p:clrMapOvr>
  <p:transition xmlns:p14="http://schemas.microsoft.com/office/powerpoint/2010/main" spd="med" advClick="1" p14:dur="1000"/>
</p:sld>
</file>

<file path=ppt/slides/slide3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6" name="Shape 306"/>
          <p:cNvSpPr/>
          <p:nvPr/>
        </p:nvSpPr>
        <p:spPr>
          <a:xfrm>
            <a:off x="788568" y="3903600"/>
            <a:ext cx="11427664" cy="5203615"/>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following slides give an opportunity to sketch out the team’s possible options – the routes it can take going forwards.</a:t>
            </a:r>
          </a:p>
          <a:p>
            <a:pPr algn="l" defTabSz="650240">
              <a:lnSpc>
                <a:spcPct val="12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first slide gives an overview of what the various options may look like from above. But start by describing each of the options in detail on each of the slides that follow. </a:t>
            </a: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You can then return to the overview and decide which route to follow.</a:t>
            </a:r>
          </a:p>
        </p:txBody>
      </p:sp>
      <p:sp>
        <p:nvSpPr>
          <p:cNvPr id="307" name="Shape 307"/>
          <p:cNvSpPr/>
          <p:nvPr/>
        </p:nvSpPr>
        <p:spPr>
          <a:xfrm>
            <a:off x="785918" y="645724"/>
            <a:ext cx="11432964" cy="23689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Super Team </a:t>
            </a:r>
            <a:endParaRPr i="1">
              <a:latin typeface="Verdana"/>
              <a:ea typeface="Verdana"/>
              <a:cs typeface="Verdana"/>
              <a:sym typeface="Verdana"/>
            </a:endParaR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Possible Options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9" name="Shape 199"/>
          <p:cNvSpPr/>
          <p:nvPr/>
        </p:nvSpPr>
        <p:spPr>
          <a:xfrm>
            <a:off x="851786" y="6172667"/>
            <a:ext cx="11427663" cy="1114214"/>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Clarifying the team’s strengths and  </a:t>
            </a:r>
            <a:endParaRPr i="1">
              <a:latin typeface="Verdana"/>
              <a:ea typeface="Verdana"/>
              <a:cs typeface="Verdana"/>
              <a:sym typeface="Verdana"/>
            </a:endParaRPr>
          </a:p>
          <a:p>
            <a:pPr defTabSz="650240">
              <a:lnSpc>
                <a:spcPct val="120000"/>
              </a:lnSpc>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strategy for achieving its picture of success</a:t>
            </a:r>
          </a:p>
        </p:txBody>
      </p:sp>
      <p:sp>
        <p:nvSpPr>
          <p:cNvPr id="200" name="Shape 200"/>
          <p:cNvSpPr/>
          <p:nvPr/>
        </p:nvSpPr>
        <p:spPr>
          <a:xfrm>
            <a:off x="849135" y="1492391"/>
            <a:ext cx="11432964" cy="29277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Super Teams </a:t>
            </a:r>
            <a:endParaRPr i="1">
              <a:latin typeface="Verdana"/>
              <a:ea typeface="Verdana"/>
              <a:cs typeface="Verdana"/>
              <a:sym typeface="Verdana"/>
            </a:endParaRPr>
          </a:p>
          <a:p>
            <a:pPr defTabSz="921173">
              <a:buClr>
                <a:srgbClr val="000000"/>
              </a:buClr>
              <a:buFont typeface="Verdana"/>
              <a:defRPr>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 Part One</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4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9" name="Shape 309"/>
          <p:cNvSpPr/>
          <p:nvPr/>
        </p:nvSpPr>
        <p:spPr>
          <a:xfrm>
            <a:off x="746164" y="6168327"/>
            <a:ext cx="2564837" cy="3215077"/>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buClr>
                <a:srgbClr val="000000"/>
              </a:buClr>
              <a:buFont typeface="Verdana"/>
              <a:defRPr sz="2400">
                <a:uFill>
                  <a:solidFill>
                    <a:srgbClr val="000000"/>
                  </a:solidFill>
                </a:uFill>
                <a:latin typeface="Calibri"/>
                <a:ea typeface="Calibri"/>
                <a:cs typeface="Calibri"/>
                <a:sym typeface="Calibri"/>
              </a:defRPr>
            </a:pPr>
            <a:r>
              <a:rPr i="1" sz="2200">
                <a:latin typeface="Verdana"/>
                <a:ea typeface="Verdana"/>
                <a:cs typeface="Verdana"/>
                <a:sym typeface="Verdana"/>
              </a:rPr>
              <a:t>Pluses:   ___</a:t>
            </a:r>
          </a:p>
          <a:p>
            <a:pPr algn="l" defTabSz="650240">
              <a:buClr>
                <a:srgbClr val="000000"/>
              </a:buClr>
              <a:buFont typeface="Verdana"/>
              <a:defRPr i="1" sz="2200">
                <a:uFill>
                  <a:solidFill>
                    <a:srgbClr val="000000"/>
                  </a:solidFill>
                </a:uFill>
                <a:latin typeface="Verdana"/>
                <a:ea typeface="Verdana"/>
                <a:cs typeface="Verdana"/>
                <a:sym typeface="Verdana"/>
              </a:defRPr>
            </a:pPr>
          </a:p>
          <a:p>
            <a:pPr algn="l" defTabSz="650240">
              <a:buClr>
                <a:srgbClr val="000000"/>
              </a:buClr>
              <a:buFont typeface="Verdana"/>
              <a:defRPr sz="2400">
                <a:uFill>
                  <a:solidFill>
                    <a:srgbClr val="000000"/>
                  </a:solidFill>
                </a:uFill>
                <a:latin typeface="Calibri"/>
                <a:ea typeface="Calibri"/>
                <a:cs typeface="Calibri"/>
                <a:sym typeface="Calibri"/>
              </a:defRPr>
            </a:pPr>
            <a:r>
              <a:rPr i="1" sz="2200">
                <a:latin typeface="Verdana"/>
                <a:ea typeface="Verdana"/>
                <a:cs typeface="Verdana"/>
                <a:sym typeface="Verdana"/>
              </a:rPr>
              <a:t>Minuses: ___</a:t>
            </a:r>
          </a:p>
          <a:p>
            <a:pPr algn="l" defTabSz="650240">
              <a:buClr>
                <a:srgbClr val="CE1C00"/>
              </a:buClr>
              <a:buFont typeface="Verdana"/>
              <a:defRPr i="1" sz="2800">
                <a:solidFill>
                  <a:srgbClr val="CE1C00"/>
                </a:solidFill>
                <a:uFill>
                  <a:solidFill>
                    <a:srgbClr val="CE1C00"/>
                  </a:solidFill>
                </a:uFill>
                <a:latin typeface="Verdana"/>
                <a:ea typeface="Verdana"/>
                <a:cs typeface="Verdana"/>
                <a:sym typeface="Verdana"/>
              </a:defRPr>
            </a:pPr>
          </a:p>
          <a:p>
            <a:pPr algn="l" defTabSz="650240">
              <a:buClr>
                <a:srgbClr val="CE1C00"/>
              </a:buClr>
              <a:buFont typeface="Verdana"/>
              <a:defRPr i="1" sz="2800">
                <a:solidFill>
                  <a:srgbClr val="CE1C00"/>
                </a:solidFill>
                <a:uFill>
                  <a:solidFill>
                    <a:srgbClr val="CE1C00"/>
                  </a:solidFill>
                </a:uFill>
                <a:latin typeface="Verdana"/>
                <a:ea typeface="Verdana"/>
                <a:cs typeface="Verdana"/>
                <a:sym typeface="Verdana"/>
              </a:defRPr>
            </a:pPr>
          </a:p>
          <a:p>
            <a:pPr algn="l" defTabSz="650240">
              <a:buClr>
                <a:srgbClr val="CE1C00"/>
              </a:buClr>
              <a:buFont typeface="Verdana"/>
              <a:defRPr i="1" sz="2800">
                <a:solidFill>
                  <a:srgbClr val="CE1C00"/>
                </a:solidFill>
                <a:uFill>
                  <a:solidFill>
                    <a:srgbClr val="CE1C00"/>
                  </a:solidFill>
                </a:uFill>
                <a:latin typeface="Verdana"/>
                <a:ea typeface="Verdana"/>
                <a:cs typeface="Verdana"/>
                <a:sym typeface="Verdana"/>
              </a:defRPr>
            </a:pPr>
          </a:p>
          <a:p>
            <a:pPr algn="l" defTabSz="650240">
              <a:buClr>
                <a:srgbClr val="CE1C00"/>
              </a:buClr>
              <a:buFont typeface="Verdana"/>
              <a:defRPr i="1" sz="2800">
                <a:solidFill>
                  <a:srgbClr val="CE1C00"/>
                </a:solidFill>
                <a:uFill>
                  <a:solidFill>
                    <a:srgbClr val="CE1C00"/>
                  </a:solidFill>
                </a:uFill>
                <a:latin typeface="Verdana"/>
                <a:ea typeface="Verdana"/>
                <a:cs typeface="Verdana"/>
                <a:sym typeface="Verdana"/>
              </a:defRPr>
            </a:pPr>
          </a:p>
          <a:p>
            <a:pPr defTabSz="650240">
              <a:buClr>
                <a:srgbClr val="000000"/>
              </a:buClr>
              <a:buFont typeface="Verdana"/>
              <a:defRPr sz="2400">
                <a:uFill>
                  <a:solidFill>
                    <a:srgbClr val="000000"/>
                  </a:solidFill>
                </a:uFill>
                <a:latin typeface="Calibri"/>
                <a:ea typeface="Calibri"/>
                <a:cs typeface="Calibri"/>
                <a:sym typeface="Calibri"/>
              </a:defRPr>
            </a:pPr>
            <a:r>
              <a:rPr i="1" sz="2200">
                <a:latin typeface="Verdana"/>
                <a:ea typeface="Verdana"/>
                <a:cs typeface="Verdana"/>
                <a:sym typeface="Verdana"/>
              </a:rPr>
              <a:t>____  / 10</a:t>
            </a:r>
          </a:p>
        </p:txBody>
      </p:sp>
      <p:sp>
        <p:nvSpPr>
          <p:cNvPr id="310" name="Shape 310"/>
          <p:cNvSpPr/>
          <p:nvPr/>
        </p:nvSpPr>
        <p:spPr>
          <a:xfrm>
            <a:off x="1117600" y="7798343"/>
            <a:ext cx="10584463" cy="4572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650240">
              <a:buClr>
                <a:srgbClr val="000000"/>
              </a:buClr>
              <a:buFont typeface="Verdana"/>
              <a:defRPr i="1" sz="2200">
                <a:uFill>
                  <a:solidFill>
                    <a:srgbClr val="000000"/>
                  </a:solidFill>
                </a:uFill>
                <a:latin typeface="Verdana"/>
                <a:ea typeface="Verdana"/>
                <a:cs typeface="Verdana"/>
                <a:sym typeface="Verdana"/>
              </a:defRPr>
            </a:lvl1pPr>
          </a:lstStyle>
          <a:p>
            <a:pPr>
              <a:defRPr i="0" sz="2400">
                <a:latin typeface="Calibri"/>
                <a:ea typeface="Calibri"/>
                <a:cs typeface="Calibri"/>
                <a:sym typeface="Calibri"/>
              </a:defRPr>
            </a:pPr>
            <a:r>
              <a:rPr i="1" sz="2200">
                <a:latin typeface="Verdana"/>
                <a:ea typeface="Verdana"/>
                <a:cs typeface="Verdana"/>
                <a:sym typeface="Verdana"/>
              </a:rPr>
              <a:t>The attractiveness rating of each of these options is:</a:t>
            </a:r>
          </a:p>
        </p:txBody>
      </p:sp>
      <p:sp>
        <p:nvSpPr>
          <p:cNvPr id="311" name="Shape 311"/>
          <p:cNvSpPr/>
          <p:nvPr/>
        </p:nvSpPr>
        <p:spPr>
          <a:xfrm>
            <a:off x="503813" y="1285563"/>
            <a:ext cx="11939130" cy="5461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650240">
              <a:buClr>
                <a:srgbClr val="000000"/>
              </a:buClr>
              <a:buFont typeface="Verdana"/>
              <a:defRPr i="1" sz="2800">
                <a:uFill>
                  <a:solidFill>
                    <a:srgbClr val="000000"/>
                  </a:solidFill>
                </a:uFill>
                <a:latin typeface="Verdana"/>
                <a:ea typeface="Verdana"/>
                <a:cs typeface="Verdana"/>
                <a:sym typeface="Verdana"/>
              </a:defRPr>
            </a:lvl1pPr>
          </a:lstStyle>
          <a:p>
            <a:pPr>
              <a:defRPr i="0" sz="2400">
                <a:latin typeface="Calibri"/>
                <a:ea typeface="Calibri"/>
                <a:cs typeface="Calibri"/>
                <a:sym typeface="Calibri"/>
              </a:defRPr>
            </a:pPr>
            <a:r>
              <a:rPr i="1" sz="2800">
                <a:latin typeface="Verdana"/>
                <a:ea typeface="Verdana"/>
                <a:cs typeface="Verdana"/>
                <a:sym typeface="Verdana"/>
              </a:rPr>
              <a:t>The Possible Routes The Team Can Follow In The Future Are:</a:t>
            </a:r>
          </a:p>
        </p:txBody>
      </p:sp>
      <p:sp>
        <p:nvSpPr>
          <p:cNvPr id="312" name="Shape 312"/>
          <p:cNvSpPr/>
          <p:nvPr/>
        </p:nvSpPr>
        <p:spPr>
          <a:xfrm>
            <a:off x="5190151" y="6113094"/>
            <a:ext cx="2564836" cy="3215077"/>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buClr>
                <a:srgbClr val="000000"/>
              </a:buClr>
              <a:buFont typeface="Verdana"/>
              <a:defRPr sz="2400">
                <a:uFill>
                  <a:solidFill>
                    <a:srgbClr val="000000"/>
                  </a:solidFill>
                </a:uFill>
                <a:latin typeface="Calibri"/>
                <a:ea typeface="Calibri"/>
                <a:cs typeface="Calibri"/>
                <a:sym typeface="Calibri"/>
              </a:defRPr>
            </a:pPr>
            <a:r>
              <a:rPr i="1" sz="2200">
                <a:latin typeface="Verdana"/>
                <a:ea typeface="Verdana"/>
                <a:cs typeface="Verdana"/>
                <a:sym typeface="Verdana"/>
              </a:rPr>
              <a:t>Pluses:   ___</a:t>
            </a:r>
          </a:p>
          <a:p>
            <a:pPr algn="l" defTabSz="650240">
              <a:buClr>
                <a:srgbClr val="000000"/>
              </a:buClr>
              <a:buFont typeface="Verdana"/>
              <a:defRPr i="1" sz="2200">
                <a:uFill>
                  <a:solidFill>
                    <a:srgbClr val="000000"/>
                  </a:solidFill>
                </a:uFill>
                <a:latin typeface="Verdana"/>
                <a:ea typeface="Verdana"/>
                <a:cs typeface="Verdana"/>
                <a:sym typeface="Verdana"/>
              </a:defRPr>
            </a:pPr>
          </a:p>
          <a:p>
            <a:pPr algn="l" defTabSz="650240">
              <a:buClr>
                <a:srgbClr val="000000"/>
              </a:buClr>
              <a:buFont typeface="Verdana"/>
              <a:defRPr sz="2400">
                <a:uFill>
                  <a:solidFill>
                    <a:srgbClr val="000000"/>
                  </a:solidFill>
                </a:uFill>
                <a:latin typeface="Calibri"/>
                <a:ea typeface="Calibri"/>
                <a:cs typeface="Calibri"/>
                <a:sym typeface="Calibri"/>
              </a:defRPr>
            </a:pPr>
            <a:r>
              <a:rPr i="1" sz="2200">
                <a:latin typeface="Verdana"/>
                <a:ea typeface="Verdana"/>
                <a:cs typeface="Verdana"/>
                <a:sym typeface="Verdana"/>
              </a:rPr>
              <a:t>Minuses: ___</a:t>
            </a:r>
          </a:p>
          <a:p>
            <a:pPr algn="l" defTabSz="650240">
              <a:buClr>
                <a:srgbClr val="CE1C00"/>
              </a:buClr>
              <a:buFont typeface="Verdana"/>
              <a:defRPr i="1" sz="2800">
                <a:solidFill>
                  <a:srgbClr val="CE1C00"/>
                </a:solidFill>
                <a:uFill>
                  <a:solidFill>
                    <a:srgbClr val="CE1C00"/>
                  </a:solidFill>
                </a:uFill>
                <a:latin typeface="Verdana"/>
                <a:ea typeface="Verdana"/>
                <a:cs typeface="Verdana"/>
                <a:sym typeface="Verdana"/>
              </a:defRPr>
            </a:pPr>
          </a:p>
          <a:p>
            <a:pPr algn="l" defTabSz="650240">
              <a:buClr>
                <a:srgbClr val="CE1C00"/>
              </a:buClr>
              <a:buFont typeface="Verdana"/>
              <a:defRPr i="1" sz="2800">
                <a:solidFill>
                  <a:srgbClr val="CE1C00"/>
                </a:solidFill>
                <a:uFill>
                  <a:solidFill>
                    <a:srgbClr val="CE1C00"/>
                  </a:solidFill>
                </a:uFill>
                <a:latin typeface="Verdana"/>
                <a:ea typeface="Verdana"/>
                <a:cs typeface="Verdana"/>
                <a:sym typeface="Verdana"/>
              </a:defRPr>
            </a:pPr>
          </a:p>
          <a:p>
            <a:pPr algn="l" defTabSz="650240">
              <a:buClr>
                <a:srgbClr val="CE1C00"/>
              </a:buClr>
              <a:buFont typeface="Verdana"/>
              <a:defRPr i="1" sz="2800">
                <a:solidFill>
                  <a:srgbClr val="CE1C00"/>
                </a:solidFill>
                <a:uFill>
                  <a:solidFill>
                    <a:srgbClr val="CE1C00"/>
                  </a:solidFill>
                </a:uFill>
                <a:latin typeface="Verdana"/>
                <a:ea typeface="Verdana"/>
                <a:cs typeface="Verdana"/>
                <a:sym typeface="Verdana"/>
              </a:defRPr>
            </a:pPr>
          </a:p>
          <a:p>
            <a:pPr algn="l" defTabSz="650240">
              <a:buClr>
                <a:srgbClr val="CE1C00"/>
              </a:buClr>
              <a:buFont typeface="Verdana"/>
              <a:defRPr i="1" sz="2800">
                <a:solidFill>
                  <a:srgbClr val="CE1C00"/>
                </a:solidFill>
                <a:uFill>
                  <a:solidFill>
                    <a:srgbClr val="CE1C00"/>
                  </a:solidFill>
                </a:uFill>
                <a:latin typeface="Verdana"/>
                <a:ea typeface="Verdana"/>
                <a:cs typeface="Verdana"/>
                <a:sym typeface="Verdana"/>
              </a:defRPr>
            </a:pPr>
          </a:p>
          <a:p>
            <a:pPr defTabSz="650240">
              <a:buClr>
                <a:srgbClr val="000000"/>
              </a:buClr>
              <a:buFont typeface="Verdana"/>
              <a:defRPr sz="2400">
                <a:uFill>
                  <a:solidFill>
                    <a:srgbClr val="000000"/>
                  </a:solidFill>
                </a:uFill>
                <a:latin typeface="Calibri"/>
                <a:ea typeface="Calibri"/>
                <a:cs typeface="Calibri"/>
                <a:sym typeface="Calibri"/>
              </a:defRPr>
            </a:pPr>
            <a:r>
              <a:rPr i="1" sz="2200">
                <a:latin typeface="Verdana"/>
                <a:ea typeface="Verdana"/>
                <a:cs typeface="Verdana"/>
                <a:sym typeface="Verdana"/>
              </a:rPr>
              <a:t>____  / 10</a:t>
            </a:r>
          </a:p>
        </p:txBody>
      </p:sp>
      <p:sp>
        <p:nvSpPr>
          <p:cNvPr id="313" name="Shape 313"/>
          <p:cNvSpPr/>
          <p:nvPr/>
        </p:nvSpPr>
        <p:spPr>
          <a:xfrm>
            <a:off x="9505586" y="6168327"/>
            <a:ext cx="2564837" cy="3215077"/>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buClr>
                <a:srgbClr val="000000"/>
              </a:buClr>
              <a:buFont typeface="Verdana"/>
              <a:defRPr sz="2400">
                <a:uFill>
                  <a:solidFill>
                    <a:srgbClr val="000000"/>
                  </a:solidFill>
                </a:uFill>
                <a:latin typeface="Calibri"/>
                <a:ea typeface="Calibri"/>
                <a:cs typeface="Calibri"/>
                <a:sym typeface="Calibri"/>
              </a:defRPr>
            </a:pPr>
            <a:r>
              <a:rPr i="1" sz="2200">
                <a:latin typeface="Verdana"/>
                <a:ea typeface="Verdana"/>
                <a:cs typeface="Verdana"/>
                <a:sym typeface="Verdana"/>
              </a:rPr>
              <a:t>Pluses:   ___</a:t>
            </a:r>
          </a:p>
          <a:p>
            <a:pPr algn="l" defTabSz="650240">
              <a:buClr>
                <a:srgbClr val="000000"/>
              </a:buClr>
              <a:buFont typeface="Verdana"/>
              <a:defRPr i="1" sz="2200">
                <a:uFill>
                  <a:solidFill>
                    <a:srgbClr val="000000"/>
                  </a:solidFill>
                </a:uFill>
                <a:latin typeface="Verdana"/>
                <a:ea typeface="Verdana"/>
                <a:cs typeface="Verdana"/>
                <a:sym typeface="Verdana"/>
              </a:defRPr>
            </a:pPr>
          </a:p>
          <a:p>
            <a:pPr algn="l" defTabSz="650240">
              <a:buClr>
                <a:srgbClr val="000000"/>
              </a:buClr>
              <a:buFont typeface="Verdana"/>
              <a:defRPr sz="2400">
                <a:uFill>
                  <a:solidFill>
                    <a:srgbClr val="000000"/>
                  </a:solidFill>
                </a:uFill>
                <a:latin typeface="Calibri"/>
                <a:ea typeface="Calibri"/>
                <a:cs typeface="Calibri"/>
                <a:sym typeface="Calibri"/>
              </a:defRPr>
            </a:pPr>
            <a:r>
              <a:rPr i="1" sz="2200">
                <a:latin typeface="Verdana"/>
                <a:ea typeface="Verdana"/>
                <a:cs typeface="Verdana"/>
                <a:sym typeface="Verdana"/>
              </a:rPr>
              <a:t>Minuses: ___</a:t>
            </a:r>
          </a:p>
          <a:p>
            <a:pPr algn="l" defTabSz="650240">
              <a:buClr>
                <a:srgbClr val="CE1C00"/>
              </a:buClr>
              <a:buFont typeface="Verdana"/>
              <a:defRPr i="1" sz="2800">
                <a:solidFill>
                  <a:srgbClr val="CE1C00"/>
                </a:solidFill>
                <a:uFill>
                  <a:solidFill>
                    <a:srgbClr val="CE1C00"/>
                  </a:solidFill>
                </a:uFill>
                <a:latin typeface="Verdana"/>
                <a:ea typeface="Verdana"/>
                <a:cs typeface="Verdana"/>
                <a:sym typeface="Verdana"/>
              </a:defRPr>
            </a:pPr>
          </a:p>
          <a:p>
            <a:pPr algn="l" defTabSz="650240">
              <a:buClr>
                <a:srgbClr val="CE1C00"/>
              </a:buClr>
              <a:buFont typeface="Verdana"/>
              <a:defRPr i="1" sz="2800">
                <a:solidFill>
                  <a:srgbClr val="CE1C00"/>
                </a:solidFill>
                <a:uFill>
                  <a:solidFill>
                    <a:srgbClr val="CE1C00"/>
                  </a:solidFill>
                </a:uFill>
                <a:latin typeface="Verdana"/>
                <a:ea typeface="Verdana"/>
                <a:cs typeface="Verdana"/>
                <a:sym typeface="Verdana"/>
              </a:defRPr>
            </a:pPr>
          </a:p>
          <a:p>
            <a:pPr algn="l" defTabSz="650240">
              <a:buClr>
                <a:srgbClr val="CE1C00"/>
              </a:buClr>
              <a:buFont typeface="Verdana"/>
              <a:defRPr i="1" sz="2800">
                <a:solidFill>
                  <a:srgbClr val="CE1C00"/>
                </a:solidFill>
                <a:uFill>
                  <a:solidFill>
                    <a:srgbClr val="CE1C00"/>
                  </a:solidFill>
                </a:uFill>
                <a:latin typeface="Verdana"/>
                <a:ea typeface="Verdana"/>
                <a:cs typeface="Verdana"/>
                <a:sym typeface="Verdana"/>
              </a:defRPr>
            </a:pPr>
          </a:p>
          <a:p>
            <a:pPr algn="l" defTabSz="650240">
              <a:buClr>
                <a:srgbClr val="CE1C00"/>
              </a:buClr>
              <a:buFont typeface="Verdana"/>
              <a:defRPr i="1" sz="2800">
                <a:solidFill>
                  <a:srgbClr val="CE1C00"/>
                </a:solidFill>
                <a:uFill>
                  <a:solidFill>
                    <a:srgbClr val="CE1C00"/>
                  </a:solidFill>
                </a:uFill>
                <a:latin typeface="Verdana"/>
                <a:ea typeface="Verdana"/>
                <a:cs typeface="Verdana"/>
                <a:sym typeface="Verdana"/>
              </a:defRPr>
            </a:pPr>
          </a:p>
          <a:p>
            <a:pPr defTabSz="650240">
              <a:buClr>
                <a:srgbClr val="000000"/>
              </a:buClr>
              <a:buFont typeface="Verdana"/>
              <a:defRPr sz="2400">
                <a:uFill>
                  <a:solidFill>
                    <a:srgbClr val="000000"/>
                  </a:solidFill>
                </a:uFill>
                <a:latin typeface="Calibri"/>
                <a:ea typeface="Calibri"/>
                <a:cs typeface="Calibri"/>
                <a:sym typeface="Calibri"/>
              </a:defRPr>
            </a:pPr>
            <a:r>
              <a:rPr i="1" sz="2200">
                <a:latin typeface="Verdana"/>
                <a:ea typeface="Verdana"/>
                <a:cs typeface="Verdana"/>
                <a:sym typeface="Verdana"/>
              </a:rPr>
              <a:t>____  / 10</a:t>
            </a:r>
          </a:p>
        </p:txBody>
      </p:sp>
      <p:sp>
        <p:nvSpPr>
          <p:cNvPr id="314" name="Shape 314"/>
          <p:cNvSpPr/>
          <p:nvPr/>
        </p:nvSpPr>
        <p:spPr>
          <a:xfrm>
            <a:off x="684260" y="198684"/>
            <a:ext cx="11792941" cy="5909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1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Team’s Possible Options</a:t>
            </a:r>
          </a:p>
        </p:txBody>
      </p:sp>
      <p:sp>
        <p:nvSpPr>
          <p:cNvPr id="315" name="Shape 315"/>
          <p:cNvSpPr/>
          <p:nvPr/>
        </p:nvSpPr>
        <p:spPr>
          <a:xfrm>
            <a:off x="1745632" y="2365669"/>
            <a:ext cx="9455491" cy="1"/>
          </a:xfrm>
          <a:prstGeom prst="line">
            <a:avLst/>
          </a:prstGeom>
          <a:ln w="76200">
            <a:solidFill>
              <a:srgbClr val="4F834B"/>
            </a:solidFill>
          </a:ln>
        </p:spPr>
        <p:txBody>
          <a:bodyPr lIns="50800" tIns="50800" rIns="50800" bIns="50800" anchor="ctr"/>
          <a:lstStyle/>
          <a:p>
            <a:pPr algn="l" defTabSz="457200">
              <a:defRPr sz="1200">
                <a:latin typeface="Helvetica"/>
                <a:ea typeface="Helvetica"/>
                <a:cs typeface="Helvetica"/>
                <a:sym typeface="Helvetica"/>
              </a:defRPr>
            </a:pPr>
          </a:p>
        </p:txBody>
      </p:sp>
      <p:sp>
        <p:nvSpPr>
          <p:cNvPr id="316" name="Shape 316"/>
          <p:cNvSpPr/>
          <p:nvPr/>
        </p:nvSpPr>
        <p:spPr>
          <a:xfrm flipH="1">
            <a:off x="1788752" y="2384344"/>
            <a:ext cx="1" cy="3330732"/>
          </a:xfrm>
          <a:prstGeom prst="line">
            <a:avLst/>
          </a:prstGeom>
          <a:ln w="76200">
            <a:solidFill>
              <a:srgbClr val="637A4F"/>
            </a:solidFill>
            <a:tailEnd type="triangle"/>
          </a:ln>
        </p:spPr>
        <p:txBody>
          <a:bodyPr lIns="50800" tIns="50800" rIns="50800" bIns="50800" anchor="ctr"/>
          <a:lstStyle/>
          <a:p>
            <a:pPr algn="l" defTabSz="457200">
              <a:defRPr sz="1200">
                <a:latin typeface="Helvetica"/>
                <a:ea typeface="Helvetica"/>
                <a:cs typeface="Helvetica"/>
                <a:sym typeface="Helvetica"/>
              </a:defRPr>
            </a:pPr>
          </a:p>
        </p:txBody>
      </p:sp>
      <p:sp>
        <p:nvSpPr>
          <p:cNvPr id="317" name="Shape 317"/>
          <p:cNvSpPr/>
          <p:nvPr/>
        </p:nvSpPr>
        <p:spPr>
          <a:xfrm flipH="1">
            <a:off x="6409683" y="2384357"/>
            <a:ext cx="2259" cy="3330732"/>
          </a:xfrm>
          <a:prstGeom prst="line">
            <a:avLst/>
          </a:prstGeom>
          <a:ln w="76200">
            <a:solidFill>
              <a:srgbClr val="708E51"/>
            </a:solidFill>
            <a:tailEnd type="triangle"/>
          </a:ln>
        </p:spPr>
        <p:txBody>
          <a:bodyPr lIns="50800" tIns="50800" rIns="50800" bIns="50800" anchor="ctr"/>
          <a:lstStyle/>
          <a:p>
            <a:pPr algn="l" defTabSz="457200">
              <a:defRPr sz="1200">
                <a:latin typeface="Helvetica"/>
                <a:ea typeface="Helvetica"/>
                <a:cs typeface="Helvetica"/>
                <a:sym typeface="Helvetica"/>
              </a:defRPr>
            </a:pPr>
          </a:p>
        </p:txBody>
      </p:sp>
      <p:sp>
        <p:nvSpPr>
          <p:cNvPr id="318" name="Shape 318"/>
          <p:cNvSpPr/>
          <p:nvPr/>
        </p:nvSpPr>
        <p:spPr>
          <a:xfrm>
            <a:off x="11158004" y="2334629"/>
            <a:ext cx="1" cy="3330732"/>
          </a:xfrm>
          <a:prstGeom prst="line">
            <a:avLst/>
          </a:prstGeom>
          <a:ln w="76200">
            <a:solidFill>
              <a:srgbClr val="519349"/>
            </a:solidFill>
            <a:tailEnd type="triangle"/>
          </a:ln>
        </p:spPr>
        <p:txBody>
          <a:bodyPr lIns="50800" tIns="50800" rIns="50800" bIns="50800" anchor="ctr"/>
          <a:lstStyle/>
          <a:p>
            <a:pPr algn="l" defTabSz="457200">
              <a:defRPr sz="1200">
                <a:latin typeface="Helvetica"/>
                <a:ea typeface="Helvetica"/>
                <a:cs typeface="Helvetica"/>
                <a:sym typeface="Helvetica"/>
              </a:defRPr>
            </a:pPr>
          </a:p>
        </p:txBody>
      </p:sp>
      <p:sp>
        <p:nvSpPr>
          <p:cNvPr id="319" name="Shape 319"/>
          <p:cNvSpPr/>
          <p:nvPr/>
        </p:nvSpPr>
        <p:spPr>
          <a:xfrm>
            <a:off x="769915" y="3013224"/>
            <a:ext cx="2037675" cy="1858012"/>
          </a:xfrm>
          <a:prstGeom prst="roundRect">
            <a:avLst>
              <a:gd name="adj" fmla="val 15000"/>
            </a:avLst>
          </a:prstGeom>
          <a:solidFill>
            <a:srgbClr val="C0E5FF"/>
          </a:solidFill>
          <a:ln w="12700">
            <a:miter lim="400000"/>
          </a:ln>
        </p:spPr>
        <p:txBody>
          <a:bodyPr lIns="50800" tIns="50800" rIns="50800" bIns="50800" anchor="ctr"/>
          <a:lstStyle/>
          <a:p>
            <a:pPr>
              <a:defRPr sz="2400">
                <a:solidFill>
                  <a:srgbClr val="FFFFFF"/>
                </a:solidFill>
              </a:defRPr>
            </a:pPr>
          </a:p>
        </p:txBody>
      </p:sp>
      <p:sp>
        <p:nvSpPr>
          <p:cNvPr id="320" name="Shape 320"/>
          <p:cNvSpPr/>
          <p:nvPr/>
        </p:nvSpPr>
        <p:spPr>
          <a:xfrm>
            <a:off x="860232" y="3120704"/>
            <a:ext cx="1857041" cy="1643052"/>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lstStyle/>
          <a:p>
            <a:pPr defTabSz="647700">
              <a:buClr>
                <a:srgbClr val="FFFFFF"/>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A</a:t>
            </a:r>
            <a:endParaRPr i="1">
              <a:latin typeface="Verdana"/>
              <a:ea typeface="Verdana"/>
              <a:cs typeface="Verdana"/>
              <a:sym typeface="Verdana"/>
            </a:endParaRPr>
          </a:p>
          <a:p>
            <a:pPr defTabSz="647700">
              <a:buClr>
                <a:srgbClr val="FFFFFF"/>
              </a:buClr>
              <a:buFont typeface="Verdana"/>
              <a:defRPr sz="28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47700">
              <a:buClr>
                <a:srgbClr val="FFFFFF"/>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To …</a:t>
            </a:r>
            <a:endParaRPr b="1" i="1">
              <a:latin typeface="Verdana"/>
              <a:ea typeface="Verdana"/>
              <a:cs typeface="Verdana"/>
              <a:sym typeface="Verdana"/>
            </a:endParaRPr>
          </a:p>
        </p:txBody>
      </p:sp>
      <p:sp>
        <p:nvSpPr>
          <p:cNvPr id="321" name="Shape 321"/>
          <p:cNvSpPr/>
          <p:nvPr/>
        </p:nvSpPr>
        <p:spPr>
          <a:xfrm>
            <a:off x="5390994" y="3013224"/>
            <a:ext cx="2037675" cy="1858012"/>
          </a:xfrm>
          <a:prstGeom prst="roundRect">
            <a:avLst>
              <a:gd name="adj" fmla="val 15000"/>
            </a:avLst>
          </a:prstGeom>
          <a:solidFill>
            <a:srgbClr val="FFD829"/>
          </a:solidFill>
          <a:ln w="12700">
            <a:miter lim="400000"/>
          </a:ln>
        </p:spPr>
        <p:txBody>
          <a:bodyPr lIns="50800" tIns="50800" rIns="50800" bIns="50800" anchor="ctr"/>
          <a:lstStyle/>
          <a:p>
            <a:pPr>
              <a:defRPr sz="2400">
                <a:solidFill>
                  <a:srgbClr val="FFFFFF"/>
                </a:solidFill>
              </a:defRPr>
            </a:pPr>
          </a:p>
        </p:txBody>
      </p:sp>
      <p:sp>
        <p:nvSpPr>
          <p:cNvPr id="322" name="Shape 322"/>
          <p:cNvSpPr/>
          <p:nvPr/>
        </p:nvSpPr>
        <p:spPr>
          <a:xfrm>
            <a:off x="5481311" y="3120704"/>
            <a:ext cx="1857041" cy="1643052"/>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lstStyle/>
          <a:p>
            <a:pPr defTabSz="647700">
              <a:buClr>
                <a:srgbClr val="FFFFFF"/>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B</a:t>
            </a:r>
            <a:endParaRPr i="1">
              <a:latin typeface="Verdana"/>
              <a:ea typeface="Verdana"/>
              <a:cs typeface="Verdana"/>
              <a:sym typeface="Verdana"/>
            </a:endParaRPr>
          </a:p>
          <a:p>
            <a:pPr defTabSz="647700">
              <a:buClr>
                <a:srgbClr val="FFFFFF"/>
              </a:buClr>
              <a:buFont typeface="Verdana"/>
              <a:defRPr sz="28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47700">
              <a:buClr>
                <a:srgbClr val="FFFFFF"/>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To …</a:t>
            </a:r>
            <a:endParaRPr b="1" i="1">
              <a:latin typeface="Verdana"/>
              <a:ea typeface="Verdana"/>
              <a:cs typeface="Verdana"/>
              <a:sym typeface="Verdana"/>
            </a:endParaRPr>
          </a:p>
        </p:txBody>
      </p:sp>
      <p:sp>
        <p:nvSpPr>
          <p:cNvPr id="323" name="Shape 323"/>
          <p:cNvSpPr/>
          <p:nvPr/>
        </p:nvSpPr>
        <p:spPr>
          <a:xfrm>
            <a:off x="10102391" y="3013224"/>
            <a:ext cx="2037674" cy="1858012"/>
          </a:xfrm>
          <a:prstGeom prst="roundRect">
            <a:avLst>
              <a:gd name="adj" fmla="val 15000"/>
            </a:avLst>
          </a:prstGeom>
          <a:solidFill>
            <a:srgbClr val="FF342F"/>
          </a:solidFill>
          <a:ln w="12700">
            <a:miter lim="400000"/>
          </a:ln>
        </p:spPr>
        <p:txBody>
          <a:bodyPr lIns="50800" tIns="50800" rIns="50800" bIns="50800" anchor="ctr"/>
          <a:lstStyle/>
          <a:p>
            <a:pPr>
              <a:defRPr sz="2400">
                <a:solidFill>
                  <a:srgbClr val="FFFFFF"/>
                </a:solidFill>
              </a:defRPr>
            </a:pPr>
          </a:p>
        </p:txBody>
      </p:sp>
      <p:sp>
        <p:nvSpPr>
          <p:cNvPr id="324" name="Shape 324"/>
          <p:cNvSpPr/>
          <p:nvPr/>
        </p:nvSpPr>
        <p:spPr>
          <a:xfrm>
            <a:off x="10192707" y="3120704"/>
            <a:ext cx="1857041" cy="1643052"/>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lstStyle/>
          <a:p>
            <a:pPr defTabSz="647700">
              <a:buClr>
                <a:srgbClr val="FFFFFF"/>
              </a:buClr>
              <a:buFont typeface="Verdana"/>
              <a:defRPr sz="2800">
                <a:solidFill>
                  <a:srgbClr val="FFFFFF"/>
                </a:solidFill>
                <a:uFill>
                  <a:solidFill>
                    <a:srgbClr val="000000"/>
                  </a:solidFill>
                </a:uFill>
                <a:latin typeface="Calibri"/>
                <a:ea typeface="Calibri"/>
                <a:cs typeface="Calibri"/>
                <a:sym typeface="Calibri"/>
              </a:defRPr>
            </a:pPr>
            <a:r>
              <a:rPr i="1">
                <a:latin typeface="Verdana"/>
                <a:ea typeface="Verdana"/>
                <a:cs typeface="Verdana"/>
                <a:sym typeface="Verdana"/>
              </a:rPr>
              <a:t>C</a:t>
            </a:r>
            <a:endParaRPr i="1">
              <a:latin typeface="Verdana"/>
              <a:ea typeface="Verdana"/>
              <a:cs typeface="Verdana"/>
              <a:sym typeface="Verdana"/>
            </a:endParaRPr>
          </a:p>
          <a:p>
            <a:pPr defTabSz="647700">
              <a:buClr>
                <a:srgbClr val="FFFFFF"/>
              </a:buClr>
              <a:buFont typeface="Verdana"/>
              <a:defRPr sz="2800">
                <a:solidFill>
                  <a:srgbClr val="FFFFFF"/>
                </a:solidFill>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47700">
              <a:buClr>
                <a:srgbClr val="FFFFFF"/>
              </a:buClr>
              <a:buFont typeface="Verdana"/>
              <a:defRPr sz="2800">
                <a:solidFill>
                  <a:srgbClr val="FFFFFF"/>
                </a:solidFill>
                <a:uFill>
                  <a:solidFill>
                    <a:srgbClr val="000000"/>
                  </a:solidFill>
                </a:uFill>
                <a:latin typeface="Calibri"/>
                <a:ea typeface="Calibri"/>
                <a:cs typeface="Calibri"/>
                <a:sym typeface="Calibri"/>
              </a:defRPr>
            </a:pPr>
            <a:r>
              <a:rPr i="1">
                <a:latin typeface="Verdana"/>
                <a:ea typeface="Verdana"/>
                <a:cs typeface="Verdana"/>
                <a:sym typeface="Verdana"/>
              </a:rPr>
              <a:t>To …</a:t>
            </a:r>
            <a:endParaRPr b="1"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4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6" name="Shape 326"/>
          <p:cNvSpPr/>
          <p:nvPr/>
        </p:nvSpPr>
        <p:spPr>
          <a:xfrm>
            <a:off x="722488" y="1163784"/>
            <a:ext cx="11559824" cy="776139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A</a:t>
            </a:r>
            <a:r>
              <a:t>)	To …</a:t>
            </a: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pluses will be: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potential minuses may be: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defTabSz="650240">
              <a:buClr>
                <a:srgbClr val="000000"/>
              </a:buClr>
              <a:buFont typeface="Verdana"/>
              <a:defRPr i="1" sz="2600">
                <a:uFill>
                  <a:solidFill>
                    <a:srgbClr val="000000"/>
                  </a:solidFill>
                </a:uFill>
                <a:latin typeface="Verdana"/>
                <a:ea typeface="Verdana"/>
                <a:cs typeface="Verdana"/>
                <a:sym typeface="Verdana"/>
              </a:defRPr>
            </a:p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attractiveness rating is: ____ / 10</a:t>
            </a:r>
          </a:p>
        </p:txBody>
      </p:sp>
      <p:sp>
        <p:nvSpPr>
          <p:cNvPr id="327" name="Shape 327"/>
          <p:cNvSpPr/>
          <p:nvPr/>
        </p:nvSpPr>
        <p:spPr>
          <a:xfrm>
            <a:off x="605930" y="249484"/>
            <a:ext cx="11792940" cy="5401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28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possible options the team can follow are:</a:t>
            </a:r>
          </a:p>
        </p:txBody>
      </p:sp>
    </p:spTree>
  </p:cSld>
  <p:clrMapOvr>
    <a:masterClrMapping/>
  </p:clrMapOvr>
  <p:transition xmlns:p14="http://schemas.microsoft.com/office/powerpoint/2010/main" spd="med" advClick="1" p14:dur="1000"/>
</p:sld>
</file>

<file path=ppt/slides/slide4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9" name="Shape 329"/>
          <p:cNvSpPr/>
          <p:nvPr/>
        </p:nvSpPr>
        <p:spPr>
          <a:xfrm>
            <a:off x="722488" y="875917"/>
            <a:ext cx="11559824" cy="776139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B</a:t>
            </a:r>
            <a:r>
              <a:t>)	To …</a:t>
            </a: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pluses will be: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potential minuses may be: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defTabSz="650240">
              <a:buClr>
                <a:srgbClr val="000000"/>
              </a:buClr>
              <a:buFont typeface="Verdana"/>
              <a:defRPr i="1" sz="2600">
                <a:uFill>
                  <a:solidFill>
                    <a:srgbClr val="000000"/>
                  </a:solidFill>
                </a:uFill>
                <a:latin typeface="Verdana"/>
                <a:ea typeface="Verdana"/>
                <a:cs typeface="Verdana"/>
                <a:sym typeface="Verdana"/>
              </a:defRPr>
            </a:p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attractiveness rating is: ____ / 10</a:t>
            </a:r>
          </a:p>
        </p:txBody>
      </p:sp>
    </p:spTree>
  </p:cSld>
  <p:clrMapOvr>
    <a:masterClrMapping/>
  </p:clrMapOvr>
  <p:transition xmlns:p14="http://schemas.microsoft.com/office/powerpoint/2010/main" spd="med" advClick="1" p14:dur="1000"/>
</p:sld>
</file>

<file path=ppt/slides/slide4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1" name="Shape 331"/>
          <p:cNvSpPr/>
          <p:nvPr/>
        </p:nvSpPr>
        <p:spPr>
          <a:xfrm>
            <a:off x="722488" y="875917"/>
            <a:ext cx="11559824" cy="776139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C</a:t>
            </a:r>
            <a:r>
              <a:t>)	To …</a:t>
            </a: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pluses will be: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potential minuses may be: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defTabSz="650240">
              <a:buClr>
                <a:srgbClr val="000000"/>
              </a:buClr>
              <a:buFont typeface="Verdana"/>
              <a:defRPr i="1" sz="2600">
                <a:uFill>
                  <a:solidFill>
                    <a:srgbClr val="000000"/>
                  </a:solidFill>
                </a:uFill>
                <a:latin typeface="Verdana"/>
                <a:ea typeface="Verdana"/>
                <a:cs typeface="Verdana"/>
                <a:sym typeface="Verdana"/>
              </a:defRPr>
            </a:p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attractiveness rating is: ____ / 10</a:t>
            </a:r>
          </a:p>
        </p:txBody>
      </p:sp>
    </p:spTree>
  </p:cSld>
  <p:clrMapOvr>
    <a:masterClrMapping/>
  </p:clrMapOvr>
  <p:transition xmlns:p14="http://schemas.microsoft.com/office/powerpoint/2010/main" spd="med" advClick="1" p14:dur="1000"/>
</p:sld>
</file>

<file path=ppt/slides/slide4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3" name="Shape 333"/>
          <p:cNvSpPr/>
          <p:nvPr/>
        </p:nvSpPr>
        <p:spPr>
          <a:xfrm>
            <a:off x="722488" y="875917"/>
            <a:ext cx="11559824" cy="776139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D</a:t>
            </a:r>
            <a:r>
              <a:t>)	To …</a:t>
            </a: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pluses will be: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potential minuses may be: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defTabSz="650240">
              <a:buClr>
                <a:srgbClr val="000000"/>
              </a:buClr>
              <a:buFont typeface="Verdana"/>
              <a:defRPr i="1" sz="2600">
                <a:uFill>
                  <a:solidFill>
                    <a:srgbClr val="000000"/>
                  </a:solidFill>
                </a:uFill>
                <a:latin typeface="Verdana"/>
                <a:ea typeface="Verdana"/>
                <a:cs typeface="Verdana"/>
                <a:sym typeface="Verdana"/>
              </a:defRPr>
            </a:p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attractiveness rating is: ____ / 10</a:t>
            </a:r>
          </a:p>
        </p:txBody>
      </p:sp>
    </p:spTree>
  </p:cSld>
  <p:clrMapOvr>
    <a:masterClrMapping/>
  </p:clrMapOvr>
  <p:transition xmlns:p14="http://schemas.microsoft.com/office/powerpoint/2010/main" spd="med" advClick="1" p14:dur="1000"/>
</p:sld>
</file>

<file path=ppt/slides/slide4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5" name="Shape 335"/>
          <p:cNvSpPr/>
          <p:nvPr/>
        </p:nvSpPr>
        <p:spPr>
          <a:xfrm>
            <a:off x="722488" y="875917"/>
            <a:ext cx="11559824" cy="776139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E</a:t>
            </a:r>
            <a:r>
              <a:t>)	To …</a:t>
            </a: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pluses will be: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potential minuses may be: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defTabSz="650240">
              <a:buClr>
                <a:srgbClr val="000000"/>
              </a:buClr>
              <a:buFont typeface="Verdana"/>
              <a:defRPr i="1" sz="2600">
                <a:uFill>
                  <a:solidFill>
                    <a:srgbClr val="000000"/>
                  </a:solidFill>
                </a:uFill>
                <a:latin typeface="Verdana"/>
                <a:ea typeface="Verdana"/>
                <a:cs typeface="Verdana"/>
                <a:sym typeface="Verdana"/>
              </a:defRPr>
            </a:p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attractiveness rating is: ____ / 10</a:t>
            </a:r>
          </a:p>
        </p:txBody>
      </p:sp>
    </p:spTree>
  </p:cSld>
  <p:clrMapOvr>
    <a:masterClrMapping/>
  </p:clrMapOvr>
  <p:transition xmlns:p14="http://schemas.microsoft.com/office/powerpoint/2010/main" spd="med" advClick="1" p14:dur="1000"/>
</p:sld>
</file>

<file path=ppt/slides/slide4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7" name="Shape 337"/>
          <p:cNvSpPr/>
          <p:nvPr/>
        </p:nvSpPr>
        <p:spPr>
          <a:xfrm>
            <a:off x="788568" y="5613867"/>
            <a:ext cx="11427664" cy="1058334"/>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This section to be completed after </a:t>
            </a:r>
          </a:p>
          <a:p>
            <a:pPr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all the options have been discussed</a:t>
            </a:r>
          </a:p>
        </p:txBody>
      </p:sp>
      <p:sp>
        <p:nvSpPr>
          <p:cNvPr id="338" name="Shape 338"/>
          <p:cNvSpPr/>
          <p:nvPr/>
        </p:nvSpPr>
        <p:spPr>
          <a:xfrm>
            <a:off x="785918" y="1255324"/>
            <a:ext cx="11432964" cy="23689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Super Team’s</a:t>
            </a:r>
            <a:endParaRPr i="1">
              <a:latin typeface="Verdana"/>
              <a:ea typeface="Verdana"/>
              <a:cs typeface="Verdana"/>
              <a:sym typeface="Verdana"/>
            </a:endParaR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Preferred Route</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4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0" name="Shape 340"/>
          <p:cNvSpPr/>
          <p:nvPr/>
        </p:nvSpPr>
        <p:spPr>
          <a:xfrm>
            <a:off x="722488" y="2010450"/>
            <a:ext cx="11559824" cy="736769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a:t>
            </a:r>
            <a:r>
              <a:t>	To …</a:t>
            </a:r>
          </a:p>
          <a:p>
            <a:pPr indent="29351"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pluses of following this route will be: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potential minuses may be: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341" name="Shape 341"/>
          <p:cNvSpPr/>
          <p:nvPr/>
        </p:nvSpPr>
        <p:spPr>
          <a:xfrm>
            <a:off x="605930" y="249484"/>
            <a:ext cx="11792940" cy="9719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specific route we would like </a:t>
            </a:r>
            <a:endParaRPr i="1">
              <a:latin typeface="Verdana"/>
              <a:ea typeface="Verdana"/>
              <a:cs typeface="Verdana"/>
              <a:sym typeface="Verdana"/>
            </a:endParaRPr>
          </a:p>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team to follow in the future is:</a:t>
            </a:r>
          </a:p>
        </p:txBody>
      </p:sp>
    </p:spTree>
  </p:cSld>
  <p:clrMapOvr>
    <a:masterClrMapping/>
  </p:clrMapOvr>
  <p:transition xmlns:p14="http://schemas.microsoft.com/office/powerpoint/2010/main" spd="med" advClick="1" p14:dur="1000"/>
</p:sld>
</file>

<file path=ppt/slides/slide4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3" name="Shape 343"/>
          <p:cNvSpPr/>
          <p:nvPr/>
        </p:nvSpPr>
        <p:spPr>
          <a:xfrm>
            <a:off x="722488" y="791250"/>
            <a:ext cx="11559824" cy="758867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we can </a:t>
            </a:r>
            <a:endParaRPr i="1">
              <a:latin typeface="Verdana"/>
              <a:ea typeface="Verdana"/>
              <a:cs typeface="Verdana"/>
              <a:sym typeface="Verdana"/>
            </a:endParaR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do to build on the pluses are: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defTabSz="650240">
              <a:buClr>
                <a:srgbClr val="000000"/>
              </a:buClr>
              <a:buFont typeface="Verdana"/>
              <a:defRPr i="1" sz="2600">
                <a:uFill>
                  <a:solidFill>
                    <a:srgbClr val="000000"/>
                  </a:solidFill>
                </a:uFill>
                <a:latin typeface="Verdana"/>
                <a:ea typeface="Verdana"/>
                <a:cs typeface="Verdana"/>
                <a:sym typeface="Verdana"/>
              </a:defRPr>
            </a:p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we can do </a:t>
            </a:r>
            <a:endParaRPr i="1">
              <a:latin typeface="Verdana"/>
              <a:ea typeface="Verdana"/>
              <a:cs typeface="Verdana"/>
              <a:sym typeface="Verdana"/>
            </a:endParaR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minimise the minuses are: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4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5" name="Shape 345"/>
          <p:cNvSpPr/>
          <p:nvPr/>
        </p:nvSpPr>
        <p:spPr>
          <a:xfrm>
            <a:off x="788568" y="5613867"/>
            <a:ext cx="11427664" cy="1058334"/>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This exercise invites you to conclude this part </a:t>
            </a:r>
            <a:endParaRPr i="1">
              <a:latin typeface="Verdana"/>
              <a:ea typeface="Verdana"/>
              <a:cs typeface="Verdana"/>
              <a:sym typeface="Verdana"/>
            </a:endParaRPr>
          </a:p>
          <a:p>
            <a:pPr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by rating the team’s probability of success</a:t>
            </a:r>
          </a:p>
        </p:txBody>
      </p:sp>
      <p:sp>
        <p:nvSpPr>
          <p:cNvPr id="346" name="Shape 346"/>
          <p:cNvSpPr/>
          <p:nvPr/>
        </p:nvSpPr>
        <p:spPr>
          <a:xfrm>
            <a:off x="785918" y="1255324"/>
            <a:ext cx="11432964" cy="29277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Super Team -</a:t>
            </a:r>
            <a:endParaRPr i="1">
              <a:latin typeface="Verdana"/>
              <a:ea typeface="Verdana"/>
              <a:cs typeface="Verdana"/>
              <a:sym typeface="Verdana"/>
            </a:endParaRPr>
          </a:p>
          <a:p>
            <a:pPr defTabSz="921173">
              <a:buClr>
                <a:srgbClr val="000000"/>
              </a:buClr>
              <a:buFont typeface="Verdana"/>
              <a:defRPr>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Rating the chances of success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2" name="Shape 202"/>
          <p:cNvSpPr/>
          <p:nvPr/>
        </p:nvSpPr>
        <p:spPr>
          <a:xfrm>
            <a:off x="722488" y="1383917"/>
            <a:ext cx="11559824" cy="806111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Super teams are special. They often start by building on their strengths, setting specific goals and clarifying their picture of success. They then translate this into a clear story, strategy and road to success.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Everybody knows what mountain they are climbing, why they are climbing it and how they will reach the summit. They know who will be delivering what and by when.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Super teams are made up of people who want to be positive, professional and peak performers. They choose to opt in and make clear contracts about their best contributions towards achieving the goals.</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People do superb work, support each other and find solutions to challenges. They then do whatever is required to achieve the picture of success.</a:t>
            </a:r>
          </a:p>
        </p:txBody>
      </p:sp>
      <p:sp>
        <p:nvSpPr>
          <p:cNvPr id="203" name="Shape 203"/>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5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8" name="Shape 348"/>
          <p:cNvSpPr/>
          <p:nvPr/>
        </p:nvSpPr>
        <p:spPr>
          <a:xfrm>
            <a:off x="722488" y="1908850"/>
            <a:ext cx="11559824" cy="6420008"/>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Great teams do their due diligence and stress test that the strategy will work. </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Bearing in mind the things you can control, the final part of this section invites you to do the following things.</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rate the team’s chances of pursuing the strategy and achieving success. Do this on a scale 0-10.</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describe the specific things the team can do to maintain or improve the rating. </a:t>
            </a:r>
          </a:p>
          <a:p>
            <a:pPr algn="l" defTabSz="650240">
              <a:lnSpc>
                <a:spcPts val="3800"/>
              </a:lnSpc>
              <a:buClr>
                <a:srgbClr val="941100"/>
              </a:buClr>
              <a:buFont typeface="Verdana"/>
              <a:defRPr i="1" sz="2600">
                <a:uFill>
                  <a:solidFill>
                    <a:srgbClr val="000000"/>
                  </a:solidFill>
                </a:uFill>
                <a:latin typeface="Verdana"/>
                <a:ea typeface="Verdana"/>
                <a:cs typeface="Verdana"/>
                <a:sym typeface="Verdana"/>
              </a:defRPr>
            </a:pPr>
          </a:p>
        </p:txBody>
      </p:sp>
      <p:sp>
        <p:nvSpPr>
          <p:cNvPr id="349" name="Shape 349"/>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5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1" name="Shape 351"/>
          <p:cNvSpPr/>
          <p:nvPr/>
        </p:nvSpPr>
        <p:spPr>
          <a:xfrm>
            <a:off x="722488" y="1570183"/>
            <a:ext cx="11559824" cy="8370728"/>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Bearing in mind the things we can control, the present rating we would give regarding the team’s chances of pursuing the strategy and achieving success is:</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___ / 10</a:t>
            </a:r>
            <a:endParaRPr i="1">
              <a:latin typeface="Verdana"/>
              <a:ea typeface="Verdana"/>
              <a:cs typeface="Verdana"/>
              <a:sym typeface="Verdana"/>
            </a:endParaRPr>
          </a:p>
          <a:p>
            <a:pPr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we can do to </a:t>
            </a:r>
            <a:endParaRPr i="1">
              <a:latin typeface="Verdana"/>
              <a:ea typeface="Verdana"/>
              <a:cs typeface="Verdana"/>
              <a:sym typeface="Verdana"/>
            </a:endParaRPr>
          </a:p>
          <a:p>
            <a:pPr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maintain or improve the rating are:</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352" name="Shape 352"/>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Success Rating</a:t>
            </a:r>
          </a:p>
        </p:txBody>
      </p:sp>
    </p:spTree>
  </p:cSld>
  <p:clrMapOvr>
    <a:masterClrMapping/>
  </p:clrMapOvr>
  <p:transition xmlns:p14="http://schemas.microsoft.com/office/powerpoint/2010/main" spd="med" advClick="1" p14:dur="1000"/>
</p:sld>
</file>

<file path=ppt/slides/slide5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4" name="Shape 354"/>
          <p:cNvSpPr/>
          <p:nvPr/>
        </p:nvSpPr>
        <p:spPr>
          <a:xfrm>
            <a:off x="722488" y="1908850"/>
            <a:ext cx="11559824" cy="7273448"/>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This section has focused on:</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team’s strengths, its perfect customers and how it can use its strengths to help these customers to achieve achieve success.</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possible strategies the team can follow in the future together with the pluses and minuses of each route.</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strategy the team wants to follow.  </a:t>
            </a:r>
            <a:endParaRPr i="1">
              <a:latin typeface="Verdana"/>
              <a:ea typeface="Verdana"/>
              <a:cs typeface="Verdana"/>
              <a:sym typeface="Verdana"/>
            </a:endParaRPr>
          </a:p>
          <a:p>
            <a:pPr algn="l" defTabSz="650240">
              <a:lnSpc>
                <a:spcPct val="120000"/>
              </a:lnSpc>
              <a:buClr>
                <a:srgbClr val="000000"/>
              </a:buClr>
              <a:buFont typeface="Verdana"/>
              <a:defRPr i="1" sz="30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It is then time to translate this route into a clear story, strategy and road to success. This takes us to the next step.</a:t>
            </a:r>
          </a:p>
          <a:p>
            <a:pPr algn="l" defTabSz="650240">
              <a:lnSpc>
                <a:spcPts val="3800"/>
              </a:lnSpc>
              <a:buClr>
                <a:srgbClr val="941100"/>
              </a:buClr>
              <a:buFont typeface="Verdana"/>
              <a:defRPr i="1" sz="2600">
                <a:uFill>
                  <a:solidFill>
                    <a:srgbClr val="000000"/>
                  </a:solidFill>
                </a:uFill>
                <a:latin typeface="Verdana"/>
                <a:ea typeface="Verdana"/>
                <a:cs typeface="Verdana"/>
                <a:sym typeface="Verdana"/>
              </a:defRPr>
            </a:pPr>
          </a:p>
        </p:txBody>
      </p:sp>
      <p:sp>
        <p:nvSpPr>
          <p:cNvPr id="355" name="Shape 355"/>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Conclusion</a:t>
            </a:r>
          </a:p>
        </p:txBody>
      </p:sp>
    </p:spTree>
  </p:cSld>
  <p:clrMapOvr>
    <a:masterClrMapping/>
  </p:clrMapOvr>
  <p:transition xmlns:p14="http://schemas.microsoft.com/office/powerpoint/2010/main" spd="med" advClick="1" p14:dur="1000"/>
</p:sld>
</file>

<file path=ppt/slides/slide5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7" name="Shape 357"/>
          <p:cNvSpPr/>
          <p:nvPr/>
        </p:nvSpPr>
        <p:spPr>
          <a:xfrm>
            <a:off x="851786" y="6172667"/>
            <a:ext cx="11427663" cy="1114214"/>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Clarifying and communicating the </a:t>
            </a:r>
            <a:endParaRPr i="1">
              <a:latin typeface="Verdana"/>
              <a:ea typeface="Verdana"/>
              <a:cs typeface="Verdana"/>
              <a:sym typeface="Verdana"/>
            </a:endParaRPr>
          </a:p>
          <a:p>
            <a:pPr defTabSz="650240">
              <a:lnSpc>
                <a:spcPct val="120000"/>
              </a:lnSpc>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team’s story, strategy and road to success</a:t>
            </a:r>
          </a:p>
        </p:txBody>
      </p:sp>
      <p:sp>
        <p:nvSpPr>
          <p:cNvPr id="358" name="Shape 358"/>
          <p:cNvSpPr/>
          <p:nvPr/>
        </p:nvSpPr>
        <p:spPr>
          <a:xfrm>
            <a:off x="849135" y="1492391"/>
            <a:ext cx="11432964" cy="29277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Super Teams </a:t>
            </a:r>
            <a:endParaRPr i="1">
              <a:latin typeface="Verdana"/>
              <a:ea typeface="Verdana"/>
              <a:cs typeface="Verdana"/>
              <a:sym typeface="Verdana"/>
            </a:endParaRPr>
          </a:p>
          <a:p>
            <a:pPr defTabSz="921173">
              <a:buClr>
                <a:srgbClr val="000000"/>
              </a:buClr>
              <a:buFont typeface="Verdana"/>
              <a:defRPr>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 Part Two</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5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0" name="Shape 360"/>
          <p:cNvSpPr/>
          <p:nvPr/>
        </p:nvSpPr>
        <p:spPr>
          <a:xfrm>
            <a:off x="722488" y="1383917"/>
            <a:ext cx="11559824" cy="7883048"/>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Super teams build on their strengths and clarify their strategy. They then translate this into a clear story, strategy and road to success. </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Good leaders communicate these to their people. They then give people the chance to reflect and decide if they want to contribute towards achieving the goals. </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People who want opt in make clear contracts about how they can use their strengths to make their best contribution. They perform superb work, find solutions to challenges and do whatever is required to achieve the picture of success.</a:t>
            </a:r>
          </a:p>
          <a:p>
            <a:pPr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This section provides tools for clarifying and communicating the team’s story, strategy and road to success.</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p:txBody>
      </p:sp>
      <p:sp>
        <p:nvSpPr>
          <p:cNvPr id="361" name="Shape 361"/>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5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3" name="Shape 363"/>
          <p:cNvSpPr/>
          <p:nvPr/>
        </p:nvSpPr>
        <p:spPr>
          <a:xfrm>
            <a:off x="722488" y="691436"/>
            <a:ext cx="11559824" cy="806111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can start by defining the team’s purpose – the specific thing the team really wants to do. You can then clarify:</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16933" indent="-16933"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‘What’. The specific goals the team wants to achieve and the picture of success.</a:t>
            </a:r>
          </a:p>
          <a:p>
            <a:pPr marL="510257" indent="-510257"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marL="16933" indent="-16933"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‘Why’. The specific benefits - for all the various stakeholders - of achieving these goals.</a:t>
            </a:r>
          </a:p>
          <a:p>
            <a:pPr marL="510257" indent="-510257"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marL="16933" indent="-16933"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‘How’. The key strategies the team aims to follow to achieve the goals.</a:t>
            </a:r>
          </a:p>
          <a:p>
            <a:pPr marL="510257" indent="-510257"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marL="16933" indent="-16933"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‘Who’. The specific responsibilities of various people when working to achieve these goals.</a:t>
            </a:r>
          </a:p>
          <a:p>
            <a:pPr marL="510257" indent="-510257"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marL="16933" indent="-16933"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‘When’. The specific things that will be happening and when</a:t>
            </a:r>
            <a:endParaRPr i="1">
              <a:latin typeface="Verdana"/>
              <a:ea typeface="Verdana"/>
              <a:cs typeface="Verdana"/>
              <a:sym typeface="Verdana"/>
            </a:endParaRPr>
          </a:p>
          <a:p>
            <a:pPr marL="16933" indent="-16933"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along the road towards achieving the picture of success.</a:t>
            </a:r>
          </a:p>
        </p:txBody>
      </p:sp>
    </p:spTree>
  </p:cSld>
  <p:clrMapOvr>
    <a:masterClrMapping/>
  </p:clrMapOvr>
  <p:transition xmlns:p14="http://schemas.microsoft.com/office/powerpoint/2010/main" spd="med" advClick="1" p14:dur="1000"/>
</p:sld>
</file>

<file path=ppt/slides/slide5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5" name="Shape 365"/>
          <p:cNvSpPr/>
          <p:nvPr/>
        </p:nvSpPr>
        <p:spPr>
          <a:xfrm>
            <a:off x="722488" y="1267169"/>
            <a:ext cx="11559824" cy="6899770"/>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Several points are worth bearing in mind when writing the story. It can be useful to do the following things.</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marL="16933" indent="-16933"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decide for whom you are writing the story. </a:t>
            </a:r>
          </a:p>
          <a:p>
            <a:pPr marL="510257" indent="-510257"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marL="16933" indent="-16933"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If you are a leader, you may initially write the story for your internal team. This will ensure everybody knows the team’s goal.</a:t>
            </a:r>
          </a:p>
          <a:p>
            <a:pPr marL="510257" indent="-510257"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marL="16933" indent="-16933"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write the story by yourself or, if you wish, to involve other key people at various stages. </a:t>
            </a:r>
          </a:p>
          <a:p>
            <a:pPr marL="510257" indent="-510257"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marL="16933" indent="-16933"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stay true to the spirit of the story but then, if you wish, also adapt and communicate it in a way that resonates with other groups of people.</a:t>
            </a:r>
          </a:p>
        </p:txBody>
      </p:sp>
    </p:spTree>
  </p:cSld>
  <p:clrMapOvr>
    <a:masterClrMapping/>
  </p:clrMapOvr>
  <p:transition xmlns:p14="http://schemas.microsoft.com/office/powerpoint/2010/main" spd="med" advClick="1" p14:dur="1000"/>
</p:sld>
</file>

<file path=ppt/slides/slide5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7" name="Shape 367"/>
          <p:cNvSpPr/>
          <p:nvPr/>
        </p:nvSpPr>
        <p:spPr>
          <a:xfrm>
            <a:off x="568959" y="1515128"/>
            <a:ext cx="11866882" cy="79121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The first part of the following exercise invites you to clarify the story. It is followed by inviting you to create a Road Map.</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Road Map is the ‘When’ part of the story. This will become your ongoing working document. So it is vital to craft it with care.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Several things are worth remembering when making the road map.</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marL="519288" indent="-519288"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Start from the destination and work backwards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Start by picking a date in the future. Describe the specific goal you want the team to achieve by that date.</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400">
                <a:uFill>
                  <a:solidFill>
                    <a:srgbClr val="000000"/>
                  </a:solidFill>
                </a:uFill>
                <a:latin typeface="Calibri"/>
                <a:ea typeface="Calibri"/>
                <a:cs typeface="Calibri"/>
                <a:sym typeface="Calibri"/>
              </a:defRPr>
            </a:pPr>
            <a:r>
              <a:rPr i="1" sz="2600">
                <a:latin typeface="Verdana"/>
                <a:ea typeface="Verdana"/>
                <a:cs typeface="Verdana"/>
                <a:sym typeface="Verdana"/>
              </a:rPr>
              <a:t>Also describe the specific things that will be happening then that will show you have achieved </a:t>
            </a:r>
            <a:r>
              <a:rPr i="1" sz="3000">
                <a:latin typeface="Verdana"/>
                <a:ea typeface="Verdana"/>
                <a:cs typeface="Verdana"/>
                <a:sym typeface="Verdana"/>
              </a:rPr>
              <a:t>the goal. </a:t>
            </a:r>
          </a:p>
        </p:txBody>
      </p:sp>
      <p:sp>
        <p:nvSpPr>
          <p:cNvPr id="368" name="Shape 368"/>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Road Map</a:t>
            </a:r>
          </a:p>
        </p:txBody>
      </p:sp>
    </p:spTree>
  </p:cSld>
  <p:clrMapOvr>
    <a:masterClrMapping/>
  </p:clrMapOvr>
  <p:transition xmlns:p14="http://schemas.microsoft.com/office/powerpoint/2010/main" spd="med" advClick="1" p14:dur="1000"/>
</p:sld>
</file>

<file path=ppt/slides/slide5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0" name="Shape 370"/>
          <p:cNvSpPr/>
          <p:nvPr/>
        </p:nvSpPr>
        <p:spPr>
          <a:xfrm>
            <a:off x="544922" y="256358"/>
            <a:ext cx="12173939" cy="9005995"/>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457200">
              <a:lnSpc>
                <a:spcPct val="120000"/>
              </a:lnSpc>
              <a:defRPr sz="2600">
                <a:latin typeface="Calibri"/>
                <a:ea typeface="Calibri"/>
                <a:cs typeface="Calibri"/>
                <a:sym typeface="Calibri"/>
              </a:defRPr>
            </a:pPr>
            <a:r>
              <a:rPr i="1">
                <a:latin typeface="Verdana"/>
                <a:ea typeface="Verdana"/>
                <a:cs typeface="Verdana"/>
                <a:sym typeface="Verdana"/>
              </a:rPr>
              <a:t>Describe cumulative targets</a:t>
            </a:r>
            <a:endParaRPr i="1">
              <a:latin typeface="Verdana"/>
              <a:ea typeface="Verdana"/>
              <a:cs typeface="Verdana"/>
              <a:sym typeface="Verdana"/>
            </a:endParaRPr>
          </a:p>
          <a:p>
            <a:pPr algn="l" defTabSz="457200">
              <a:lnSpc>
                <a:spcPct val="120000"/>
              </a:lnSpc>
              <a:defRPr sz="2600">
                <a:latin typeface="Calibri"/>
                <a:ea typeface="Calibri"/>
                <a:cs typeface="Calibri"/>
                <a:sym typeface="Calibri"/>
              </a:defRPr>
            </a:pPr>
            <a:endParaRPr i="1">
              <a:latin typeface="Verdana"/>
              <a:ea typeface="Verdana"/>
              <a:cs typeface="Verdana"/>
              <a:sym typeface="Verdana"/>
            </a:endParaRPr>
          </a:p>
          <a:p>
            <a:pPr algn="l" defTabSz="457200">
              <a:lnSpc>
                <a:spcPct val="120000"/>
              </a:lnSpc>
              <a:defRPr sz="2600">
                <a:latin typeface="Calibri"/>
                <a:ea typeface="Calibri"/>
                <a:cs typeface="Calibri"/>
                <a:sym typeface="Calibri"/>
              </a:defRPr>
            </a:pPr>
            <a:r>
              <a:rPr i="1">
                <a:latin typeface="Verdana"/>
                <a:ea typeface="Verdana"/>
                <a:cs typeface="Verdana"/>
                <a:sym typeface="Verdana"/>
              </a:rPr>
              <a:t>The totals under each heading for each quarter to be cumulative. Below is an illustration for Profits, but do it with each heading. For example:</a:t>
            </a:r>
            <a:endParaRPr i="1">
              <a:latin typeface="Verdana"/>
              <a:ea typeface="Verdana"/>
              <a:cs typeface="Verdana"/>
              <a:sym typeface="Verdana"/>
            </a:endParaRPr>
          </a:p>
          <a:p>
            <a:pPr algn="l" defTabSz="457200">
              <a:lnSpc>
                <a:spcPct val="120000"/>
              </a:lnSpc>
              <a:defRPr sz="2600">
                <a:latin typeface="Calibri"/>
                <a:ea typeface="Calibri"/>
                <a:cs typeface="Calibri"/>
                <a:sym typeface="Calibri"/>
              </a:defRPr>
            </a:pPr>
            <a:endParaRPr i="1">
              <a:latin typeface="Verdana"/>
              <a:ea typeface="Verdana"/>
              <a:cs typeface="Verdana"/>
              <a:sym typeface="Verdana"/>
            </a:endParaRPr>
          </a:p>
          <a:p>
            <a:pPr algn="l" defTabSz="457200">
              <a:lnSpc>
                <a:spcPct val="120000"/>
              </a:lnSpc>
              <a:defRPr sz="2600">
                <a:latin typeface="Calibri"/>
                <a:ea typeface="Calibri"/>
                <a:cs typeface="Calibri"/>
                <a:sym typeface="Calibri"/>
              </a:defRPr>
            </a:pPr>
            <a:r>
              <a:rPr i="1">
                <a:latin typeface="Verdana"/>
                <a:ea typeface="Verdana"/>
                <a:cs typeface="Verdana"/>
                <a:sym typeface="Verdana"/>
              </a:rPr>
              <a:t>Q4. Profits £1 million</a:t>
            </a:r>
            <a:endParaRPr i="1">
              <a:latin typeface="Verdana"/>
              <a:ea typeface="Verdana"/>
              <a:cs typeface="Verdana"/>
              <a:sym typeface="Verdana"/>
            </a:endParaRPr>
          </a:p>
          <a:p>
            <a:pPr algn="l" defTabSz="457200">
              <a:lnSpc>
                <a:spcPct val="120000"/>
              </a:lnSpc>
              <a:defRPr sz="2600">
                <a:latin typeface="Calibri"/>
                <a:ea typeface="Calibri"/>
                <a:cs typeface="Calibri"/>
                <a:sym typeface="Calibri"/>
              </a:defRPr>
            </a:pPr>
            <a:r>
              <a:rPr i="1">
                <a:latin typeface="Verdana"/>
                <a:ea typeface="Verdana"/>
                <a:cs typeface="Verdana"/>
                <a:sym typeface="Verdana"/>
              </a:rPr>
              <a:t>Q3. Profits £750k</a:t>
            </a:r>
            <a:endParaRPr i="1">
              <a:latin typeface="Verdana"/>
              <a:ea typeface="Verdana"/>
              <a:cs typeface="Verdana"/>
              <a:sym typeface="Verdana"/>
            </a:endParaRPr>
          </a:p>
          <a:p>
            <a:pPr algn="l" defTabSz="457200">
              <a:lnSpc>
                <a:spcPct val="120000"/>
              </a:lnSpc>
              <a:defRPr sz="2600">
                <a:latin typeface="Calibri"/>
                <a:ea typeface="Calibri"/>
                <a:cs typeface="Calibri"/>
                <a:sym typeface="Calibri"/>
              </a:defRPr>
            </a:pPr>
            <a:r>
              <a:rPr i="1">
                <a:latin typeface="Verdana"/>
                <a:ea typeface="Verdana"/>
                <a:cs typeface="Verdana"/>
                <a:sym typeface="Verdana"/>
              </a:rPr>
              <a:t>Q2. Profits £500k</a:t>
            </a:r>
            <a:endParaRPr i="1">
              <a:latin typeface="Verdana"/>
              <a:ea typeface="Verdana"/>
              <a:cs typeface="Verdana"/>
              <a:sym typeface="Verdana"/>
            </a:endParaRPr>
          </a:p>
          <a:p>
            <a:pPr algn="l" defTabSz="457200">
              <a:lnSpc>
                <a:spcPct val="120000"/>
              </a:lnSpc>
              <a:defRPr sz="2600">
                <a:latin typeface="Calibri"/>
                <a:ea typeface="Calibri"/>
                <a:cs typeface="Calibri"/>
                <a:sym typeface="Calibri"/>
              </a:defRPr>
            </a:pPr>
            <a:r>
              <a:rPr i="1">
                <a:latin typeface="Verdana"/>
                <a:ea typeface="Verdana"/>
                <a:cs typeface="Verdana"/>
                <a:sym typeface="Verdana"/>
              </a:rPr>
              <a:t>Q1. Profits £250k</a:t>
            </a:r>
            <a:endParaRPr i="1">
              <a:latin typeface="Verdana"/>
              <a:ea typeface="Verdana"/>
              <a:cs typeface="Verdana"/>
              <a:sym typeface="Verdana"/>
            </a:endParaRPr>
          </a:p>
          <a:p>
            <a:pPr algn="l" defTabSz="457200">
              <a:lnSpc>
                <a:spcPct val="120000"/>
              </a:lnSpc>
              <a:defRPr sz="2600">
                <a:latin typeface="Calibri"/>
                <a:ea typeface="Calibri"/>
                <a:cs typeface="Calibri"/>
                <a:sym typeface="Calibri"/>
              </a:defRPr>
            </a:pPr>
            <a:endParaRPr i="1">
              <a:latin typeface="Verdana"/>
              <a:ea typeface="Verdana"/>
              <a:cs typeface="Verdana"/>
              <a:sym typeface="Verdana"/>
            </a:endParaRPr>
          </a:p>
          <a:p>
            <a:pPr algn="l" defTabSz="457200">
              <a:lnSpc>
                <a:spcPct val="120000"/>
              </a:lnSpc>
              <a:defRPr sz="2600">
                <a:latin typeface="Calibri"/>
                <a:ea typeface="Calibri"/>
                <a:cs typeface="Calibri"/>
                <a:sym typeface="Calibri"/>
              </a:defRPr>
            </a:pPr>
            <a:r>
              <a:rPr i="1">
                <a:latin typeface="Verdana"/>
                <a:ea typeface="Verdana"/>
                <a:cs typeface="Verdana"/>
                <a:sym typeface="Verdana"/>
              </a:rPr>
              <a:t>Try to have 3 bullet points of deliverables for each quarter under each of Profits, Products and People. This fleshes out the road map.</a:t>
            </a:r>
            <a:endParaRPr i="1">
              <a:latin typeface="Verdana"/>
              <a:ea typeface="Verdana"/>
              <a:cs typeface="Verdana"/>
              <a:sym typeface="Verdana"/>
            </a:endParaRPr>
          </a:p>
          <a:p>
            <a:pPr algn="l" defTabSz="457200">
              <a:lnSpc>
                <a:spcPct val="120000"/>
              </a:lnSpc>
              <a:defRPr sz="2600">
                <a:latin typeface="Calibri"/>
                <a:ea typeface="Calibri"/>
                <a:cs typeface="Calibri"/>
                <a:sym typeface="Calibri"/>
              </a:defRPr>
            </a:pPr>
            <a:endParaRPr i="1">
              <a:latin typeface="Verdana"/>
              <a:ea typeface="Verdana"/>
              <a:cs typeface="Verdana"/>
              <a:sym typeface="Verdana"/>
            </a:endParaRPr>
          </a:p>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Bring the road map to life with quotations </a:t>
            </a:r>
          </a:p>
          <a:p>
            <a:pPr algn="l" defTabSz="650240">
              <a:lnSpc>
                <a:spcPct val="120000"/>
              </a:lnSpc>
              <a:buClr>
                <a:srgbClr val="941100"/>
              </a:buClr>
              <a:buFont typeface="Verdana"/>
              <a:defRPr i="1" sz="2600">
                <a:solidFill>
                  <a:srgbClr val="941100"/>
                </a:solidFill>
                <a:uFill>
                  <a:solidFill>
                    <a:srgbClr val="9411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actual words you would like to hear people saying at various stages of the journey. These can be quotes from leaders, customers, colleagues or whoever. Here are the slides for the Story and Road Map.</a:t>
            </a:r>
          </a:p>
        </p:txBody>
      </p:sp>
    </p:spTree>
  </p:cSld>
  <p:clrMapOvr>
    <a:masterClrMapping/>
  </p:clrMapOvr>
  <p:transition xmlns:p14="http://schemas.microsoft.com/office/powerpoint/2010/main" spd="med" advClick="1" p14:dur="1000"/>
</p:sld>
</file>

<file path=ppt/slides/slide5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2" name="Shape 372"/>
          <p:cNvSpPr/>
          <p:nvPr/>
        </p:nvSpPr>
        <p:spPr>
          <a:xfrm>
            <a:off x="962942" y="5524500"/>
            <a:ext cx="11341101" cy="181610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spcBef>
                <a:spcPts val="1700"/>
              </a:spcBef>
              <a:buClr>
                <a:srgbClr val="002F73"/>
              </a:buClr>
              <a:buFont typeface="Verdana"/>
              <a:defRPr sz="3200">
                <a:solidFill>
                  <a:srgbClr val="050505"/>
                </a:solidFill>
                <a:uFill>
                  <a:solidFill>
                    <a:srgbClr val="000000"/>
                  </a:solidFill>
                </a:uFill>
                <a:latin typeface="Calibri"/>
                <a:ea typeface="Calibri"/>
                <a:cs typeface="Calibri"/>
                <a:sym typeface="Calibri"/>
              </a:defRPr>
            </a:pPr>
            <a:r>
              <a:rPr i="1">
                <a:uFill>
                  <a:solidFill>
                    <a:srgbClr val="002F73"/>
                  </a:solidFill>
                </a:uFill>
                <a:latin typeface="Verdana"/>
                <a:ea typeface="Verdana"/>
                <a:cs typeface="Verdana"/>
                <a:sym typeface="Verdana"/>
              </a:rPr>
              <a:t>The ‘What, Why, </a:t>
            </a:r>
          </a:p>
          <a:p>
            <a:pPr defTabSz="647700">
              <a:spcBef>
                <a:spcPts val="1700"/>
              </a:spcBef>
              <a:buClr>
                <a:srgbClr val="002F73"/>
              </a:buClr>
              <a:buFont typeface="Verdana"/>
              <a:defRPr sz="3200">
                <a:solidFill>
                  <a:srgbClr val="050505"/>
                </a:solidFill>
                <a:uFill>
                  <a:solidFill>
                    <a:srgbClr val="000000"/>
                  </a:solidFill>
                </a:uFill>
                <a:latin typeface="Calibri"/>
                <a:ea typeface="Calibri"/>
                <a:cs typeface="Calibri"/>
                <a:sym typeface="Calibri"/>
              </a:defRPr>
            </a:pPr>
            <a:r>
              <a:rPr i="1">
                <a:uFill>
                  <a:solidFill>
                    <a:srgbClr val="002F73"/>
                  </a:solidFill>
                </a:uFill>
                <a:latin typeface="Verdana"/>
                <a:ea typeface="Verdana"/>
                <a:cs typeface="Verdana"/>
                <a:sym typeface="Verdana"/>
              </a:rPr>
              <a:t>How, Who and When’</a:t>
            </a:r>
          </a:p>
        </p:txBody>
      </p:sp>
      <p:sp>
        <p:nvSpPr>
          <p:cNvPr id="373" name="Shape 373"/>
          <p:cNvSpPr/>
          <p:nvPr/>
        </p:nvSpPr>
        <p:spPr>
          <a:xfrm>
            <a:off x="847229" y="1383301"/>
            <a:ext cx="11310342" cy="1866901"/>
          </a:xfrm>
          <a:prstGeom prst="rect">
            <a:avLst/>
          </a:prstGeom>
          <a:solidFill>
            <a:srgbClr val="D3E8FF"/>
          </a:solidFill>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i="1" sz="4400">
                <a:uFill>
                  <a:solidFill>
                    <a:srgbClr val="000000"/>
                  </a:solidFill>
                </a:uFill>
                <a:latin typeface="Verdana"/>
                <a:ea typeface="Verdana"/>
                <a:cs typeface="Verdana"/>
                <a:sym typeface="Verdana"/>
              </a:defRPr>
            </a:pPr>
          </a:p>
          <a:p>
            <a:pPr defTabSz="647700">
              <a:buClr>
                <a:srgbClr val="000000"/>
              </a:buClr>
              <a:buFont typeface="Verdana"/>
              <a:defRPr i="1">
                <a:uFill>
                  <a:solidFill>
                    <a:srgbClr val="000000"/>
                  </a:solidFill>
                </a:uFill>
                <a:latin typeface="Verdana"/>
                <a:ea typeface="Verdana"/>
                <a:cs typeface="Verdana"/>
                <a:sym typeface="Verdana"/>
              </a:defRPr>
            </a:pPr>
            <a:r>
              <a:t>The Team’s Story</a:t>
            </a:r>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5" name="Shape 205"/>
          <p:cNvSpPr/>
          <p:nvPr/>
        </p:nvSpPr>
        <p:spPr>
          <a:xfrm>
            <a:off x="722488" y="387991"/>
            <a:ext cx="11559824" cy="8977618"/>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Super teams start by clarifying their strategy. There are many ways to take this step. One approach is for them: </a:t>
            </a:r>
            <a:endParaRPr i="1">
              <a:latin typeface="Verdana"/>
              <a:ea typeface="Verdana"/>
              <a:cs typeface="Verdana"/>
              <a:sym typeface="Verdana"/>
            </a:endParaRP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clarify their strengths and successful style of working. </a:t>
            </a:r>
            <a:endParaRPr i="1">
              <a:latin typeface="Verdana"/>
              <a:ea typeface="Verdana"/>
              <a:cs typeface="Verdana"/>
              <a:sym typeface="Verdana"/>
            </a:endParaRP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clarify their perfect customers and how they can help these people to succeed.  </a:t>
            </a:r>
            <a:endParaRPr i="1">
              <a:latin typeface="Verdana"/>
              <a:ea typeface="Verdana"/>
              <a:cs typeface="Verdana"/>
              <a:sym typeface="Verdana"/>
            </a:endParaRP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clarify their chosen strategy for achieving success.</a:t>
            </a:r>
          </a:p>
          <a:p>
            <a:pPr marL="510257" indent="-510257" algn="l" defTabSz="650240">
              <a:lnSpc>
                <a:spcPts val="41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This section provides tools for clarifying your team’s strengths and strategy. Some teams skip this step and move straight to the next section, which focuses on the team’s story. </a:t>
            </a:r>
            <a:endParaRPr i="1">
              <a:latin typeface="Verdana"/>
              <a:ea typeface="Verdana"/>
              <a:cs typeface="Verdana"/>
              <a:sym typeface="Verdana"/>
            </a:endParaRP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41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It can be useful, however, to clarify the team’s strengths. This can provide the foundation for developing your strategy and achieving success.</a:t>
            </a:r>
          </a:p>
        </p:txBody>
      </p:sp>
    </p:spTree>
  </p:cSld>
  <p:clrMapOvr>
    <a:masterClrMapping/>
  </p:clrMapOvr>
  <p:transition xmlns:p14="http://schemas.microsoft.com/office/powerpoint/2010/main" spd="med" advClick="1" p14:dur="1000"/>
</p:sld>
</file>

<file path=ppt/slides/slide6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5" name="Shape 375"/>
          <p:cNvSpPr/>
          <p:nvPr/>
        </p:nvSpPr>
        <p:spPr>
          <a:xfrm>
            <a:off x="738716" y="2993389"/>
            <a:ext cx="11527368" cy="2949943"/>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38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purpose of our team – the </a:t>
            </a:r>
            <a:endParaRPr i="1">
              <a:latin typeface="Verdana"/>
              <a:ea typeface="Verdana"/>
              <a:cs typeface="Verdana"/>
              <a:sym typeface="Verdana"/>
            </a:endParaRPr>
          </a:p>
          <a:p>
            <a:pPr defTabSz="647700">
              <a:lnSpc>
                <a:spcPts val="38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specific thing we really want to do - is:</a:t>
            </a:r>
          </a:p>
          <a:p>
            <a:pPr defTabSz="647700">
              <a:lnSpc>
                <a:spcPts val="3800"/>
              </a:lnSpc>
              <a:buClr>
                <a:srgbClr val="000000"/>
              </a:buClr>
              <a:buFont typeface="Verdana"/>
              <a:defRPr i="1" sz="2800">
                <a:uFill>
                  <a:solidFill>
                    <a:srgbClr val="000000"/>
                  </a:solidFill>
                </a:uFill>
                <a:latin typeface="Verdana"/>
                <a:ea typeface="Verdana"/>
                <a:cs typeface="Verdana"/>
                <a:sym typeface="Verdana"/>
              </a:defRPr>
            </a:pPr>
          </a:p>
          <a:p>
            <a:pPr defTabSz="647700">
              <a:lnSpc>
                <a:spcPts val="3800"/>
              </a:lnSpc>
              <a:buClr>
                <a:srgbClr val="D81E00"/>
              </a:buClr>
              <a:buFont typeface="Verdana"/>
              <a:defRPr i="1" sz="2800">
                <a:solidFill>
                  <a:srgbClr val="D81E00"/>
                </a:solidFill>
                <a:uFill>
                  <a:solidFill>
                    <a:srgbClr val="D81E00"/>
                  </a:solidFill>
                </a:uFill>
                <a:latin typeface="Verdana"/>
                <a:ea typeface="Verdana"/>
                <a:cs typeface="Verdana"/>
                <a:sym typeface="Verdana"/>
              </a:defRPr>
            </a:pPr>
          </a:p>
          <a:p>
            <a:pPr algn="l" defTabSz="647700">
              <a:lnSpc>
                <a:spcPts val="3800"/>
              </a:lnSpc>
              <a:buClr>
                <a:srgbClr val="941100"/>
              </a:buClr>
              <a:buFont typeface="Verdana"/>
              <a:defRPr i="1" sz="2800">
                <a:solidFill>
                  <a:srgbClr val="941100"/>
                </a:solidFill>
                <a:uFill>
                  <a:solidFill>
                    <a:srgbClr val="941100"/>
                  </a:solidFill>
                </a:uFill>
                <a:latin typeface="Verdana"/>
                <a:ea typeface="Verdana"/>
                <a:cs typeface="Verdana"/>
                <a:sym typeface="Verdana"/>
              </a:defRPr>
            </a:pPr>
          </a:p>
          <a:p>
            <a:pPr algn="l" defTabSz="647700">
              <a:lnSpc>
                <a:spcPts val="3800"/>
              </a:lnSpc>
              <a:buClr>
                <a:srgbClr val="9411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a:t>
            </a:r>
            <a:r>
              <a:rPr i="1">
                <a:latin typeface="Verdana"/>
                <a:ea typeface="Verdana"/>
                <a:cs typeface="Verdana"/>
                <a:sym typeface="Verdana"/>
              </a:rPr>
              <a:t>We want to ...</a:t>
            </a:r>
          </a:p>
        </p:txBody>
      </p:sp>
      <p:sp>
        <p:nvSpPr>
          <p:cNvPr id="376" name="Shape 376"/>
          <p:cNvSpPr/>
          <p:nvPr/>
        </p:nvSpPr>
        <p:spPr>
          <a:xfrm>
            <a:off x="729092" y="1112367"/>
            <a:ext cx="11546615" cy="596901"/>
          </a:xfrm>
          <a:prstGeom prst="rect">
            <a:avLst/>
          </a:prstGeom>
          <a:solidFill>
            <a:srgbClr val="D1E6FF"/>
          </a:solidFill>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400">
                <a:uFill>
                  <a:solidFill>
                    <a:srgbClr val="000000"/>
                  </a:solidFill>
                </a:uFill>
                <a:latin typeface="Verdana"/>
                <a:ea typeface="Verdana"/>
                <a:cs typeface="Verdana"/>
                <a:sym typeface="Verdana"/>
              </a:defRPr>
            </a:lvl1pPr>
          </a:lstStyle>
          <a:p>
            <a:pPr/>
            <a:r>
              <a:t>Introduction</a:t>
            </a:r>
          </a:p>
        </p:txBody>
      </p:sp>
    </p:spTree>
  </p:cSld>
  <p:clrMapOvr>
    <a:masterClrMapping/>
  </p:clrMapOvr>
  <p:transition xmlns:p14="http://schemas.microsoft.com/office/powerpoint/2010/main" spd="med" advClick="1" p14:dur="1000"/>
</p:sld>
</file>

<file path=ppt/slides/slide6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8" name="Shape 378"/>
          <p:cNvSpPr/>
          <p:nvPr/>
        </p:nvSpPr>
        <p:spPr>
          <a:xfrm>
            <a:off x="393369" y="1494366"/>
            <a:ext cx="12218062" cy="7831824"/>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goal we want to achieve by ___ is:</a:t>
            </a:r>
          </a:p>
          <a:p>
            <a:pPr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specific things that we will have achieved by </a:t>
            </a:r>
            <a:endParaRPr i="1">
              <a:latin typeface="Verdana"/>
              <a:ea typeface="Verdana"/>
              <a:cs typeface="Verdana"/>
              <a:sym typeface="Verdana"/>
            </a:endParaRPr>
          </a:p>
          <a:p>
            <a:pPr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then that will show we have reached the goal will be:</a:t>
            </a:r>
          </a:p>
          <a:p>
            <a:pPr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a:t>
            </a:r>
          </a:p>
          <a:p>
            <a:pPr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Profits</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p:txBody>
      </p:sp>
      <p:sp>
        <p:nvSpPr>
          <p:cNvPr id="379" name="Shape 379"/>
          <p:cNvSpPr/>
          <p:nvPr/>
        </p:nvSpPr>
        <p:spPr>
          <a:xfrm>
            <a:off x="450883" y="401167"/>
            <a:ext cx="12103034" cy="596901"/>
          </a:xfrm>
          <a:prstGeom prst="rect">
            <a:avLst/>
          </a:prstGeom>
          <a:solidFill>
            <a:srgbClr val="D1E6FF"/>
          </a:solidFill>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400">
                <a:uFill>
                  <a:solidFill>
                    <a:srgbClr val="000000"/>
                  </a:solidFill>
                </a:uFill>
                <a:latin typeface="Verdana"/>
                <a:ea typeface="Verdana"/>
                <a:cs typeface="Verdana"/>
                <a:sym typeface="Verdana"/>
              </a:defRPr>
            </a:lvl1pPr>
          </a:lstStyle>
          <a:p>
            <a:pPr/>
            <a:r>
              <a:t>The What - The Picture of Success</a:t>
            </a:r>
          </a:p>
        </p:txBody>
      </p:sp>
    </p:spTree>
  </p:cSld>
  <p:clrMapOvr>
    <a:masterClrMapping/>
  </p:clrMapOvr>
  <p:transition xmlns:p14="http://schemas.microsoft.com/office/powerpoint/2010/main" spd="med" advClick="1" p14:dur="1000"/>
</p:sld>
</file>

<file path=ppt/slides/slide6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1" name="Shape 381"/>
          <p:cNvSpPr/>
          <p:nvPr/>
        </p:nvSpPr>
        <p:spPr>
          <a:xfrm>
            <a:off x="397536" y="486270"/>
            <a:ext cx="12315164" cy="9132303"/>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Products</a:t>
            </a: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People</a:t>
            </a: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p:txBody>
      </p:sp>
    </p:spTree>
  </p:cSld>
  <p:clrMapOvr>
    <a:masterClrMapping/>
  </p:clrMapOvr>
  <p:transition xmlns:p14="http://schemas.microsoft.com/office/powerpoint/2010/main" spd="med" advClick="1" p14:dur="1000"/>
</p:sld>
</file>

<file path=ppt/slides/slide6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3" name="Shape 383"/>
          <p:cNvSpPr/>
          <p:nvPr/>
        </p:nvSpPr>
        <p:spPr>
          <a:xfrm>
            <a:off x="382720" y="1615108"/>
            <a:ext cx="12125126" cy="7374623"/>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benefits of reaching the goals will be:</a:t>
            </a:r>
          </a:p>
          <a:p>
            <a:pPr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For the company</a:t>
            </a:r>
            <a:br>
              <a:rPr i="1">
                <a:latin typeface="Verdana"/>
                <a:ea typeface="Verdana"/>
                <a:cs typeface="Verdana"/>
                <a:sym typeface="Verdana"/>
              </a:rPr>
            </a:br>
          </a:p>
          <a:p>
            <a:pPr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p:txBody>
      </p:sp>
      <p:sp>
        <p:nvSpPr>
          <p:cNvPr id="384" name="Shape 384"/>
          <p:cNvSpPr/>
          <p:nvPr/>
        </p:nvSpPr>
        <p:spPr>
          <a:xfrm>
            <a:off x="450883" y="401167"/>
            <a:ext cx="12103034" cy="596901"/>
          </a:xfrm>
          <a:prstGeom prst="rect">
            <a:avLst/>
          </a:prstGeom>
          <a:solidFill>
            <a:srgbClr val="D1E6FF"/>
          </a:solidFill>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400">
                <a:uFill>
                  <a:solidFill>
                    <a:srgbClr val="000000"/>
                  </a:solidFill>
                </a:uFill>
                <a:latin typeface="Verdana"/>
                <a:ea typeface="Verdana"/>
                <a:cs typeface="Verdana"/>
                <a:sym typeface="Verdana"/>
              </a:defRPr>
            </a:lvl1pPr>
          </a:lstStyle>
          <a:p>
            <a:pPr/>
            <a:r>
              <a:t>The Why</a:t>
            </a:r>
          </a:p>
        </p:txBody>
      </p:sp>
    </p:spTree>
  </p:cSld>
  <p:clrMapOvr>
    <a:masterClrMapping/>
  </p:clrMapOvr>
  <p:transition xmlns:p14="http://schemas.microsoft.com/office/powerpoint/2010/main" spd="med" advClick="1" p14:dur="1000"/>
</p:sld>
</file>

<file path=ppt/slides/slide6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6" name="Shape 386"/>
          <p:cNvSpPr/>
          <p:nvPr/>
        </p:nvSpPr>
        <p:spPr>
          <a:xfrm>
            <a:off x="426904" y="521002"/>
            <a:ext cx="12285796" cy="9132303"/>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For the customers</a:t>
            </a:r>
          </a:p>
          <a:p>
            <a:pPr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	</a:t>
            </a: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For the colleagues</a:t>
            </a:r>
          </a:p>
          <a:p>
            <a:pPr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p:txBody>
      </p:sp>
    </p:spTree>
  </p:cSld>
  <p:clrMapOvr>
    <a:masterClrMapping/>
  </p:clrMapOvr>
  <p:transition xmlns:p14="http://schemas.microsoft.com/office/powerpoint/2010/main" spd="med" advClick="1" p14:dur="1000"/>
</p:sld>
</file>

<file path=ppt/slides/slide6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8" name="Shape 388"/>
          <p:cNvSpPr/>
          <p:nvPr/>
        </p:nvSpPr>
        <p:spPr>
          <a:xfrm>
            <a:off x="391455" y="1510906"/>
            <a:ext cx="12330842" cy="7374623"/>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key strategies we can follow to give </a:t>
            </a:r>
          </a:p>
          <a:p>
            <a:pPr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ourselves the greatest chance of success are:</a:t>
            </a:r>
          </a:p>
          <a:p>
            <a:pPr defTabSz="647700">
              <a:lnSpc>
                <a:spcPts val="3600"/>
              </a:lnSpc>
              <a:buClr>
                <a:srgbClr val="D81E00"/>
              </a:buClr>
              <a:buFont typeface="Verdana"/>
              <a:defRPr sz="2800">
                <a:uFill>
                  <a:solidFill>
                    <a:srgbClr val="000000"/>
                  </a:solidFill>
                </a:uFill>
                <a:latin typeface="Calibri"/>
                <a:ea typeface="Calibri"/>
                <a:cs typeface="Calibri"/>
                <a:sym typeface="Calibri"/>
              </a:defRPr>
            </a:pPr>
            <a:r>
              <a:rPr i="1">
                <a:solidFill>
                  <a:srgbClr val="D81E00"/>
                </a:solidFill>
                <a:uFill>
                  <a:solidFill>
                    <a:srgbClr val="D81E00"/>
                  </a:solidFill>
                </a:uFill>
                <a:latin typeface="Verdana"/>
                <a:ea typeface="Verdana"/>
                <a:cs typeface="Verdana"/>
                <a:sym typeface="Verdana"/>
              </a:rPr>
              <a:t> </a:t>
            </a:r>
          </a:p>
          <a:p>
            <a:pPr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Profits</a:t>
            </a:r>
          </a:p>
          <a:p>
            <a:pPr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p:txBody>
      </p:sp>
      <p:sp>
        <p:nvSpPr>
          <p:cNvPr id="389" name="Shape 389"/>
          <p:cNvSpPr/>
          <p:nvPr/>
        </p:nvSpPr>
        <p:spPr>
          <a:xfrm>
            <a:off x="450883" y="401167"/>
            <a:ext cx="12103034" cy="596901"/>
          </a:xfrm>
          <a:prstGeom prst="rect">
            <a:avLst/>
          </a:prstGeom>
          <a:solidFill>
            <a:srgbClr val="D1E6FF"/>
          </a:solidFill>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400">
                <a:uFill>
                  <a:solidFill>
                    <a:srgbClr val="000000"/>
                  </a:solidFill>
                </a:uFill>
                <a:latin typeface="Verdana"/>
                <a:ea typeface="Verdana"/>
                <a:cs typeface="Verdana"/>
                <a:sym typeface="Verdana"/>
              </a:defRPr>
            </a:lvl1pPr>
          </a:lstStyle>
          <a:p>
            <a:pPr/>
            <a:r>
              <a:t>The How</a:t>
            </a:r>
          </a:p>
        </p:txBody>
      </p:sp>
    </p:spTree>
  </p:cSld>
  <p:clrMapOvr>
    <a:masterClrMapping/>
  </p:clrMapOvr>
  <p:transition xmlns:p14="http://schemas.microsoft.com/office/powerpoint/2010/main" spd="med" advClick="1" p14:dur="1000"/>
</p:sld>
</file>

<file path=ppt/slides/slide6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1" name="Shape 391"/>
          <p:cNvSpPr/>
          <p:nvPr/>
        </p:nvSpPr>
        <p:spPr>
          <a:xfrm>
            <a:off x="433520" y="486270"/>
            <a:ext cx="12279180" cy="9132303"/>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Products</a:t>
            </a: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People</a:t>
            </a: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4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p:txBody>
      </p:sp>
    </p:spTree>
  </p:cSld>
  <p:clrMapOvr>
    <a:masterClrMapping/>
  </p:clrMapOvr>
  <p:transition xmlns:p14="http://schemas.microsoft.com/office/powerpoint/2010/main" spd="med" advClick="1" p14:dur="1000"/>
</p:sld>
</file>

<file path=ppt/slides/slide6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3" name="Shape 393"/>
          <p:cNvSpPr/>
          <p:nvPr/>
        </p:nvSpPr>
        <p:spPr>
          <a:xfrm>
            <a:off x="521692" y="1625599"/>
            <a:ext cx="11948518" cy="6810743"/>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38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leadership team’s responsibilities </a:t>
            </a:r>
          </a:p>
          <a:p>
            <a:pPr defTabSz="647700">
              <a:lnSpc>
                <a:spcPts val="38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in working to achieve the goals are:</a:t>
            </a:r>
          </a:p>
          <a:p>
            <a:pPr defTabSz="647700">
              <a:lnSpc>
                <a:spcPts val="38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8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8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8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8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8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8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8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 </a:t>
            </a:r>
          </a:p>
          <a:p>
            <a:pPr algn="l" defTabSz="647700">
              <a:lnSpc>
                <a:spcPts val="38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8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8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8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 	</a:t>
            </a:r>
          </a:p>
        </p:txBody>
      </p:sp>
      <p:sp>
        <p:nvSpPr>
          <p:cNvPr id="394" name="Shape 394"/>
          <p:cNvSpPr/>
          <p:nvPr/>
        </p:nvSpPr>
        <p:spPr>
          <a:xfrm>
            <a:off x="450883" y="401167"/>
            <a:ext cx="12103034" cy="596901"/>
          </a:xfrm>
          <a:prstGeom prst="rect">
            <a:avLst/>
          </a:prstGeom>
          <a:solidFill>
            <a:srgbClr val="D1E6FF"/>
          </a:solidFill>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400">
                <a:uFill>
                  <a:solidFill>
                    <a:srgbClr val="000000"/>
                  </a:solidFill>
                </a:uFill>
                <a:latin typeface="Verdana"/>
                <a:ea typeface="Verdana"/>
                <a:cs typeface="Verdana"/>
                <a:sym typeface="Verdana"/>
              </a:defRPr>
            </a:lvl1pPr>
          </a:lstStyle>
          <a:p>
            <a:pPr/>
            <a:r>
              <a:t>The Who</a:t>
            </a:r>
          </a:p>
        </p:txBody>
      </p:sp>
    </p:spTree>
  </p:cSld>
  <p:clrMapOvr>
    <a:masterClrMapping/>
  </p:clrMapOvr>
  <p:transition xmlns:p14="http://schemas.microsoft.com/office/powerpoint/2010/main" spd="med" advClick="1" p14:dur="1000"/>
</p:sld>
</file>

<file path=ppt/slides/slide6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6" name="Shape 396"/>
          <p:cNvSpPr/>
          <p:nvPr/>
        </p:nvSpPr>
        <p:spPr>
          <a:xfrm>
            <a:off x="513027" y="503689"/>
            <a:ext cx="12216607" cy="8746223"/>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manager’s responsibilities in </a:t>
            </a:r>
            <a:br>
              <a:rPr i="1">
                <a:latin typeface="Verdana"/>
                <a:ea typeface="Verdana"/>
                <a:cs typeface="Verdana"/>
                <a:sym typeface="Verdana"/>
              </a:rPr>
            </a:br>
            <a:r>
              <a:rPr i="1">
                <a:latin typeface="Verdana"/>
                <a:ea typeface="Verdana"/>
                <a:cs typeface="Verdana"/>
                <a:sym typeface="Verdana"/>
              </a:rPr>
              <a:t>working to achieve the goals are:</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colleagues’ responsibilities in </a:t>
            </a:r>
            <a:br>
              <a:rPr i="1">
                <a:latin typeface="Verdana"/>
                <a:ea typeface="Verdana"/>
                <a:cs typeface="Verdana"/>
                <a:sym typeface="Verdana"/>
              </a:rPr>
            </a:br>
            <a:r>
              <a:rPr i="1">
                <a:latin typeface="Verdana"/>
                <a:ea typeface="Verdana"/>
                <a:cs typeface="Verdana"/>
                <a:sym typeface="Verdana"/>
              </a:rPr>
              <a:t>working to achieve the goals are:</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a:t>
            </a:r>
          </a:p>
        </p:txBody>
      </p:sp>
    </p:spTree>
  </p:cSld>
  <p:clrMapOvr>
    <a:masterClrMapping/>
  </p:clrMapOvr>
  <p:transition xmlns:p14="http://schemas.microsoft.com/office/powerpoint/2010/main" spd="med" advClick="1" p14:dur="1000"/>
</p:sld>
</file>

<file path=ppt/slides/slide6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8" name="Shape 398"/>
          <p:cNvSpPr/>
          <p:nvPr/>
        </p:nvSpPr>
        <p:spPr>
          <a:xfrm>
            <a:off x="607765" y="4881783"/>
            <a:ext cx="11789270" cy="2899143"/>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4800"/>
              </a:lnSpc>
              <a:spcBef>
                <a:spcPts val="1700"/>
              </a:spcBef>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‘one line’ specific goal our team wants </a:t>
            </a:r>
            <a:br>
              <a:rPr i="1">
                <a:latin typeface="Verdana"/>
                <a:ea typeface="Verdana"/>
                <a:cs typeface="Verdana"/>
                <a:sym typeface="Verdana"/>
              </a:rPr>
            </a:br>
            <a:r>
              <a:rPr i="1">
                <a:latin typeface="Verdana"/>
                <a:ea typeface="Verdana"/>
                <a:cs typeface="Verdana"/>
                <a:sym typeface="Verdana"/>
              </a:rPr>
              <a:t>to achieve by the end of the year is:</a:t>
            </a:r>
          </a:p>
          <a:p>
            <a:pPr defTabSz="647700">
              <a:lnSpc>
                <a:spcPts val="4800"/>
              </a:lnSpc>
              <a:spcBef>
                <a:spcPts val="1700"/>
              </a:spcBef>
              <a:buClr>
                <a:srgbClr val="002F73"/>
              </a:buClr>
              <a:buFont typeface="Verdana"/>
              <a:defRPr i="1" sz="2800">
                <a:solidFill>
                  <a:srgbClr val="002F73"/>
                </a:solidFill>
                <a:uFill>
                  <a:solidFill>
                    <a:srgbClr val="002F73"/>
                  </a:solidFill>
                </a:uFill>
                <a:latin typeface="Verdana"/>
                <a:ea typeface="Verdana"/>
                <a:cs typeface="Verdana"/>
                <a:sym typeface="Verdana"/>
              </a:defRPr>
            </a:pPr>
          </a:p>
          <a:p>
            <a:pPr algn="l" defTabSz="647700">
              <a:lnSpc>
                <a:spcPts val="4800"/>
              </a:lnSpc>
              <a:spcBef>
                <a:spcPts val="1700"/>
              </a:spcBef>
              <a:buClr>
                <a:srgbClr val="002F73"/>
              </a:buClr>
              <a:buFont typeface="Verdana"/>
              <a:defRPr sz="2800">
                <a:uFill>
                  <a:solidFill>
                    <a:srgbClr val="000000"/>
                  </a:solidFill>
                </a:uFill>
                <a:latin typeface="Calibri"/>
                <a:ea typeface="Calibri"/>
                <a:cs typeface="Calibri"/>
                <a:sym typeface="Calibri"/>
              </a:defRPr>
            </a:pPr>
            <a:r>
              <a:rPr i="1">
                <a:uFill>
                  <a:solidFill>
                    <a:srgbClr val="002F73"/>
                  </a:solidFill>
                </a:uFill>
                <a:latin typeface="Verdana"/>
                <a:ea typeface="Verdana"/>
                <a:cs typeface="Verdana"/>
                <a:sym typeface="Verdana"/>
              </a:rPr>
              <a:t>*	To</a:t>
            </a:r>
          </a:p>
        </p:txBody>
      </p:sp>
      <p:sp>
        <p:nvSpPr>
          <p:cNvPr id="399" name="Shape 399"/>
          <p:cNvSpPr/>
          <p:nvPr/>
        </p:nvSpPr>
        <p:spPr>
          <a:xfrm>
            <a:off x="450883" y="570501"/>
            <a:ext cx="12103034" cy="2679701"/>
          </a:xfrm>
          <a:prstGeom prst="rect">
            <a:avLst/>
          </a:prstGeom>
          <a:solidFill>
            <a:srgbClr val="D1E6FF"/>
          </a:solidFill>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i="1" sz="3400">
                <a:uFill>
                  <a:solidFill>
                    <a:srgbClr val="000000"/>
                  </a:solidFill>
                </a:uFill>
                <a:latin typeface="Verdana"/>
                <a:ea typeface="Verdana"/>
                <a:cs typeface="Verdana"/>
                <a:sym typeface="Verdana"/>
              </a:defRPr>
            </a:pPr>
          </a:p>
          <a:p>
            <a:pPr defTabSz="647700">
              <a:buClr>
                <a:srgbClr val="000000"/>
              </a:buClr>
              <a:buFont typeface="Verdana"/>
              <a:defRPr i="1" sz="3400">
                <a:uFill>
                  <a:solidFill>
                    <a:srgbClr val="000000"/>
                  </a:solidFill>
                </a:uFill>
                <a:latin typeface="Verdana"/>
                <a:ea typeface="Verdana"/>
                <a:cs typeface="Verdana"/>
                <a:sym typeface="Verdana"/>
              </a:defRPr>
            </a:pPr>
            <a:r>
              <a:t>The When - The Road Map </a:t>
            </a:r>
          </a:p>
          <a:p>
            <a:pPr defTabSz="647700">
              <a:buClr>
                <a:srgbClr val="000000"/>
              </a:buClr>
              <a:buFont typeface="Verdana"/>
              <a:defRPr i="1" sz="3400">
                <a:uFill>
                  <a:solidFill>
                    <a:srgbClr val="000000"/>
                  </a:solidFill>
                </a:uFill>
                <a:latin typeface="Verdana"/>
                <a:ea typeface="Verdana"/>
                <a:cs typeface="Verdana"/>
                <a:sym typeface="Verdana"/>
              </a:defRPr>
            </a:pPr>
            <a:r>
              <a:t>Towards Achieving The </a:t>
            </a:r>
          </a:p>
          <a:p>
            <a:pPr defTabSz="647700">
              <a:buClr>
                <a:srgbClr val="000000"/>
              </a:buClr>
              <a:buFont typeface="Verdana"/>
              <a:defRPr i="1" sz="3400">
                <a:uFill>
                  <a:solidFill>
                    <a:srgbClr val="000000"/>
                  </a:solidFill>
                </a:uFill>
                <a:latin typeface="Verdana"/>
                <a:ea typeface="Verdana"/>
                <a:cs typeface="Verdana"/>
                <a:sym typeface="Verdana"/>
              </a:defRPr>
            </a:pPr>
            <a:r>
              <a:t>Team’s Picture Of Success</a:t>
            </a:r>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7" name="Shape 207"/>
          <p:cNvSpPr/>
          <p:nvPr/>
        </p:nvSpPr>
        <p:spPr>
          <a:xfrm>
            <a:off x="334108" y="2400300"/>
            <a:ext cx="12204701" cy="1544321"/>
          </a:xfrm>
          <a:prstGeom prst="rect">
            <a:avLst/>
          </a:prstGeom>
          <a:ln w="12700"/>
          <a:extLst>
            <a:ext uri="{C572A759-6A51-4108-AA02-DFA0A04FC94B}">
              <ma14:wrappingTextBoxFlag xmlns:ma14="http://schemas.microsoft.com/office/mac/drawingml/2011/main" val="1"/>
            </a:ext>
          </a:extLst>
        </p:spPr>
        <p:txBody>
          <a:bodyPr lIns="38100" tIns="38100" rIns="38100" bIns="38100">
            <a:spAutoFit/>
          </a:bodyPr>
          <a:lstStyle>
            <a:lvl1pPr algn="l" defTabSz="647700">
              <a:lnSpc>
                <a:spcPct val="120000"/>
              </a:lnSpc>
              <a:buClr>
                <a:srgbClr val="000000"/>
              </a:buClr>
              <a:buFont typeface="Verdana"/>
              <a:defRPr i="1" sz="28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Super teams are special. They often start by building on their strengths and clarifying their picture of success. They then translate this into a clear story, strategy and road to success. </a:t>
            </a:r>
          </a:p>
        </p:txBody>
      </p:sp>
      <p:sp>
        <p:nvSpPr>
          <p:cNvPr id="208" name="Shape 208"/>
          <p:cNvSpPr/>
          <p:nvPr/>
        </p:nvSpPr>
        <p:spPr>
          <a:xfrm>
            <a:off x="318292" y="381000"/>
            <a:ext cx="12368216" cy="635000"/>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Super Teams</a:t>
            </a:r>
          </a:p>
        </p:txBody>
      </p:sp>
      <p:sp>
        <p:nvSpPr>
          <p:cNvPr id="209" name="Shape 209"/>
          <p:cNvSpPr/>
          <p:nvPr/>
        </p:nvSpPr>
        <p:spPr>
          <a:xfrm>
            <a:off x="4633693" y="5717711"/>
            <a:ext cx="3730061" cy="3534239"/>
          </a:xfrm>
          <a:prstGeom prst="roundRect">
            <a:avLst>
              <a:gd name="adj" fmla="val 5390"/>
            </a:avLst>
          </a:prstGeom>
          <a:solidFill>
            <a:srgbClr val="FEC700"/>
          </a:solidFill>
          <a:ln w="25400">
            <a:solidFill>
              <a:srgbClr val="000000">
                <a:alpha val="0"/>
              </a:srgbClr>
            </a:solidFill>
            <a:miter lim="400000"/>
          </a:ln>
        </p:spPr>
        <p:txBody>
          <a:bodyPr lIns="38100" tIns="38100" rIns="38100" bIns="38100"/>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210" name="Shape 210"/>
          <p:cNvSpPr/>
          <p:nvPr/>
        </p:nvSpPr>
        <p:spPr>
          <a:xfrm>
            <a:off x="4084259" y="7065730"/>
            <a:ext cx="431801" cy="838201"/>
          </a:xfrm>
          <a:prstGeom prst="rightArrow">
            <a:avLst>
              <a:gd name="adj1" fmla="val 50000"/>
              <a:gd name="adj2" fmla="val 18046"/>
            </a:avLst>
          </a:prstGeom>
          <a:solidFill>
            <a:srgbClr val="669C35"/>
          </a:solidFill>
          <a:ln>
            <a:solidFill>
              <a:srgbClr val="000000">
                <a:alpha val="0"/>
              </a:srgbClr>
            </a:solidFill>
          </a:ln>
        </p:spPr>
        <p:txBody>
          <a:bodyPr lIns="0" tIns="0" rIns="0" bIns="0"/>
          <a:lstStyle/>
          <a:p>
            <a:pPr algn="l" defTabSz="647700">
              <a:buClr>
                <a:srgbClr val="000000"/>
              </a:buClr>
              <a:defRPr sz="1600">
                <a:latin typeface="Helvetica"/>
                <a:ea typeface="Helvetica"/>
                <a:cs typeface="Helvetica"/>
                <a:sym typeface="Helvetica"/>
              </a:defRPr>
            </a:pPr>
          </a:p>
        </p:txBody>
      </p:sp>
      <p:sp>
        <p:nvSpPr>
          <p:cNvPr id="211" name="Shape 211"/>
          <p:cNvSpPr/>
          <p:nvPr/>
        </p:nvSpPr>
        <p:spPr>
          <a:xfrm>
            <a:off x="358250" y="5717711"/>
            <a:ext cx="3725929" cy="3534239"/>
          </a:xfrm>
          <a:prstGeom prst="roundRect">
            <a:avLst>
              <a:gd name="adj" fmla="val 5390"/>
            </a:avLst>
          </a:prstGeom>
          <a:solidFill>
            <a:srgbClr val="B8D5FE"/>
          </a:solidFill>
          <a:ln w="25400">
            <a:solidFill>
              <a:srgbClr val="000000">
                <a:alpha val="0"/>
              </a:srgbClr>
            </a:solidFill>
            <a:miter lim="400000"/>
          </a:ln>
        </p:spPr>
        <p:txBody>
          <a:bodyPr lIns="38100" tIns="38100" rIns="38100" bIns="38100"/>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212" name="Shape 212"/>
          <p:cNvSpPr/>
          <p:nvPr/>
        </p:nvSpPr>
        <p:spPr>
          <a:xfrm>
            <a:off x="8902700" y="5711361"/>
            <a:ext cx="3725929" cy="3534239"/>
          </a:xfrm>
          <a:prstGeom prst="roundRect">
            <a:avLst>
              <a:gd name="adj" fmla="val 5390"/>
            </a:avLst>
          </a:prstGeom>
          <a:solidFill>
            <a:srgbClr val="E32400"/>
          </a:solidFill>
          <a:ln w="25400">
            <a:solidFill>
              <a:srgbClr val="000000">
                <a:alpha val="0"/>
              </a:srgbClr>
            </a:solidFill>
            <a:miter lim="400000"/>
          </a:ln>
        </p:spPr>
        <p:txBody>
          <a:bodyPr lIns="38100" tIns="38100" rIns="38100" bIns="38100"/>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213" name="Shape 213"/>
          <p:cNvSpPr/>
          <p:nvPr/>
        </p:nvSpPr>
        <p:spPr>
          <a:xfrm>
            <a:off x="8377890" y="7040330"/>
            <a:ext cx="431801" cy="838201"/>
          </a:xfrm>
          <a:prstGeom prst="rightArrow">
            <a:avLst>
              <a:gd name="adj1" fmla="val 50000"/>
              <a:gd name="adj2" fmla="val 18046"/>
            </a:avLst>
          </a:prstGeom>
          <a:solidFill>
            <a:srgbClr val="669C35"/>
          </a:solidFill>
          <a:ln>
            <a:solidFill>
              <a:srgbClr val="000000">
                <a:alpha val="0"/>
              </a:srgbClr>
            </a:solidFill>
          </a:ln>
        </p:spPr>
        <p:txBody>
          <a:bodyPr lIns="0" tIns="0" rIns="0" bIns="0"/>
          <a:lstStyle/>
          <a:p>
            <a:pPr algn="l" defTabSz="647700">
              <a:buClr>
                <a:srgbClr val="000000"/>
              </a:buClr>
              <a:defRPr sz="1600">
                <a:latin typeface="Helvetica"/>
                <a:ea typeface="Helvetica"/>
                <a:cs typeface="Helvetica"/>
                <a:sym typeface="Helvetica"/>
              </a:defRPr>
            </a:pPr>
          </a:p>
        </p:txBody>
      </p:sp>
      <p:sp>
        <p:nvSpPr>
          <p:cNvPr id="214" name="Shape 214"/>
          <p:cNvSpPr/>
          <p:nvPr/>
        </p:nvSpPr>
        <p:spPr>
          <a:xfrm>
            <a:off x="4721244" y="7199080"/>
            <a:ext cx="3517901" cy="5715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927100">
              <a:buClr>
                <a:srgbClr val="000000"/>
              </a:buClr>
              <a:defRPr b="1" i="1" sz="2800">
                <a:uFill>
                  <a:solidFill>
                    <a:srgbClr val="000000"/>
                  </a:solidFill>
                </a:uFill>
                <a:latin typeface="Verdana"/>
                <a:ea typeface="Verdana"/>
                <a:cs typeface="Verdana"/>
                <a:sym typeface="Verdana"/>
              </a:defRPr>
            </a:lvl1pPr>
          </a:lstStyle>
          <a:p>
            <a:pPr/>
            <a:r>
              <a:t>Strategy</a:t>
            </a:r>
          </a:p>
        </p:txBody>
      </p:sp>
      <p:sp>
        <p:nvSpPr>
          <p:cNvPr id="215" name="Shape 215"/>
          <p:cNvSpPr/>
          <p:nvPr/>
        </p:nvSpPr>
        <p:spPr>
          <a:xfrm>
            <a:off x="8980225" y="7205430"/>
            <a:ext cx="3608127" cy="5080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927100">
              <a:buClr>
                <a:srgbClr val="000000"/>
              </a:buClr>
              <a:defRPr b="1" i="1" sz="2800">
                <a:solidFill>
                  <a:srgbClr val="FFFFFF"/>
                </a:solidFill>
                <a:uFill>
                  <a:solidFill>
                    <a:srgbClr val="FFFFFF"/>
                  </a:solidFill>
                </a:uFill>
                <a:latin typeface="Verdana"/>
                <a:ea typeface="Verdana"/>
                <a:cs typeface="Verdana"/>
                <a:sym typeface="Verdana"/>
              </a:defRPr>
            </a:lvl1pPr>
          </a:lstStyle>
          <a:p>
            <a:pPr/>
            <a:r>
              <a:t>Success</a:t>
            </a:r>
          </a:p>
        </p:txBody>
      </p:sp>
      <p:sp>
        <p:nvSpPr>
          <p:cNvPr id="216" name="Shape 216"/>
          <p:cNvSpPr/>
          <p:nvPr/>
        </p:nvSpPr>
        <p:spPr>
          <a:xfrm>
            <a:off x="462264" y="7199080"/>
            <a:ext cx="3517901" cy="5715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927100">
              <a:buClr>
                <a:srgbClr val="000000"/>
              </a:buClr>
              <a:defRPr b="1" i="1" sz="2800">
                <a:uFill>
                  <a:solidFill>
                    <a:srgbClr val="000000"/>
                  </a:solidFill>
                </a:uFill>
                <a:latin typeface="Verdana"/>
                <a:ea typeface="Verdana"/>
                <a:cs typeface="Verdana"/>
                <a:sym typeface="Verdana"/>
              </a:defRPr>
            </a:lvl1pPr>
          </a:lstStyle>
          <a:p>
            <a:pPr/>
            <a:r>
              <a:t>Story</a:t>
            </a:r>
          </a:p>
        </p:txBody>
      </p:sp>
    </p:spTree>
  </p:cSld>
  <p:clrMapOvr>
    <a:masterClrMapping/>
  </p:clrMapOvr>
  <p:transition xmlns:p14="http://schemas.microsoft.com/office/powerpoint/2010/main" spd="med" advClick="1" p14:dur="1000"/>
</p:sld>
</file>

<file path=ppt/slides/slide7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1" name="Shape 401"/>
          <p:cNvSpPr/>
          <p:nvPr/>
        </p:nvSpPr>
        <p:spPr>
          <a:xfrm>
            <a:off x="-1" y="430052"/>
            <a:ext cx="1560087" cy="498349"/>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65023" tIns="65023" rIns="65023" bIns="65023">
            <a:spAutoFit/>
          </a:bodyPr>
          <a:lstStyle>
            <a:lvl1pPr defTabSz="457200">
              <a:lnSpc>
                <a:spcPct val="80000"/>
              </a:lnSpc>
              <a:defRPr i="1" sz="2400">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Q4</a:t>
            </a:r>
          </a:p>
        </p:txBody>
      </p:sp>
      <p:sp>
        <p:nvSpPr>
          <p:cNvPr id="402" name="Shape 402"/>
          <p:cNvSpPr/>
          <p:nvPr/>
        </p:nvSpPr>
        <p:spPr>
          <a:xfrm>
            <a:off x="1728558" y="1578153"/>
            <a:ext cx="6399439" cy="8080011"/>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p>
            <a:pPr defTabSz="457200">
              <a:lnSpc>
                <a:spcPts val="5200"/>
              </a:lnSpc>
              <a:defRPr sz="2400">
                <a:latin typeface="Calibri"/>
                <a:ea typeface="Calibri"/>
                <a:cs typeface="Calibri"/>
                <a:sym typeface="Calibri"/>
              </a:defRPr>
            </a:pPr>
            <a:r>
              <a:rPr i="1">
                <a:latin typeface="Verdana"/>
                <a:ea typeface="Verdana"/>
                <a:cs typeface="Verdana"/>
                <a:sym typeface="Verdana"/>
              </a:rPr>
              <a:t>Profits </a:t>
            </a:r>
            <a:endParaRPr i="1">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 </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defTabSz="457200">
              <a:lnSpc>
                <a:spcPts val="5200"/>
              </a:lnSpc>
              <a:defRPr sz="2400">
                <a:latin typeface="Calibri"/>
                <a:ea typeface="Calibri"/>
                <a:cs typeface="Calibri"/>
                <a:sym typeface="Calibri"/>
              </a:defRPr>
            </a:pPr>
            <a:r>
              <a:rPr i="1">
                <a:latin typeface="Verdana"/>
                <a:ea typeface="Verdana"/>
                <a:cs typeface="Verdana"/>
                <a:sym typeface="Verdana"/>
              </a:rPr>
              <a:t>Products </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defTabSz="457200">
              <a:lnSpc>
                <a:spcPts val="5200"/>
              </a:lnSpc>
              <a:defRPr sz="2400">
                <a:latin typeface="Calibri"/>
                <a:ea typeface="Calibri"/>
                <a:cs typeface="Calibri"/>
                <a:sym typeface="Calibri"/>
              </a:defRPr>
            </a:pPr>
            <a:r>
              <a:rPr i="1">
                <a:latin typeface="Verdana"/>
                <a:ea typeface="Verdana"/>
                <a:cs typeface="Verdana"/>
                <a:sym typeface="Verdana"/>
              </a:rPr>
              <a:t>People</a:t>
            </a:r>
            <a:endParaRPr i="1">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p>
        </p:txBody>
      </p:sp>
      <p:sp>
        <p:nvSpPr>
          <p:cNvPr id="403" name="Shape 403"/>
          <p:cNvSpPr/>
          <p:nvPr/>
        </p:nvSpPr>
        <p:spPr>
          <a:xfrm>
            <a:off x="9042410" y="2063946"/>
            <a:ext cx="3860801" cy="7852540"/>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endParaRPr>
              <a:latin typeface="Verdana"/>
              <a:ea typeface="Verdana"/>
              <a:cs typeface="Verdana"/>
              <a:sym typeface="Verdana"/>
            </a:endParaRPr>
          </a:p>
        </p:txBody>
      </p:sp>
      <p:sp>
        <p:nvSpPr>
          <p:cNvPr id="404" name="Shape 404"/>
          <p:cNvSpPr/>
          <p:nvPr/>
        </p:nvSpPr>
        <p:spPr>
          <a:xfrm>
            <a:off x="1562345" y="29148"/>
            <a:ext cx="6972063" cy="1418492"/>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65023" tIns="65023" rIns="65023" bIns="65023">
            <a:spAutoFit/>
          </a:bodyPr>
          <a:lstStyle/>
          <a:p>
            <a:pPr defTabSz="457200">
              <a:lnSpc>
                <a:spcPts val="3400"/>
              </a:lnSpc>
              <a:defRPr sz="2800">
                <a:latin typeface="Calibri"/>
                <a:ea typeface="Calibri"/>
                <a:cs typeface="Calibri"/>
                <a:sym typeface="Calibri"/>
              </a:defRPr>
            </a:pPr>
            <a:r>
              <a:rPr i="1">
                <a:latin typeface="Verdana"/>
                <a:ea typeface="Verdana"/>
                <a:cs typeface="Verdana"/>
                <a:sym typeface="Verdana"/>
              </a:rPr>
              <a:t>Milestones. The specific </a:t>
            </a:r>
            <a:br>
              <a:rPr i="1">
                <a:latin typeface="Verdana"/>
                <a:ea typeface="Verdana"/>
                <a:cs typeface="Verdana"/>
                <a:sym typeface="Verdana"/>
              </a:rPr>
            </a:br>
            <a:r>
              <a:rPr i="1">
                <a:latin typeface="Verdana"/>
                <a:ea typeface="Verdana"/>
                <a:cs typeface="Verdana"/>
                <a:sym typeface="Verdana"/>
              </a:rPr>
              <a:t>things that we will have </a:t>
            </a:r>
            <a:br>
              <a:rPr i="1">
                <a:latin typeface="Verdana"/>
                <a:ea typeface="Verdana"/>
                <a:cs typeface="Verdana"/>
                <a:sym typeface="Verdana"/>
              </a:rPr>
            </a:br>
            <a:r>
              <a:rPr i="1">
                <a:latin typeface="Verdana"/>
                <a:ea typeface="Verdana"/>
                <a:cs typeface="Verdana"/>
                <a:sym typeface="Verdana"/>
              </a:rPr>
              <a:t>achieved by then will be:</a:t>
            </a:r>
          </a:p>
        </p:txBody>
      </p:sp>
      <p:sp>
        <p:nvSpPr>
          <p:cNvPr id="405" name="Shape 405"/>
          <p:cNvSpPr/>
          <p:nvPr/>
        </p:nvSpPr>
        <p:spPr>
          <a:xfrm>
            <a:off x="2" y="1496173"/>
            <a:ext cx="13004802" cy="1"/>
          </a:xfrm>
          <a:prstGeom prst="line">
            <a:avLst/>
          </a:prstGeom>
          <a:ln w="25400">
            <a:solidFill>
              <a:srgbClr val="000000"/>
            </a:solidFill>
          </a:ln>
        </p:spPr>
        <p:txBody>
          <a:bodyPr lIns="65023" tIns="65023" rIns="65023" bIns="65023"/>
          <a:lstStyle/>
          <a:p>
            <a:pPr algn="l" defTabSz="457200">
              <a:defRPr sz="1600">
                <a:latin typeface="Helvetica"/>
                <a:ea typeface="Helvetica"/>
                <a:cs typeface="Helvetica"/>
                <a:sym typeface="Helvetica"/>
              </a:defRPr>
            </a:pPr>
          </a:p>
        </p:txBody>
      </p:sp>
      <p:sp>
        <p:nvSpPr>
          <p:cNvPr id="406" name="Shape 406"/>
          <p:cNvSpPr/>
          <p:nvPr/>
        </p:nvSpPr>
        <p:spPr>
          <a:xfrm flipV="1">
            <a:off x="1526218" y="-2716"/>
            <a:ext cx="2260" cy="9759032"/>
          </a:xfrm>
          <a:prstGeom prst="line">
            <a:avLst/>
          </a:prstGeom>
          <a:ln w="25400">
            <a:solidFill>
              <a:srgbClr val="000000"/>
            </a:solidFill>
          </a:ln>
        </p:spPr>
        <p:txBody>
          <a:bodyPr lIns="65023" tIns="65023" rIns="65023" bIns="65023"/>
          <a:lstStyle/>
          <a:p>
            <a:pPr algn="l" defTabSz="457200">
              <a:defRPr sz="1600">
                <a:latin typeface="Helvetica"/>
                <a:ea typeface="Helvetica"/>
                <a:cs typeface="Helvetica"/>
                <a:sym typeface="Helvetica"/>
              </a:defRPr>
            </a:pPr>
          </a:p>
        </p:txBody>
      </p:sp>
      <p:sp>
        <p:nvSpPr>
          <p:cNvPr id="407" name="Shape 407"/>
          <p:cNvSpPr/>
          <p:nvPr/>
        </p:nvSpPr>
        <p:spPr>
          <a:xfrm>
            <a:off x="8534406" y="-4299"/>
            <a:ext cx="4368805" cy="1418493"/>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65023" tIns="65023" rIns="65023" bIns="65023">
            <a:spAutoFit/>
          </a:bodyPr>
          <a:lstStyle>
            <a:lvl1pPr defTabSz="457200">
              <a:lnSpc>
                <a:spcPts val="3400"/>
              </a:lnSpc>
              <a:defRPr i="1" sz="2800">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Quotes. The words we want to hear people saying then are:</a:t>
            </a:r>
          </a:p>
        </p:txBody>
      </p:sp>
      <p:sp>
        <p:nvSpPr>
          <p:cNvPr id="408" name="Shape 408"/>
          <p:cNvSpPr/>
          <p:nvPr/>
        </p:nvSpPr>
        <p:spPr>
          <a:xfrm flipH="1" flipV="1">
            <a:off x="8534408" y="-1"/>
            <a:ext cx="101591" cy="9753602"/>
          </a:xfrm>
          <a:prstGeom prst="line">
            <a:avLst/>
          </a:prstGeom>
          <a:ln w="25400">
            <a:solidFill>
              <a:srgbClr val="000000"/>
            </a:solidFill>
          </a:ln>
        </p:spPr>
        <p:txBody>
          <a:bodyPr lIns="65023" tIns="65023" rIns="65023" bIns="65023"/>
          <a:lstStyle/>
          <a:p>
            <a:pPr algn="l" defTabSz="457200">
              <a:defRPr sz="1600">
                <a:latin typeface="Helvetica"/>
                <a:ea typeface="Helvetica"/>
                <a:cs typeface="Helvetica"/>
                <a:sym typeface="Helvetica"/>
              </a:defRPr>
            </a:pPr>
          </a:p>
        </p:txBody>
      </p:sp>
    </p:spTree>
  </p:cSld>
  <p:clrMapOvr>
    <a:masterClrMapping/>
  </p:clrMapOvr>
  <p:transition xmlns:p14="http://schemas.microsoft.com/office/powerpoint/2010/main" spd="med" advClick="1" p14:dur="1000"/>
</p:sld>
</file>

<file path=ppt/slides/slide7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0" name="Shape 410"/>
          <p:cNvSpPr/>
          <p:nvPr/>
        </p:nvSpPr>
        <p:spPr>
          <a:xfrm>
            <a:off x="-1" y="430052"/>
            <a:ext cx="1523467" cy="498349"/>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65023" tIns="65023" rIns="65023" bIns="65023">
            <a:spAutoFit/>
          </a:bodyPr>
          <a:lstStyle>
            <a:lvl1pPr defTabSz="457200">
              <a:lnSpc>
                <a:spcPct val="80000"/>
              </a:lnSpc>
              <a:defRPr i="1" sz="2400">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Q3</a:t>
            </a:r>
          </a:p>
        </p:txBody>
      </p:sp>
      <p:sp>
        <p:nvSpPr>
          <p:cNvPr id="411" name="Shape 411"/>
          <p:cNvSpPr/>
          <p:nvPr/>
        </p:nvSpPr>
        <p:spPr>
          <a:xfrm>
            <a:off x="1773002" y="219627"/>
            <a:ext cx="6489855" cy="9416616"/>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p>
            <a:pPr defTabSz="457200">
              <a:lnSpc>
                <a:spcPts val="5200"/>
              </a:lnSpc>
              <a:defRPr sz="2400">
                <a:latin typeface="Calibri"/>
                <a:ea typeface="Calibri"/>
                <a:cs typeface="Calibri"/>
                <a:sym typeface="Calibri"/>
              </a:defRPr>
            </a:pPr>
            <a:r>
              <a:rPr i="1">
                <a:latin typeface="Verdana"/>
                <a:ea typeface="Verdana"/>
                <a:cs typeface="Verdana"/>
                <a:sym typeface="Verdana"/>
              </a:rPr>
              <a:t>Profits </a:t>
            </a:r>
            <a:endParaRPr i="1">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 </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endParaRPr>
              <a:latin typeface="Verdana"/>
              <a:ea typeface="Verdana"/>
              <a:cs typeface="Verdana"/>
              <a:sym typeface="Verdana"/>
            </a:endParaRPr>
          </a:p>
          <a:p>
            <a:pPr defTabSz="457200">
              <a:lnSpc>
                <a:spcPts val="5200"/>
              </a:lnSpc>
              <a:defRPr sz="2400">
                <a:latin typeface="Calibri"/>
                <a:ea typeface="Calibri"/>
                <a:cs typeface="Calibri"/>
                <a:sym typeface="Calibri"/>
              </a:defRPr>
            </a:pPr>
            <a:r>
              <a:rPr i="1">
                <a:latin typeface="Verdana"/>
                <a:ea typeface="Verdana"/>
                <a:cs typeface="Verdana"/>
                <a:sym typeface="Verdana"/>
              </a:rPr>
              <a:t>Products </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endParaRPr>
              <a:latin typeface="Verdana"/>
              <a:ea typeface="Verdana"/>
              <a:cs typeface="Verdana"/>
              <a:sym typeface="Verdana"/>
            </a:endParaRPr>
          </a:p>
          <a:p>
            <a:pPr defTabSz="457200">
              <a:lnSpc>
                <a:spcPts val="5200"/>
              </a:lnSpc>
              <a:defRPr sz="2400">
                <a:latin typeface="Calibri"/>
                <a:ea typeface="Calibri"/>
                <a:cs typeface="Calibri"/>
                <a:sym typeface="Calibri"/>
              </a:defRPr>
            </a:pPr>
            <a:r>
              <a:rPr i="1">
                <a:latin typeface="Verdana"/>
                <a:ea typeface="Verdana"/>
                <a:cs typeface="Verdana"/>
                <a:sym typeface="Verdana"/>
              </a:rPr>
              <a:t>People</a:t>
            </a:r>
            <a:endParaRPr i="1">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p>
        </p:txBody>
      </p:sp>
      <p:sp>
        <p:nvSpPr>
          <p:cNvPr id="412" name="Shape 412"/>
          <p:cNvSpPr/>
          <p:nvPr/>
        </p:nvSpPr>
        <p:spPr>
          <a:xfrm>
            <a:off x="8957743" y="674570"/>
            <a:ext cx="3860801" cy="8506731"/>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p>
        </p:txBody>
      </p:sp>
      <p:sp>
        <p:nvSpPr>
          <p:cNvPr id="413" name="Shape 413"/>
          <p:cNvSpPr/>
          <p:nvPr/>
        </p:nvSpPr>
        <p:spPr>
          <a:xfrm flipV="1">
            <a:off x="1523466" y="-1"/>
            <a:ext cx="2259" cy="9759032"/>
          </a:xfrm>
          <a:prstGeom prst="line">
            <a:avLst/>
          </a:prstGeom>
          <a:ln w="25400">
            <a:solidFill>
              <a:srgbClr val="000000"/>
            </a:solidFill>
          </a:ln>
        </p:spPr>
        <p:txBody>
          <a:bodyPr lIns="65023" tIns="65023" rIns="65023" bIns="65023"/>
          <a:lstStyle/>
          <a:p>
            <a:pPr algn="l" defTabSz="457200">
              <a:defRPr sz="1600">
                <a:latin typeface="Helvetica"/>
                <a:ea typeface="Helvetica"/>
                <a:cs typeface="Helvetica"/>
                <a:sym typeface="Helvetica"/>
              </a:defRPr>
            </a:pPr>
          </a:p>
        </p:txBody>
      </p:sp>
      <p:sp>
        <p:nvSpPr>
          <p:cNvPr id="414" name="Shape 414"/>
          <p:cNvSpPr/>
          <p:nvPr/>
        </p:nvSpPr>
        <p:spPr>
          <a:xfrm flipH="1" flipV="1">
            <a:off x="8635997" y="-1"/>
            <a:ext cx="101591" cy="9753602"/>
          </a:xfrm>
          <a:prstGeom prst="line">
            <a:avLst/>
          </a:prstGeom>
          <a:ln w="25400">
            <a:solidFill>
              <a:srgbClr val="000000"/>
            </a:solidFill>
          </a:ln>
        </p:spPr>
        <p:txBody>
          <a:bodyPr lIns="65023" tIns="65023" rIns="65023" bIns="65023"/>
          <a:lstStyle/>
          <a:p>
            <a:pPr algn="l" defTabSz="457200">
              <a:defRPr sz="1600">
                <a:latin typeface="Helvetica"/>
                <a:ea typeface="Helvetica"/>
                <a:cs typeface="Helvetica"/>
                <a:sym typeface="Helvetica"/>
              </a:defRPr>
            </a:pPr>
          </a:p>
        </p:txBody>
      </p:sp>
    </p:spTree>
  </p:cSld>
  <p:clrMapOvr>
    <a:masterClrMapping/>
  </p:clrMapOvr>
  <p:transition xmlns:p14="http://schemas.microsoft.com/office/powerpoint/2010/main" spd="med" advClick="1" p14:dur="1000"/>
</p:sld>
</file>

<file path=ppt/slides/slide7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6" name="Shape 416"/>
          <p:cNvSpPr/>
          <p:nvPr/>
        </p:nvSpPr>
        <p:spPr>
          <a:xfrm>
            <a:off x="-1" y="430052"/>
            <a:ext cx="1523467" cy="498349"/>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65023" tIns="65023" rIns="65023" bIns="65023">
            <a:spAutoFit/>
          </a:bodyPr>
          <a:lstStyle>
            <a:lvl1pPr defTabSz="457200">
              <a:lnSpc>
                <a:spcPct val="80000"/>
              </a:lnSpc>
              <a:defRPr i="1" sz="2400">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Q2</a:t>
            </a:r>
          </a:p>
        </p:txBody>
      </p:sp>
      <p:sp>
        <p:nvSpPr>
          <p:cNvPr id="417" name="Shape 417"/>
          <p:cNvSpPr/>
          <p:nvPr/>
        </p:nvSpPr>
        <p:spPr>
          <a:xfrm>
            <a:off x="1773002" y="219627"/>
            <a:ext cx="6489855" cy="9416616"/>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p>
            <a:pPr defTabSz="457200">
              <a:lnSpc>
                <a:spcPts val="5200"/>
              </a:lnSpc>
              <a:defRPr sz="2400">
                <a:latin typeface="Calibri"/>
                <a:ea typeface="Calibri"/>
                <a:cs typeface="Calibri"/>
                <a:sym typeface="Calibri"/>
              </a:defRPr>
            </a:pPr>
            <a:r>
              <a:rPr i="1">
                <a:latin typeface="Verdana"/>
                <a:ea typeface="Verdana"/>
                <a:cs typeface="Verdana"/>
                <a:sym typeface="Verdana"/>
              </a:rPr>
              <a:t>Profits </a:t>
            </a:r>
            <a:endParaRPr i="1">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 </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endParaRPr>
              <a:latin typeface="Verdana"/>
              <a:ea typeface="Verdana"/>
              <a:cs typeface="Verdana"/>
              <a:sym typeface="Verdana"/>
            </a:endParaRPr>
          </a:p>
          <a:p>
            <a:pPr defTabSz="457200">
              <a:lnSpc>
                <a:spcPts val="5200"/>
              </a:lnSpc>
              <a:defRPr sz="2400">
                <a:latin typeface="Calibri"/>
                <a:ea typeface="Calibri"/>
                <a:cs typeface="Calibri"/>
                <a:sym typeface="Calibri"/>
              </a:defRPr>
            </a:pPr>
            <a:r>
              <a:rPr i="1">
                <a:latin typeface="Verdana"/>
                <a:ea typeface="Verdana"/>
                <a:cs typeface="Verdana"/>
                <a:sym typeface="Verdana"/>
              </a:rPr>
              <a:t>Products </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endParaRPr>
              <a:latin typeface="Verdana"/>
              <a:ea typeface="Verdana"/>
              <a:cs typeface="Verdana"/>
              <a:sym typeface="Verdana"/>
            </a:endParaRPr>
          </a:p>
          <a:p>
            <a:pPr defTabSz="457200">
              <a:lnSpc>
                <a:spcPts val="5200"/>
              </a:lnSpc>
              <a:defRPr sz="2400">
                <a:latin typeface="Calibri"/>
                <a:ea typeface="Calibri"/>
                <a:cs typeface="Calibri"/>
                <a:sym typeface="Calibri"/>
              </a:defRPr>
            </a:pPr>
            <a:r>
              <a:rPr i="1">
                <a:latin typeface="Verdana"/>
                <a:ea typeface="Verdana"/>
                <a:cs typeface="Verdana"/>
                <a:sym typeface="Verdana"/>
              </a:rPr>
              <a:t>People</a:t>
            </a:r>
            <a:endParaRPr i="1">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p>
        </p:txBody>
      </p:sp>
      <p:sp>
        <p:nvSpPr>
          <p:cNvPr id="418" name="Shape 418"/>
          <p:cNvSpPr/>
          <p:nvPr/>
        </p:nvSpPr>
        <p:spPr>
          <a:xfrm>
            <a:off x="9042410" y="674570"/>
            <a:ext cx="3860801" cy="8506731"/>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p>
        </p:txBody>
      </p:sp>
      <p:sp>
        <p:nvSpPr>
          <p:cNvPr id="419" name="Shape 419"/>
          <p:cNvSpPr/>
          <p:nvPr/>
        </p:nvSpPr>
        <p:spPr>
          <a:xfrm flipV="1">
            <a:off x="1523466" y="-1"/>
            <a:ext cx="2259" cy="9759032"/>
          </a:xfrm>
          <a:prstGeom prst="line">
            <a:avLst/>
          </a:prstGeom>
          <a:ln w="25400">
            <a:solidFill>
              <a:srgbClr val="000000"/>
            </a:solidFill>
          </a:ln>
        </p:spPr>
        <p:txBody>
          <a:bodyPr lIns="65023" tIns="65023" rIns="65023" bIns="65023"/>
          <a:lstStyle/>
          <a:p>
            <a:pPr algn="l" defTabSz="457200">
              <a:defRPr sz="1600">
                <a:latin typeface="Helvetica"/>
                <a:ea typeface="Helvetica"/>
                <a:cs typeface="Helvetica"/>
                <a:sym typeface="Helvetica"/>
              </a:defRPr>
            </a:pPr>
          </a:p>
        </p:txBody>
      </p:sp>
      <p:sp>
        <p:nvSpPr>
          <p:cNvPr id="420" name="Shape 420"/>
          <p:cNvSpPr/>
          <p:nvPr/>
        </p:nvSpPr>
        <p:spPr>
          <a:xfrm flipH="1" flipV="1">
            <a:off x="8737586" y="-1"/>
            <a:ext cx="101591" cy="9753602"/>
          </a:xfrm>
          <a:prstGeom prst="line">
            <a:avLst/>
          </a:prstGeom>
          <a:ln w="25400">
            <a:solidFill>
              <a:srgbClr val="000000"/>
            </a:solidFill>
          </a:ln>
        </p:spPr>
        <p:txBody>
          <a:bodyPr lIns="65023" tIns="65023" rIns="65023" bIns="65023"/>
          <a:lstStyle/>
          <a:p>
            <a:pPr algn="l" defTabSz="457200">
              <a:defRPr sz="1600">
                <a:latin typeface="Helvetica"/>
                <a:ea typeface="Helvetica"/>
                <a:cs typeface="Helvetica"/>
                <a:sym typeface="Helvetica"/>
              </a:defRPr>
            </a:pPr>
          </a:p>
        </p:txBody>
      </p:sp>
    </p:spTree>
  </p:cSld>
  <p:clrMapOvr>
    <a:masterClrMapping/>
  </p:clrMapOvr>
  <p:transition xmlns:p14="http://schemas.microsoft.com/office/powerpoint/2010/main" spd="med" advClick="1" p14:dur="1000"/>
</p:sld>
</file>

<file path=ppt/slides/slide7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2" name="Shape 422"/>
          <p:cNvSpPr/>
          <p:nvPr/>
        </p:nvSpPr>
        <p:spPr>
          <a:xfrm>
            <a:off x="-1" y="430052"/>
            <a:ext cx="1523467" cy="498349"/>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65023" tIns="65023" rIns="65023" bIns="65023">
            <a:spAutoFit/>
          </a:bodyPr>
          <a:lstStyle>
            <a:lvl1pPr defTabSz="457200">
              <a:lnSpc>
                <a:spcPct val="80000"/>
              </a:lnSpc>
              <a:defRPr i="1" sz="2400">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Q1</a:t>
            </a:r>
          </a:p>
        </p:txBody>
      </p:sp>
      <p:sp>
        <p:nvSpPr>
          <p:cNvPr id="423" name="Shape 423"/>
          <p:cNvSpPr/>
          <p:nvPr/>
        </p:nvSpPr>
        <p:spPr>
          <a:xfrm>
            <a:off x="1773002" y="219627"/>
            <a:ext cx="6489855" cy="9416616"/>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p>
            <a:pPr defTabSz="457200">
              <a:lnSpc>
                <a:spcPts val="5200"/>
              </a:lnSpc>
              <a:defRPr sz="2400">
                <a:latin typeface="Calibri"/>
                <a:ea typeface="Calibri"/>
                <a:cs typeface="Calibri"/>
                <a:sym typeface="Calibri"/>
              </a:defRPr>
            </a:pPr>
            <a:r>
              <a:rPr i="1">
                <a:latin typeface="Verdana"/>
                <a:ea typeface="Verdana"/>
                <a:cs typeface="Verdana"/>
                <a:sym typeface="Verdana"/>
              </a:rPr>
              <a:t>Profits </a:t>
            </a:r>
            <a:endParaRPr i="1">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 </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endParaRPr>
              <a:latin typeface="Verdana"/>
              <a:ea typeface="Verdana"/>
              <a:cs typeface="Verdana"/>
              <a:sym typeface="Verdana"/>
            </a:endParaRPr>
          </a:p>
          <a:p>
            <a:pPr defTabSz="457200">
              <a:lnSpc>
                <a:spcPts val="5200"/>
              </a:lnSpc>
              <a:defRPr sz="2400">
                <a:latin typeface="Calibri"/>
                <a:ea typeface="Calibri"/>
                <a:cs typeface="Calibri"/>
                <a:sym typeface="Calibri"/>
              </a:defRPr>
            </a:pPr>
            <a:r>
              <a:rPr i="1">
                <a:latin typeface="Verdana"/>
                <a:ea typeface="Verdana"/>
                <a:cs typeface="Verdana"/>
                <a:sym typeface="Verdana"/>
              </a:rPr>
              <a:t>Products </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endParaRPr>
              <a:latin typeface="Verdana"/>
              <a:ea typeface="Verdana"/>
              <a:cs typeface="Verdana"/>
              <a:sym typeface="Verdana"/>
            </a:endParaRPr>
          </a:p>
          <a:p>
            <a:pPr defTabSz="457200">
              <a:lnSpc>
                <a:spcPts val="5200"/>
              </a:lnSpc>
              <a:defRPr sz="2400">
                <a:latin typeface="Calibri"/>
                <a:ea typeface="Calibri"/>
                <a:cs typeface="Calibri"/>
                <a:sym typeface="Calibri"/>
              </a:defRPr>
            </a:pPr>
            <a:r>
              <a:rPr i="1">
                <a:latin typeface="Verdana"/>
                <a:ea typeface="Verdana"/>
                <a:cs typeface="Verdana"/>
                <a:sym typeface="Verdana"/>
              </a:rPr>
              <a:t>People</a:t>
            </a:r>
            <a:endParaRPr i="1">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endParaRPr>
              <a:latin typeface="Verdana"/>
              <a:ea typeface="Verdana"/>
              <a:cs typeface="Verdana"/>
              <a:sym typeface="Verdana"/>
            </a:endParaRPr>
          </a:p>
          <a:p>
            <a:pPr algn="l" defTabSz="457200">
              <a:lnSpc>
                <a:spcPts val="5200"/>
              </a:lnSpc>
              <a:defRPr sz="2400">
                <a:latin typeface="Calibri"/>
                <a:ea typeface="Calibri"/>
                <a:cs typeface="Calibri"/>
                <a:sym typeface="Calibri"/>
              </a:defRPr>
            </a:pPr>
            <a:r>
              <a:rPr>
                <a:latin typeface="Verdana"/>
                <a:ea typeface="Verdana"/>
                <a:cs typeface="Verdana"/>
                <a:sym typeface="Verdana"/>
              </a:rPr>
              <a:t>*</a:t>
            </a:r>
          </a:p>
        </p:txBody>
      </p:sp>
      <p:sp>
        <p:nvSpPr>
          <p:cNvPr id="424" name="Shape 424"/>
          <p:cNvSpPr/>
          <p:nvPr/>
        </p:nvSpPr>
        <p:spPr>
          <a:xfrm>
            <a:off x="9042410" y="836452"/>
            <a:ext cx="3860801" cy="8506732"/>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endParaRPr>
              <a:latin typeface="Verdana"/>
              <a:ea typeface="Verdana"/>
              <a:cs typeface="Verdana"/>
              <a:sym typeface="Verdana"/>
            </a:endParaRPr>
          </a:p>
          <a:p>
            <a:pPr algn="l" defTabSz="457200">
              <a:lnSpc>
                <a:spcPts val="4500"/>
              </a:lnSpc>
              <a:spcBef>
                <a:spcPts val="600"/>
              </a:spcBef>
              <a:defRPr sz="2400">
                <a:latin typeface="Calibri"/>
                <a:ea typeface="Calibri"/>
                <a:cs typeface="Calibri"/>
                <a:sym typeface="Calibri"/>
              </a:defRPr>
            </a:pPr>
            <a:r>
              <a:rPr>
                <a:latin typeface="Verdana"/>
                <a:ea typeface="Verdana"/>
                <a:cs typeface="Verdana"/>
                <a:sym typeface="Verdana"/>
              </a:rPr>
              <a:t>“______________”</a:t>
            </a:r>
          </a:p>
        </p:txBody>
      </p:sp>
      <p:sp>
        <p:nvSpPr>
          <p:cNvPr id="425" name="Shape 425"/>
          <p:cNvSpPr/>
          <p:nvPr/>
        </p:nvSpPr>
        <p:spPr>
          <a:xfrm flipV="1">
            <a:off x="1523466" y="-1"/>
            <a:ext cx="2259" cy="9759032"/>
          </a:xfrm>
          <a:prstGeom prst="line">
            <a:avLst/>
          </a:prstGeom>
          <a:ln w="25400">
            <a:solidFill>
              <a:srgbClr val="000000"/>
            </a:solidFill>
          </a:ln>
        </p:spPr>
        <p:txBody>
          <a:bodyPr lIns="65023" tIns="65023" rIns="65023" bIns="65023"/>
          <a:lstStyle/>
          <a:p>
            <a:pPr algn="l" defTabSz="457200">
              <a:defRPr sz="1600">
                <a:latin typeface="Helvetica"/>
                <a:ea typeface="Helvetica"/>
                <a:cs typeface="Helvetica"/>
                <a:sym typeface="Helvetica"/>
              </a:defRPr>
            </a:pPr>
          </a:p>
        </p:txBody>
      </p:sp>
      <p:sp>
        <p:nvSpPr>
          <p:cNvPr id="426" name="Shape 426"/>
          <p:cNvSpPr/>
          <p:nvPr/>
        </p:nvSpPr>
        <p:spPr>
          <a:xfrm flipH="1" flipV="1">
            <a:off x="8889335" y="-1"/>
            <a:ext cx="101590" cy="9753602"/>
          </a:xfrm>
          <a:prstGeom prst="line">
            <a:avLst/>
          </a:prstGeom>
          <a:ln w="25400">
            <a:solidFill>
              <a:srgbClr val="000000"/>
            </a:solidFill>
          </a:ln>
        </p:spPr>
        <p:txBody>
          <a:bodyPr lIns="65023" tIns="65023" rIns="65023" bIns="65023"/>
          <a:lstStyle/>
          <a:p>
            <a:pPr algn="l" defTabSz="457200">
              <a:defRPr sz="1600">
                <a:latin typeface="Helvetica"/>
                <a:ea typeface="Helvetica"/>
                <a:cs typeface="Helvetica"/>
                <a:sym typeface="Helvetica"/>
              </a:defRPr>
            </a:pPr>
          </a:p>
        </p:txBody>
      </p:sp>
    </p:spTree>
  </p:cSld>
  <p:clrMapOvr>
    <a:masterClrMapping/>
  </p:clrMapOvr>
  <p:transition xmlns:p14="http://schemas.microsoft.com/office/powerpoint/2010/main" spd="med" advClick="1" p14:dur="1000"/>
</p:sld>
</file>

<file path=ppt/slides/slide7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8" name="Shape 428"/>
          <p:cNvSpPr/>
          <p:nvPr/>
        </p:nvSpPr>
        <p:spPr>
          <a:xfrm>
            <a:off x="962942" y="5524500"/>
            <a:ext cx="11078916" cy="124206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ct val="120000"/>
              </a:lnSpc>
              <a:spcBef>
                <a:spcPts val="1700"/>
              </a:spcBef>
              <a:buClr>
                <a:srgbClr val="002F73"/>
              </a:buClr>
              <a:buFont typeface="Verdana"/>
              <a:defRPr sz="2800">
                <a:solidFill>
                  <a:srgbClr val="050505"/>
                </a:solidFill>
                <a:uFill>
                  <a:solidFill>
                    <a:srgbClr val="000000"/>
                  </a:solidFill>
                </a:uFill>
                <a:latin typeface="Calibri"/>
                <a:ea typeface="Calibri"/>
                <a:cs typeface="Calibri"/>
                <a:sym typeface="Calibri"/>
              </a:defRPr>
            </a:pPr>
            <a:r>
              <a:rPr i="1">
                <a:uFill>
                  <a:solidFill>
                    <a:srgbClr val="002F73"/>
                  </a:solidFill>
                </a:uFill>
                <a:latin typeface="Verdana"/>
                <a:ea typeface="Verdana"/>
                <a:cs typeface="Verdana"/>
                <a:sym typeface="Verdana"/>
              </a:rPr>
              <a:t>Getting people’s </a:t>
            </a:r>
            <a:endParaRPr i="1">
              <a:uFill>
                <a:solidFill>
                  <a:srgbClr val="002F73"/>
                </a:solidFill>
              </a:uFill>
              <a:latin typeface="Verdana"/>
              <a:ea typeface="Verdana"/>
              <a:cs typeface="Verdana"/>
              <a:sym typeface="Verdana"/>
            </a:endParaRPr>
          </a:p>
          <a:p>
            <a:pPr defTabSz="647700">
              <a:lnSpc>
                <a:spcPct val="120000"/>
              </a:lnSpc>
              <a:spcBef>
                <a:spcPts val="1700"/>
              </a:spcBef>
              <a:buClr>
                <a:srgbClr val="002F73"/>
              </a:buClr>
              <a:buFont typeface="Verdana"/>
              <a:defRPr sz="2800">
                <a:solidFill>
                  <a:srgbClr val="050505"/>
                </a:solidFill>
                <a:uFill>
                  <a:solidFill>
                    <a:srgbClr val="000000"/>
                  </a:solidFill>
                </a:uFill>
                <a:latin typeface="Calibri"/>
                <a:ea typeface="Calibri"/>
                <a:cs typeface="Calibri"/>
                <a:sym typeface="Calibri"/>
              </a:defRPr>
            </a:pPr>
            <a:r>
              <a:rPr i="1">
                <a:uFill>
                  <a:solidFill>
                    <a:srgbClr val="002F73"/>
                  </a:solidFill>
                </a:uFill>
                <a:latin typeface="Verdana"/>
                <a:ea typeface="Verdana"/>
                <a:cs typeface="Verdana"/>
                <a:sym typeface="Verdana"/>
              </a:rPr>
              <a:t>responses to the story</a:t>
            </a:r>
          </a:p>
        </p:txBody>
      </p:sp>
      <p:sp>
        <p:nvSpPr>
          <p:cNvPr id="429" name="Shape 429"/>
          <p:cNvSpPr/>
          <p:nvPr/>
        </p:nvSpPr>
        <p:spPr>
          <a:xfrm>
            <a:off x="847229" y="1383301"/>
            <a:ext cx="11310342" cy="1866901"/>
          </a:xfrm>
          <a:prstGeom prst="rect">
            <a:avLst/>
          </a:prstGeom>
          <a:solidFill>
            <a:srgbClr val="D3E8FF"/>
          </a:solidFill>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i="1" sz="4400">
                <a:uFill>
                  <a:solidFill>
                    <a:srgbClr val="000000"/>
                  </a:solidFill>
                </a:uFill>
                <a:latin typeface="Verdana"/>
                <a:ea typeface="Verdana"/>
                <a:cs typeface="Verdana"/>
                <a:sym typeface="Verdana"/>
              </a:defRPr>
            </a:pPr>
          </a:p>
          <a:p>
            <a:pPr defTabSz="647700">
              <a:buClr>
                <a:srgbClr val="000000"/>
              </a:buClr>
              <a:buFont typeface="Verdana"/>
              <a:defRPr i="1">
                <a:uFill>
                  <a:solidFill>
                    <a:srgbClr val="000000"/>
                  </a:solidFill>
                </a:uFill>
                <a:latin typeface="Verdana"/>
                <a:ea typeface="Verdana"/>
                <a:cs typeface="Verdana"/>
                <a:sym typeface="Verdana"/>
              </a:defRPr>
            </a:pPr>
            <a:r>
              <a:t>The Team’s Story</a:t>
            </a:r>
          </a:p>
        </p:txBody>
      </p:sp>
    </p:spTree>
  </p:cSld>
  <p:clrMapOvr>
    <a:masterClrMapping/>
  </p:clrMapOvr>
  <p:transition xmlns:p14="http://schemas.microsoft.com/office/powerpoint/2010/main" spd="med" advClick="1" p14:dur="1000"/>
</p:sld>
</file>

<file path=ppt/slides/slide7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1" name="Shape 431"/>
          <p:cNvSpPr/>
          <p:nvPr/>
        </p:nvSpPr>
        <p:spPr>
          <a:xfrm>
            <a:off x="722488" y="1383917"/>
            <a:ext cx="11559824" cy="806111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Imagine that you have presented the story, strategy and road map to your people. </a:t>
            </a:r>
            <a:r>
              <a:rPr i="1">
                <a:latin typeface="Verdana"/>
                <a:ea typeface="Verdana"/>
                <a:cs typeface="Verdana"/>
                <a:sym typeface="Verdana"/>
              </a:rPr>
              <a:t>If you wish, you can then take the following steps to get responses from the team.</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Invite people to form groups. Each group is to make flip charts that gather their responses to the story and strategy under the following headings.</a:t>
            </a:r>
            <a:endParaRPr i="1">
              <a:latin typeface="Verdana"/>
              <a:ea typeface="Verdana"/>
              <a:cs typeface="Verdana"/>
              <a:sym typeface="Verdana"/>
            </a:endParaRPr>
          </a:p>
          <a:p>
            <a:pPr marR="457200" algn="l" defTabSz="457200">
              <a:lnSpc>
                <a:spcPct val="120000"/>
              </a:lnSpc>
              <a:defRPr sz="2600">
                <a:latin typeface="Verdana"/>
                <a:ea typeface="Verdana"/>
                <a:cs typeface="Verdana"/>
                <a:sym typeface="Verdana"/>
              </a:defRPr>
            </a:pPr>
            <a:endParaRPr i="1">
              <a:uFill>
                <a:solidFill>
                  <a:srgbClr val="000000"/>
                </a:solidFill>
              </a:uFill>
            </a:endParaRPr>
          </a:p>
          <a:p>
            <a:pPr marR="457200" defTabSz="457200">
              <a:lnSpc>
                <a:spcPct val="120000"/>
              </a:lnSpc>
              <a:defRPr i="1" sz="2600">
                <a:latin typeface="Verdana"/>
                <a:ea typeface="Verdana"/>
                <a:cs typeface="Verdana"/>
                <a:sym typeface="Verdana"/>
              </a:defRPr>
            </a:pPr>
            <a:r>
              <a:rPr>
                <a:uFill>
                  <a:solidFill>
                    <a:srgbClr val="000000"/>
                  </a:solidFill>
                </a:uFill>
              </a:rPr>
              <a:t>Like</a:t>
            </a:r>
            <a:endParaRPr>
              <a:uFill>
                <a:solidFill>
                  <a:srgbClr val="000000"/>
                </a:solidFill>
              </a:uFill>
            </a:endParaRPr>
          </a:p>
          <a:p>
            <a:pPr marR="457200" algn="l" defTabSz="457200">
              <a:lnSpc>
                <a:spcPct val="120000"/>
              </a:lnSpc>
              <a:defRPr sz="2600">
                <a:latin typeface="Times New Roman"/>
                <a:ea typeface="Times New Roman"/>
                <a:cs typeface="Times New Roman"/>
                <a:sym typeface="Times New Roman"/>
              </a:defRPr>
            </a:pPr>
            <a:endParaRPr i="1">
              <a:uFill>
                <a:solidFill>
                  <a:srgbClr val="000000"/>
                </a:solidFill>
              </a:uFill>
              <a:latin typeface="Verdana"/>
              <a:ea typeface="Verdana"/>
              <a:cs typeface="Verdana"/>
              <a:sym typeface="Verdana"/>
            </a:endParaRPr>
          </a:p>
          <a:p>
            <a:pPr marR="457200" algn="l" defTabSz="457200">
              <a:lnSpc>
                <a:spcPct val="120000"/>
              </a:lnSpc>
              <a:defRPr i="1" sz="2600">
                <a:latin typeface="Verdana"/>
                <a:ea typeface="Verdana"/>
                <a:cs typeface="Verdana"/>
                <a:sym typeface="Verdana"/>
              </a:defRPr>
            </a:pPr>
            <a:r>
              <a:rPr>
                <a:uFill>
                  <a:solidFill>
                    <a:srgbClr val="000000"/>
                  </a:solidFill>
                </a:uFill>
              </a:rPr>
              <a:t>The specific things they like about the story and strategy.</a:t>
            </a:r>
            <a:endParaRPr>
              <a:uFill>
                <a:solidFill>
                  <a:srgbClr val="000000"/>
                </a:solidFill>
              </a:uFill>
            </a:endParaRPr>
          </a:p>
          <a:p>
            <a:pPr marR="457200" algn="l" defTabSz="457200">
              <a:lnSpc>
                <a:spcPct val="120000"/>
              </a:lnSpc>
              <a:defRPr sz="2600">
                <a:latin typeface="Times New Roman"/>
                <a:ea typeface="Times New Roman"/>
                <a:cs typeface="Times New Roman"/>
                <a:sym typeface="Times New Roman"/>
              </a:defRPr>
            </a:pPr>
            <a:endParaRPr i="1">
              <a:uFill>
                <a:solidFill>
                  <a:srgbClr val="000000"/>
                </a:solidFill>
              </a:uFill>
              <a:latin typeface="Verdana"/>
              <a:ea typeface="Verdana"/>
              <a:cs typeface="Verdana"/>
              <a:sym typeface="Verdana"/>
            </a:endParaRPr>
          </a:p>
          <a:p>
            <a:pPr marR="457200" defTabSz="457200">
              <a:lnSpc>
                <a:spcPct val="120000"/>
              </a:lnSpc>
              <a:defRPr i="1" sz="2600">
                <a:latin typeface="Verdana"/>
                <a:ea typeface="Verdana"/>
                <a:cs typeface="Verdana"/>
                <a:sym typeface="Verdana"/>
              </a:defRPr>
            </a:pPr>
            <a:r>
              <a:rPr>
                <a:uFill>
                  <a:solidFill>
                    <a:srgbClr val="000000"/>
                  </a:solidFill>
                </a:uFill>
              </a:rPr>
              <a:t>Additions and Suggestions</a:t>
            </a:r>
            <a:endParaRPr>
              <a:uFill>
                <a:solidFill>
                  <a:srgbClr val="000000"/>
                </a:solidFill>
              </a:uFill>
            </a:endParaRPr>
          </a:p>
          <a:p>
            <a:pPr marR="457200" algn="l" defTabSz="457200">
              <a:lnSpc>
                <a:spcPct val="120000"/>
              </a:lnSpc>
              <a:defRPr sz="2600">
                <a:latin typeface="Times New Roman"/>
                <a:ea typeface="Times New Roman"/>
                <a:cs typeface="Times New Roman"/>
                <a:sym typeface="Times New Roman"/>
              </a:defRPr>
            </a:pPr>
            <a:endParaRPr i="1">
              <a:uFill>
                <a:solidFill>
                  <a:srgbClr val="000000"/>
                </a:solidFill>
              </a:uFill>
              <a:latin typeface="Verdana"/>
              <a:ea typeface="Verdana"/>
              <a:cs typeface="Verdana"/>
              <a:sym typeface="Verdana"/>
            </a:endParaRPr>
          </a:p>
          <a:p>
            <a:pPr marR="457200" algn="l" defTabSz="457200">
              <a:lnSpc>
                <a:spcPct val="120000"/>
              </a:lnSpc>
              <a:defRPr i="1" sz="2600">
                <a:latin typeface="Verdana"/>
                <a:ea typeface="Verdana"/>
                <a:cs typeface="Verdana"/>
                <a:sym typeface="Verdana"/>
              </a:defRPr>
            </a:pPr>
            <a:r>
              <a:rPr>
                <a:uFill>
                  <a:solidFill>
                    <a:srgbClr val="000000"/>
                  </a:solidFill>
                </a:uFill>
              </a:rPr>
              <a:t>The specific additions and suggestions they have regarding the story and strategy.</a:t>
            </a:r>
            <a:endParaRPr>
              <a:uFill>
                <a:solidFill>
                  <a:srgbClr val="000000"/>
                </a:solidFill>
              </a:uFill>
            </a:endParaRPr>
          </a:p>
        </p:txBody>
      </p:sp>
      <p:sp>
        <p:nvSpPr>
          <p:cNvPr id="432" name="Shape 432"/>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7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4" name="Shape 434"/>
          <p:cNvSpPr/>
          <p:nvPr/>
        </p:nvSpPr>
        <p:spPr>
          <a:xfrm>
            <a:off x="572511" y="2307753"/>
            <a:ext cx="5750081" cy="2976666"/>
          </a:xfrm>
          <a:prstGeom prst="roundRect">
            <a:avLst>
              <a:gd name="adj" fmla="val 11719"/>
            </a:avLst>
          </a:prstGeom>
          <a:solidFill>
            <a:srgbClr val="BCE0FF"/>
          </a:solidFill>
          <a:ln w="12700">
            <a:miter lim="400000"/>
          </a:ln>
        </p:spPr>
        <p:txBody>
          <a:bodyPr lIns="65023" tIns="65023" rIns="65023" bIns="65023" anchor="ctr"/>
          <a:lstStyle/>
          <a:p>
            <a:pPr defTabSz="457200">
              <a:defRPr>
                <a:solidFill>
                  <a:srgbClr val="FFFFFF"/>
                </a:solidFill>
                <a:latin typeface="Calibri"/>
                <a:ea typeface="Calibri"/>
                <a:cs typeface="Calibri"/>
                <a:sym typeface="Calibri"/>
              </a:defRPr>
            </a:pPr>
          </a:p>
        </p:txBody>
      </p:sp>
      <p:sp>
        <p:nvSpPr>
          <p:cNvPr id="435" name="Shape 435"/>
          <p:cNvSpPr/>
          <p:nvPr/>
        </p:nvSpPr>
        <p:spPr>
          <a:xfrm>
            <a:off x="572509" y="3126625"/>
            <a:ext cx="5750081" cy="993649"/>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p>
            <a:pPr defTabSz="457200">
              <a:defRPr sz="2800">
                <a:latin typeface="Calibri"/>
                <a:ea typeface="Calibri"/>
                <a:cs typeface="Calibri"/>
                <a:sym typeface="Calibri"/>
              </a:defRPr>
            </a:pPr>
            <a:r>
              <a:rPr b="1" i="1">
                <a:latin typeface="Verdana"/>
                <a:ea typeface="Verdana"/>
                <a:cs typeface="Verdana"/>
                <a:sym typeface="Verdana"/>
              </a:rPr>
              <a:t>The things we </a:t>
            </a:r>
            <a:endParaRPr b="1" i="1">
              <a:latin typeface="Verdana"/>
              <a:ea typeface="Verdana"/>
              <a:cs typeface="Verdana"/>
              <a:sym typeface="Verdana"/>
            </a:endParaRPr>
          </a:p>
          <a:p>
            <a:pPr defTabSz="457200">
              <a:defRPr sz="2800">
                <a:latin typeface="Calibri"/>
                <a:ea typeface="Calibri"/>
                <a:cs typeface="Calibri"/>
                <a:sym typeface="Calibri"/>
              </a:defRPr>
            </a:pPr>
            <a:r>
              <a:rPr b="1" i="1">
                <a:latin typeface="Verdana"/>
                <a:ea typeface="Verdana"/>
                <a:cs typeface="Verdana"/>
                <a:sym typeface="Verdana"/>
              </a:rPr>
              <a:t>like about it are:</a:t>
            </a:r>
          </a:p>
        </p:txBody>
      </p:sp>
      <p:sp>
        <p:nvSpPr>
          <p:cNvPr id="436" name="Shape 436"/>
          <p:cNvSpPr/>
          <p:nvPr/>
        </p:nvSpPr>
        <p:spPr>
          <a:xfrm>
            <a:off x="6790932" y="2307753"/>
            <a:ext cx="5753894" cy="2976666"/>
          </a:xfrm>
          <a:prstGeom prst="roundRect">
            <a:avLst>
              <a:gd name="adj" fmla="val 11719"/>
            </a:avLst>
          </a:prstGeom>
          <a:solidFill>
            <a:srgbClr val="FFBC0E"/>
          </a:solidFill>
          <a:ln w="12700">
            <a:miter lim="400000"/>
          </a:ln>
        </p:spPr>
        <p:txBody>
          <a:bodyPr lIns="65023" tIns="65023" rIns="65023" bIns="65023" anchor="ctr"/>
          <a:lstStyle/>
          <a:p>
            <a:pPr defTabSz="457200">
              <a:defRPr>
                <a:solidFill>
                  <a:srgbClr val="FFFFFF"/>
                </a:solidFill>
                <a:latin typeface="Calibri"/>
                <a:ea typeface="Calibri"/>
                <a:cs typeface="Calibri"/>
                <a:sym typeface="Calibri"/>
              </a:defRPr>
            </a:pPr>
          </a:p>
        </p:txBody>
      </p:sp>
      <p:sp>
        <p:nvSpPr>
          <p:cNvPr id="437" name="Shape 437"/>
          <p:cNvSpPr/>
          <p:nvPr/>
        </p:nvSpPr>
        <p:spPr>
          <a:xfrm>
            <a:off x="6790932" y="2974225"/>
            <a:ext cx="5686988" cy="1425449"/>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p>
            <a:pPr defTabSz="457200">
              <a:defRPr sz="2800">
                <a:latin typeface="Calibri"/>
                <a:ea typeface="Calibri"/>
                <a:cs typeface="Calibri"/>
                <a:sym typeface="Calibri"/>
              </a:defRPr>
            </a:pPr>
            <a:r>
              <a:rPr b="1" i="1">
                <a:latin typeface="Verdana"/>
                <a:ea typeface="Verdana"/>
                <a:cs typeface="Verdana"/>
                <a:sym typeface="Verdana"/>
              </a:rPr>
              <a:t>The additions</a:t>
            </a:r>
            <a:endParaRPr b="1" i="1">
              <a:latin typeface="Verdana"/>
              <a:ea typeface="Verdana"/>
              <a:cs typeface="Verdana"/>
              <a:sym typeface="Verdana"/>
            </a:endParaRPr>
          </a:p>
          <a:p>
            <a:pPr defTabSz="457200">
              <a:defRPr sz="2800">
                <a:latin typeface="Calibri"/>
                <a:ea typeface="Calibri"/>
                <a:cs typeface="Calibri"/>
                <a:sym typeface="Calibri"/>
              </a:defRPr>
            </a:pPr>
            <a:r>
              <a:rPr b="1" i="1">
                <a:latin typeface="Verdana"/>
                <a:ea typeface="Verdana"/>
                <a:cs typeface="Verdana"/>
                <a:sym typeface="Verdana"/>
              </a:rPr>
              <a:t> and suggestions</a:t>
            </a:r>
            <a:endParaRPr b="1" i="1">
              <a:latin typeface="Verdana"/>
              <a:ea typeface="Verdana"/>
              <a:cs typeface="Verdana"/>
              <a:sym typeface="Verdana"/>
            </a:endParaRPr>
          </a:p>
          <a:p>
            <a:pPr defTabSz="457200">
              <a:defRPr sz="2800">
                <a:latin typeface="Calibri"/>
                <a:ea typeface="Calibri"/>
                <a:cs typeface="Calibri"/>
                <a:sym typeface="Calibri"/>
              </a:defRPr>
            </a:pPr>
            <a:r>
              <a:rPr b="1" i="1">
                <a:latin typeface="Verdana"/>
                <a:ea typeface="Verdana"/>
                <a:cs typeface="Verdana"/>
                <a:sym typeface="Verdana"/>
              </a:rPr>
              <a:t> we have are:</a:t>
            </a:r>
          </a:p>
        </p:txBody>
      </p:sp>
      <p:sp>
        <p:nvSpPr>
          <p:cNvPr id="438" name="Shape 438"/>
          <p:cNvSpPr/>
          <p:nvPr/>
        </p:nvSpPr>
        <p:spPr>
          <a:xfrm>
            <a:off x="639415" y="5902515"/>
            <a:ext cx="5750081" cy="2976666"/>
          </a:xfrm>
          <a:prstGeom prst="roundRect">
            <a:avLst>
              <a:gd name="adj" fmla="val 11719"/>
            </a:avLst>
          </a:prstGeom>
          <a:solidFill>
            <a:srgbClr val="EA090B"/>
          </a:solidFill>
          <a:ln w="12700">
            <a:miter lim="400000"/>
          </a:ln>
        </p:spPr>
        <p:txBody>
          <a:bodyPr lIns="65023" tIns="65023" rIns="65023" bIns="65023" anchor="ctr"/>
          <a:lstStyle/>
          <a:p>
            <a:pPr defTabSz="457200">
              <a:defRPr>
                <a:solidFill>
                  <a:srgbClr val="FFFFFF"/>
                </a:solidFill>
                <a:latin typeface="Calibri"/>
                <a:ea typeface="Calibri"/>
                <a:cs typeface="Calibri"/>
                <a:sym typeface="Calibri"/>
              </a:defRPr>
            </a:pPr>
          </a:p>
        </p:txBody>
      </p:sp>
      <p:sp>
        <p:nvSpPr>
          <p:cNvPr id="439" name="Shape 439"/>
          <p:cNvSpPr/>
          <p:nvPr/>
        </p:nvSpPr>
        <p:spPr>
          <a:xfrm>
            <a:off x="605963" y="6522137"/>
            <a:ext cx="5683176" cy="1425449"/>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p>
            <a:pPr defTabSz="457200">
              <a:defRPr sz="2800">
                <a:latin typeface="Calibri"/>
                <a:ea typeface="Calibri"/>
                <a:cs typeface="Calibri"/>
                <a:sym typeface="Calibri"/>
              </a:defRPr>
            </a:pPr>
            <a:r>
              <a:rPr b="1" i="1">
                <a:solidFill>
                  <a:srgbClr val="FFFFFF"/>
                </a:solidFill>
                <a:latin typeface="Verdana"/>
                <a:ea typeface="Verdana"/>
                <a:cs typeface="Verdana"/>
                <a:sym typeface="Verdana"/>
              </a:rPr>
              <a:t>The concerns </a:t>
            </a:r>
            <a:endParaRPr b="1" i="1">
              <a:solidFill>
                <a:srgbClr val="FFFFFF"/>
              </a:solidFill>
              <a:latin typeface="Verdana"/>
              <a:ea typeface="Verdana"/>
              <a:cs typeface="Verdana"/>
              <a:sym typeface="Verdana"/>
            </a:endParaRPr>
          </a:p>
          <a:p>
            <a:pPr defTabSz="457200">
              <a:defRPr sz="2800">
                <a:latin typeface="Calibri"/>
                <a:ea typeface="Calibri"/>
                <a:cs typeface="Calibri"/>
                <a:sym typeface="Calibri"/>
              </a:defRPr>
            </a:pPr>
            <a:r>
              <a:rPr b="1" i="1">
                <a:solidFill>
                  <a:srgbClr val="FFFFFF"/>
                </a:solidFill>
                <a:latin typeface="Verdana"/>
                <a:ea typeface="Verdana"/>
                <a:cs typeface="Verdana"/>
                <a:sym typeface="Verdana"/>
              </a:rPr>
              <a:t>and questions </a:t>
            </a:r>
            <a:endParaRPr b="1" i="1">
              <a:solidFill>
                <a:srgbClr val="FFFFFF"/>
              </a:solidFill>
              <a:latin typeface="Verdana"/>
              <a:ea typeface="Verdana"/>
              <a:cs typeface="Verdana"/>
              <a:sym typeface="Verdana"/>
            </a:endParaRPr>
          </a:p>
          <a:p>
            <a:pPr defTabSz="457200">
              <a:defRPr sz="2800">
                <a:latin typeface="Calibri"/>
                <a:ea typeface="Calibri"/>
                <a:cs typeface="Calibri"/>
                <a:sym typeface="Calibri"/>
              </a:defRPr>
            </a:pPr>
            <a:r>
              <a:rPr b="1" i="1">
                <a:solidFill>
                  <a:srgbClr val="FFFFFF"/>
                </a:solidFill>
                <a:latin typeface="Verdana"/>
                <a:ea typeface="Verdana"/>
                <a:cs typeface="Verdana"/>
                <a:sym typeface="Verdana"/>
              </a:rPr>
              <a:t>we have are:</a:t>
            </a:r>
          </a:p>
        </p:txBody>
      </p:sp>
      <p:sp>
        <p:nvSpPr>
          <p:cNvPr id="440" name="Shape 440"/>
          <p:cNvSpPr/>
          <p:nvPr/>
        </p:nvSpPr>
        <p:spPr>
          <a:xfrm>
            <a:off x="6857836" y="5902515"/>
            <a:ext cx="5753894" cy="2976666"/>
          </a:xfrm>
          <a:prstGeom prst="roundRect">
            <a:avLst>
              <a:gd name="adj" fmla="val 11719"/>
            </a:avLst>
          </a:prstGeom>
          <a:solidFill>
            <a:srgbClr val="335A10"/>
          </a:solidFill>
          <a:ln w="12700">
            <a:miter lim="400000"/>
          </a:ln>
          <a:effectLst>
            <a:outerShdw sx="100000" sy="100000" kx="0" ky="0" algn="b" rotWithShape="0" blurRad="50800" dist="25400" dir="5400000">
              <a:srgbClr val="000000">
                <a:alpha val="35000"/>
              </a:srgbClr>
            </a:outerShdw>
          </a:effectLst>
        </p:spPr>
        <p:txBody>
          <a:bodyPr lIns="65023" tIns="65023" rIns="65023" bIns="65023" anchor="ctr"/>
          <a:lstStyle/>
          <a:p>
            <a:pPr defTabSz="457200">
              <a:defRPr>
                <a:solidFill>
                  <a:srgbClr val="FFFFFF"/>
                </a:solidFill>
                <a:latin typeface="Calibri"/>
                <a:ea typeface="Calibri"/>
                <a:cs typeface="Calibri"/>
                <a:sym typeface="Calibri"/>
              </a:defRPr>
            </a:pPr>
          </a:p>
        </p:txBody>
      </p:sp>
      <p:sp>
        <p:nvSpPr>
          <p:cNvPr id="441" name="Shape 441"/>
          <p:cNvSpPr/>
          <p:nvPr/>
        </p:nvSpPr>
        <p:spPr>
          <a:xfrm>
            <a:off x="6857836" y="6522137"/>
            <a:ext cx="5753893" cy="1425449"/>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spAutoFit/>
          </a:bodyPr>
          <a:lstStyle>
            <a:lvl1pPr defTabSz="457200">
              <a:defRPr b="1" i="1" sz="2800">
                <a:solidFill>
                  <a:srgbClr val="FFFFFF"/>
                </a:solidFill>
                <a:latin typeface="Verdana"/>
                <a:ea typeface="Verdana"/>
                <a:cs typeface="Verdana"/>
                <a:sym typeface="Verdana"/>
              </a:defRPr>
            </a:lvl1pPr>
          </a:lstStyle>
          <a:p>
            <a:pPr>
              <a:defRPr b="0" i="0">
                <a:solidFill>
                  <a:srgbClr val="000000"/>
                </a:solidFill>
                <a:latin typeface="Calibri"/>
                <a:ea typeface="Calibri"/>
                <a:cs typeface="Calibri"/>
                <a:sym typeface="Calibri"/>
              </a:defRPr>
            </a:pPr>
            <a:r>
              <a:rPr b="1" i="1">
                <a:solidFill>
                  <a:srgbClr val="FFFFFF"/>
                </a:solidFill>
                <a:latin typeface="Verdana"/>
                <a:ea typeface="Verdana"/>
                <a:cs typeface="Verdana"/>
                <a:sym typeface="Verdana"/>
              </a:rPr>
              <a:t>The success rating – and how we can improve the chances  of success - is:</a:t>
            </a:r>
          </a:p>
        </p:txBody>
      </p:sp>
      <p:sp>
        <p:nvSpPr>
          <p:cNvPr id="442" name="Shape 442"/>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Team’s Story and Strategy</a:t>
            </a:r>
          </a:p>
        </p:txBody>
      </p:sp>
    </p:spTree>
  </p:cSld>
  <p:clrMapOvr>
    <a:masterClrMapping/>
  </p:clrMapOvr>
  <p:transition xmlns:p14="http://schemas.microsoft.com/office/powerpoint/2010/main" spd="med" advClick="1" p14:dur="1000"/>
</p:sld>
</file>

<file path=ppt/slides/slide7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4" name="Shape 444"/>
          <p:cNvSpPr/>
          <p:nvPr/>
        </p:nvSpPr>
        <p:spPr>
          <a:xfrm>
            <a:off x="722488" y="588050"/>
            <a:ext cx="11559824" cy="9460389"/>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defTabSz="457200">
              <a:lnSpc>
                <a:spcPct val="120000"/>
              </a:lnSpc>
              <a:defRPr i="1" sz="2600">
                <a:latin typeface="Verdana"/>
                <a:ea typeface="Verdana"/>
                <a:cs typeface="Verdana"/>
                <a:sym typeface="Verdana"/>
              </a:defRPr>
            </a:pPr>
            <a:r>
              <a:t>Concerns and Questions</a:t>
            </a:r>
          </a:p>
          <a:p>
            <a:pPr marR="457200" algn="l" defTabSz="457200">
              <a:lnSpc>
                <a:spcPct val="120000"/>
              </a:lnSpc>
              <a:defRPr i="1" sz="2600">
                <a:latin typeface="Times New Roman"/>
                <a:ea typeface="Times New Roman"/>
                <a:cs typeface="Times New Roman"/>
                <a:sym typeface="Times New Roman"/>
              </a:defRPr>
            </a:pPr>
          </a:p>
          <a:p>
            <a:pPr marR="457200" algn="l" defTabSz="457200">
              <a:lnSpc>
                <a:spcPct val="120000"/>
              </a:lnSpc>
              <a:defRPr i="1" sz="2600">
                <a:latin typeface="Verdana"/>
                <a:ea typeface="Verdana"/>
                <a:cs typeface="Verdana"/>
                <a:sym typeface="Verdana"/>
              </a:defRPr>
            </a:pPr>
            <a:r>
              <a:t>The specific concerns and questions they have about the  story and strategy.</a:t>
            </a:r>
          </a:p>
          <a:p>
            <a:pPr marR="457200" defTabSz="457200">
              <a:lnSpc>
                <a:spcPct val="120000"/>
              </a:lnSpc>
              <a:defRPr i="1" sz="2600">
                <a:latin typeface="Verdana"/>
                <a:ea typeface="Verdana"/>
                <a:cs typeface="Verdana"/>
                <a:sym typeface="Verdana"/>
              </a:defRPr>
            </a:pPr>
          </a:p>
          <a:p>
            <a:pPr marR="457200" defTabSz="457200">
              <a:lnSpc>
                <a:spcPct val="120000"/>
              </a:lnSpc>
              <a:defRPr i="1" sz="2600">
                <a:latin typeface="Verdana"/>
                <a:ea typeface="Verdana"/>
                <a:cs typeface="Verdana"/>
                <a:sym typeface="Verdana"/>
              </a:defRPr>
            </a:pPr>
            <a:r>
              <a:t>Success Rating</a:t>
            </a:r>
          </a:p>
          <a:p>
            <a:pPr marR="457200" algn="l" defTabSz="457200">
              <a:lnSpc>
                <a:spcPct val="120000"/>
              </a:lnSpc>
              <a:defRPr i="1" sz="2600">
                <a:latin typeface="Times New Roman"/>
                <a:ea typeface="Times New Roman"/>
                <a:cs typeface="Times New Roman"/>
                <a:sym typeface="Times New Roman"/>
              </a:defRPr>
            </a:pPr>
            <a:endParaRPr>
              <a:latin typeface="Verdana"/>
              <a:ea typeface="Verdana"/>
              <a:cs typeface="Verdana"/>
              <a:sym typeface="Verdana"/>
            </a:endParaRPr>
          </a:p>
          <a:p>
            <a:pPr marR="457200" algn="l" defTabSz="457200">
              <a:lnSpc>
                <a:spcPct val="120000"/>
              </a:lnSpc>
              <a:defRPr i="1" sz="2600">
                <a:latin typeface="Verdana"/>
                <a:ea typeface="Verdana"/>
                <a:cs typeface="Verdana"/>
                <a:sym typeface="Verdana"/>
              </a:defRPr>
            </a:pPr>
            <a:r>
              <a:t>The present rating they would give regarding the team’s chances of achieving the goals. This to be done on a scale 0 – 10.</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The specific things they believe people in the team can do to maintain or improve the chances of success.</a:t>
            </a:r>
          </a:p>
          <a:p>
            <a:pPr marR="457200" algn="l" defTabSz="457200">
              <a:lnSpc>
                <a:spcPct val="120000"/>
              </a:lnSpc>
              <a:defRPr i="1" sz="2600">
                <a:latin typeface="Verdana"/>
                <a:ea typeface="Verdana"/>
                <a:cs typeface="Verdana"/>
                <a:sym typeface="Verdana"/>
              </a:defRPr>
            </a:pPr>
          </a:p>
          <a:p>
            <a:pPr marR="457200" algn="l" defTabSz="457200">
              <a:lnSpc>
                <a:spcPct val="120000"/>
              </a:lnSpc>
              <a:defRPr sz="2600">
                <a:latin typeface="Verdana"/>
                <a:ea typeface="Verdana"/>
                <a:cs typeface="Verdana"/>
                <a:sym typeface="Verdana"/>
              </a:defRPr>
            </a:pPr>
            <a:r>
              <a:rPr i="1"/>
              <a:t>Give people at least 30 minutes to do the exercise. People’s ideas are to be written on a flip chart as they go along.</a:t>
            </a:r>
            <a:endParaRPr i="1"/>
          </a:p>
          <a:p>
            <a:pPr marR="457200" algn="l" defTabSz="457200">
              <a:lnSpc>
                <a:spcPct val="120000"/>
              </a:lnSpc>
              <a:defRPr sz="2600">
                <a:latin typeface="Verdana"/>
                <a:ea typeface="Verdana"/>
                <a:cs typeface="Verdana"/>
                <a:sym typeface="Verdana"/>
              </a:defRPr>
            </a:pPr>
            <a:endParaRPr i="1"/>
          </a:p>
          <a:p>
            <a:pPr marR="457200" algn="l" defTabSz="457200">
              <a:lnSpc>
                <a:spcPct val="120000"/>
              </a:lnSpc>
              <a:defRPr sz="2600">
                <a:latin typeface="Verdana"/>
                <a:ea typeface="Verdana"/>
                <a:cs typeface="Verdana"/>
                <a:sym typeface="Verdana"/>
              </a:defRPr>
            </a:pPr>
            <a:r>
              <a:rPr i="1"/>
              <a:t>If you are the leader – or if there is a leadership team that has introduced the strategy – you can give people 20 minutes to get started. </a:t>
            </a:r>
            <a:endParaRPr i="1"/>
          </a:p>
        </p:txBody>
      </p:sp>
    </p:spTree>
  </p:cSld>
  <p:clrMapOvr>
    <a:masterClrMapping/>
  </p:clrMapOvr>
  <p:transition xmlns:p14="http://schemas.microsoft.com/office/powerpoint/2010/main" spd="med" advClick="1" p14:dur="1000"/>
</p:sld>
</file>

<file path=ppt/slides/slide7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6" name="Shape 446"/>
          <p:cNvSpPr/>
          <p:nvPr/>
        </p:nvSpPr>
        <p:spPr>
          <a:xfrm>
            <a:off x="722488" y="452584"/>
            <a:ext cx="11559824" cy="91059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algn="l" defTabSz="457200">
              <a:lnSpc>
                <a:spcPct val="120000"/>
              </a:lnSpc>
              <a:defRPr sz="2600">
                <a:latin typeface="Verdana"/>
                <a:ea typeface="Verdana"/>
                <a:cs typeface="Verdana"/>
                <a:sym typeface="Verdana"/>
              </a:defRPr>
            </a:pPr>
            <a:r>
              <a:rPr i="1"/>
              <a:t>You can then go around and look at the themes that are emerging. This helps you to prepare to address the themes and answer any questions. (You will have told people beforehand that you will be going around to see the themes that are emerging.)</a:t>
            </a:r>
            <a:endParaRPr i="1"/>
          </a:p>
          <a:p>
            <a:pPr marR="457200" algn="l" defTabSz="457200">
              <a:lnSpc>
                <a:spcPct val="120000"/>
              </a:lnSpc>
              <a:defRPr sz="2600">
                <a:latin typeface="Verdana"/>
                <a:ea typeface="Verdana"/>
                <a:cs typeface="Verdana"/>
                <a:sym typeface="Verdana"/>
              </a:defRPr>
            </a:pPr>
            <a:endParaRPr i="1"/>
          </a:p>
          <a:p>
            <a:pPr defTabSz="650240">
              <a:lnSpc>
                <a:spcPts val="39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Invite each group to then give </a:t>
            </a:r>
            <a:endParaRPr i="1">
              <a:latin typeface="Verdana"/>
              <a:ea typeface="Verdana"/>
              <a:cs typeface="Verdana"/>
              <a:sym typeface="Verdana"/>
            </a:endParaRPr>
          </a:p>
          <a:p>
            <a:pPr defTabSz="650240">
              <a:lnSpc>
                <a:spcPts val="39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headlines of their responses</a:t>
            </a:r>
            <a:endParaRPr i="1">
              <a:latin typeface="Verdana"/>
              <a:ea typeface="Verdana"/>
              <a:cs typeface="Verdana"/>
              <a:sym typeface="Verdana"/>
            </a:endParaRPr>
          </a:p>
          <a:p>
            <a:pPr algn="l" defTabSz="650240">
              <a:lnSpc>
                <a:spcPts val="3900"/>
              </a:lnSpc>
              <a:buClr>
                <a:srgbClr val="000000"/>
              </a:buClr>
              <a:buFont typeface="Verdana"/>
              <a:defRPr sz="2600">
                <a:uFill>
                  <a:solidFill>
                    <a:srgbClr val="000000"/>
                  </a:solidFill>
                </a:uFill>
                <a:latin typeface="Calibri"/>
                <a:ea typeface="Calibri"/>
                <a:cs typeface="Calibri"/>
                <a:sym typeface="Calibri"/>
              </a:defRPr>
            </a:pPr>
          </a:p>
          <a:p>
            <a:pPr marR="457200" algn="l" defTabSz="457200">
              <a:lnSpc>
                <a:spcPct val="120000"/>
              </a:lnSpc>
              <a:defRPr sz="2600">
                <a:latin typeface="Verdana"/>
                <a:ea typeface="Verdana"/>
                <a:cs typeface="Verdana"/>
                <a:sym typeface="Verdana"/>
              </a:defRPr>
            </a:pPr>
            <a:r>
              <a:rPr i="1">
                <a:uFill>
                  <a:solidFill>
                    <a:srgbClr val="000000"/>
                  </a:solidFill>
                </a:uFill>
              </a:rPr>
              <a:t>The next step is to invite people to report back. It can be useful to cluster the themes and questions that emerge. You can then respond and answer more effectively. </a:t>
            </a:r>
            <a:endParaRPr i="1">
              <a:uFill>
                <a:solidFill>
                  <a:srgbClr val="000000"/>
                </a:solidFill>
              </a:uFill>
            </a:endParaRPr>
          </a:p>
          <a:p>
            <a:pPr marR="457200" algn="l" defTabSz="457200">
              <a:lnSpc>
                <a:spcPct val="120000"/>
              </a:lnSpc>
              <a:defRPr sz="2600">
                <a:latin typeface="Verdana"/>
                <a:ea typeface="Verdana"/>
                <a:cs typeface="Verdana"/>
                <a:sym typeface="Verdana"/>
              </a:defRPr>
            </a:pPr>
            <a:endParaRPr i="1">
              <a:uFill>
                <a:solidFill>
                  <a:srgbClr val="000000"/>
                </a:solidFill>
              </a:uFill>
            </a:endParaRPr>
          </a:p>
          <a:p>
            <a:pPr marR="457200" defTabSz="457200">
              <a:lnSpc>
                <a:spcPct val="120000"/>
              </a:lnSpc>
              <a:defRPr sz="2600">
                <a:latin typeface="Verdana"/>
                <a:ea typeface="Verdana"/>
                <a:cs typeface="Verdana"/>
                <a:sym typeface="Verdana"/>
              </a:defRPr>
            </a:pPr>
            <a:r>
              <a:rPr i="1">
                <a:uFill>
                  <a:solidFill>
                    <a:srgbClr val="000000"/>
                  </a:solidFill>
                </a:uFill>
              </a:rPr>
              <a:t>When answering questions, it can be useful </a:t>
            </a:r>
            <a:endParaRPr i="1">
              <a:uFill>
                <a:solidFill>
                  <a:srgbClr val="000000"/>
                </a:solidFill>
              </a:uFill>
            </a:endParaRPr>
          </a:p>
          <a:p>
            <a:pPr marR="457200" defTabSz="457200">
              <a:lnSpc>
                <a:spcPct val="120000"/>
              </a:lnSpc>
              <a:defRPr sz="2600">
                <a:latin typeface="Verdana"/>
                <a:ea typeface="Verdana"/>
                <a:cs typeface="Verdana"/>
                <a:sym typeface="Verdana"/>
              </a:defRPr>
            </a:pPr>
            <a:r>
              <a:rPr i="1">
                <a:uFill>
                  <a:solidFill>
                    <a:srgbClr val="000000"/>
                  </a:solidFill>
                </a:uFill>
              </a:rPr>
              <a:t>to explain the following guidelines to people</a:t>
            </a:r>
            <a:endParaRPr i="1">
              <a:uFill>
                <a:solidFill>
                  <a:srgbClr val="000000"/>
                </a:solidFill>
              </a:uFill>
            </a:endParaRPr>
          </a:p>
          <a:p>
            <a:pPr marR="457200" algn="l" defTabSz="457200">
              <a:lnSpc>
                <a:spcPct val="120000"/>
              </a:lnSpc>
              <a:defRPr sz="2600">
                <a:latin typeface="Verdana"/>
                <a:ea typeface="Verdana"/>
                <a:cs typeface="Verdana"/>
                <a:sym typeface="Verdana"/>
              </a:defRPr>
            </a:pPr>
            <a:endParaRPr i="1">
              <a:uFill>
                <a:solidFill>
                  <a:srgbClr val="000000"/>
                </a:solidFill>
              </a:uFill>
            </a:endParaRPr>
          </a:p>
          <a:p>
            <a:pPr marR="457200" algn="l" defTabSz="457200">
              <a:lnSpc>
                <a:spcPct val="120000"/>
              </a:lnSpc>
              <a:defRPr sz="2600">
                <a:latin typeface="Verdana"/>
                <a:ea typeface="Verdana"/>
                <a:cs typeface="Verdana"/>
                <a:sym typeface="Verdana"/>
              </a:defRPr>
            </a:pPr>
            <a:r>
              <a:rPr i="1">
                <a:uFill>
                  <a:solidFill>
                    <a:srgbClr val="000000"/>
                  </a:solidFill>
                </a:uFill>
              </a:rPr>
              <a:t>Explain that you will aim be honest and answer as fully as possible. You will do this because you want people to understand the strategy, the rationale behind it and the steps going forwards.</a:t>
            </a:r>
          </a:p>
        </p:txBody>
      </p:sp>
    </p:spTree>
  </p:cSld>
  <p:clrMapOvr>
    <a:masterClrMapping/>
  </p:clrMapOvr>
  <p:transition xmlns:p14="http://schemas.microsoft.com/office/powerpoint/2010/main" spd="med" advClick="1" p14:dur="1000"/>
</p:sld>
</file>

<file path=ppt/slides/slide7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8" name="Shape 448"/>
          <p:cNvSpPr/>
          <p:nvPr/>
        </p:nvSpPr>
        <p:spPr>
          <a:xfrm>
            <a:off x="722488" y="588050"/>
            <a:ext cx="11559824" cy="900599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algn="l" defTabSz="457200">
              <a:lnSpc>
                <a:spcPct val="120000"/>
              </a:lnSpc>
              <a:defRPr sz="2600">
                <a:latin typeface="Verdana"/>
                <a:ea typeface="Verdana"/>
                <a:cs typeface="Verdana"/>
                <a:sym typeface="Verdana"/>
              </a:defRPr>
            </a:pPr>
            <a:r>
              <a:rPr i="1"/>
              <a:t>Explain that you may not be able to answer all the questions in the session. In some cases you will get back with some answers. There may also be questions that, because of certain issues, you will choose not to answer. </a:t>
            </a:r>
            <a:endParaRPr i="1"/>
          </a:p>
          <a:p>
            <a:pPr marR="457200" algn="l" defTabSz="457200">
              <a:lnSpc>
                <a:spcPct val="120000"/>
              </a:lnSpc>
              <a:defRPr sz="2600">
                <a:latin typeface="Verdana"/>
                <a:ea typeface="Verdana"/>
                <a:cs typeface="Verdana"/>
                <a:sym typeface="Verdana"/>
              </a:defRPr>
            </a:pPr>
            <a:endParaRPr i="1"/>
          </a:p>
          <a:p>
            <a:pPr marR="457200" algn="l" defTabSz="457200">
              <a:lnSpc>
                <a:spcPct val="120000"/>
              </a:lnSpc>
              <a:defRPr sz="2600">
                <a:latin typeface="Verdana"/>
                <a:ea typeface="Verdana"/>
                <a:cs typeface="Verdana"/>
                <a:sym typeface="Verdana"/>
              </a:defRPr>
            </a:pPr>
            <a:r>
              <a:rPr i="1"/>
              <a:t>Explain that you will also set aside time over the next week to meet individuals and answer, as far as possible, their questions. They can book a time to see you. </a:t>
            </a:r>
            <a:endParaRPr i="1"/>
          </a:p>
          <a:p>
            <a:pPr marR="457200" algn="l" defTabSz="457200">
              <a:lnSpc>
                <a:spcPct val="120000"/>
              </a:lnSpc>
              <a:defRPr sz="2600">
                <a:latin typeface="Verdana"/>
                <a:ea typeface="Verdana"/>
                <a:cs typeface="Verdana"/>
                <a:sym typeface="Verdana"/>
              </a:defRPr>
            </a:pPr>
            <a:endParaRPr i="1"/>
          </a:p>
          <a:p>
            <a:pPr marR="457200" algn="l" defTabSz="457200">
              <a:lnSpc>
                <a:spcPct val="120000"/>
              </a:lnSpc>
              <a:defRPr sz="2600">
                <a:latin typeface="Verdana"/>
                <a:ea typeface="Verdana"/>
                <a:cs typeface="Verdana"/>
                <a:sym typeface="Verdana"/>
              </a:defRPr>
            </a:pPr>
            <a:r>
              <a:rPr i="1"/>
              <a:t>Explain that you will take away the ideas and see which of these can be added to the strategy. Bearing these things in mind, you can embark on addressing the themes and questions that have emerged. </a:t>
            </a:r>
            <a:endParaRPr i="1"/>
          </a:p>
          <a:p>
            <a:pPr marR="457200" algn="l" defTabSz="457200">
              <a:lnSpc>
                <a:spcPct val="120000"/>
              </a:lnSpc>
              <a:defRPr sz="2600">
                <a:latin typeface="Verdana"/>
                <a:ea typeface="Verdana"/>
                <a:cs typeface="Verdana"/>
                <a:sym typeface="Verdana"/>
              </a:defRPr>
            </a:pPr>
            <a:endParaRPr i="1"/>
          </a:p>
          <a:p>
            <a:pPr marR="457200" algn="l" defTabSz="457200">
              <a:lnSpc>
                <a:spcPct val="120000"/>
              </a:lnSpc>
              <a:defRPr sz="2600">
                <a:latin typeface="Verdana"/>
                <a:ea typeface="Verdana"/>
                <a:cs typeface="Verdana"/>
                <a:sym typeface="Verdana"/>
              </a:defRPr>
            </a:pPr>
            <a:r>
              <a:rPr i="1"/>
              <a:t>Good leaders often see these sessions as an opportunity to educate people about the strategy. People go away with a wider grasp of the issues. They are then more able to explain the strategy to new people who join the team. </a:t>
            </a:r>
            <a:endParaRPr i="1"/>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8" name="Shape 218"/>
          <p:cNvSpPr/>
          <p:nvPr/>
        </p:nvSpPr>
        <p:spPr>
          <a:xfrm>
            <a:off x="298450" y="2250742"/>
            <a:ext cx="12407900" cy="11938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algn="l" defTabSz="647700">
              <a:lnSpc>
                <a:spcPct val="120000"/>
              </a:lnSpc>
              <a:buClr>
                <a:srgbClr val="000000"/>
              </a:buClr>
              <a:buFont typeface="Verdana"/>
              <a:defRPr i="1" sz="28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They focus on implementing the right strategy with the right people in the right way.</a:t>
            </a:r>
          </a:p>
        </p:txBody>
      </p:sp>
      <p:sp>
        <p:nvSpPr>
          <p:cNvPr id="219" name="Shape 219"/>
          <p:cNvSpPr/>
          <p:nvPr/>
        </p:nvSpPr>
        <p:spPr>
          <a:xfrm>
            <a:off x="271780" y="516466"/>
            <a:ext cx="12461240" cy="6604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800">
                <a:uFill>
                  <a:solidFill>
                    <a:srgbClr val="000000"/>
                  </a:solidFill>
                </a:uFill>
                <a:latin typeface="Calibri"/>
                <a:ea typeface="Calibri"/>
                <a:cs typeface="Calibri"/>
                <a:sym typeface="Calibri"/>
              </a:defRPr>
            </a:pPr>
            <a:r>
              <a:rPr i="1">
                <a:latin typeface="Verdana"/>
                <a:ea typeface="Verdana"/>
                <a:cs typeface="Verdana"/>
                <a:sym typeface="Verdana"/>
              </a:rPr>
              <a:t>Super </a:t>
            </a:r>
            <a:r>
              <a:rPr i="1" sz="3600">
                <a:latin typeface="Verdana"/>
                <a:ea typeface="Verdana"/>
                <a:cs typeface="Verdana"/>
                <a:sym typeface="Verdana"/>
              </a:rPr>
              <a:t>Teams</a:t>
            </a:r>
          </a:p>
        </p:txBody>
      </p:sp>
      <p:sp>
        <p:nvSpPr>
          <p:cNvPr id="220" name="Shape 220"/>
          <p:cNvSpPr/>
          <p:nvPr/>
        </p:nvSpPr>
        <p:spPr>
          <a:xfrm>
            <a:off x="4594790" y="5807075"/>
            <a:ext cx="3730061" cy="3438525"/>
          </a:xfrm>
          <a:prstGeom prst="roundRect">
            <a:avLst>
              <a:gd name="adj" fmla="val 5540"/>
            </a:avLst>
          </a:prstGeom>
          <a:solidFill>
            <a:srgbClr val="FEC700"/>
          </a:solidFill>
          <a:ln w="25400">
            <a:solidFill>
              <a:srgbClr val="000000">
                <a:alpha val="0"/>
              </a:srgbClr>
            </a:solidFill>
            <a:miter lim="400000"/>
          </a:ln>
        </p:spPr>
        <p:txBody>
          <a:bodyPr lIns="38100" tIns="38100" rIns="38100" bIns="38100"/>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221" name="Shape 221"/>
          <p:cNvSpPr/>
          <p:nvPr/>
        </p:nvSpPr>
        <p:spPr>
          <a:xfrm>
            <a:off x="4084259" y="7065730"/>
            <a:ext cx="431801" cy="838201"/>
          </a:xfrm>
          <a:prstGeom prst="rightArrow">
            <a:avLst>
              <a:gd name="adj1" fmla="val 50000"/>
              <a:gd name="adj2" fmla="val 18046"/>
            </a:avLst>
          </a:prstGeom>
          <a:solidFill>
            <a:srgbClr val="669C35"/>
          </a:solidFill>
          <a:ln>
            <a:solidFill>
              <a:srgbClr val="000000">
                <a:alpha val="0"/>
              </a:srgbClr>
            </a:solidFill>
          </a:ln>
        </p:spPr>
        <p:txBody>
          <a:bodyPr lIns="0" tIns="0" rIns="0" bIns="0"/>
          <a:lstStyle/>
          <a:p>
            <a:pPr algn="l" defTabSz="647700">
              <a:buClr>
                <a:srgbClr val="000000"/>
              </a:buClr>
              <a:defRPr sz="1600">
                <a:latin typeface="Helvetica"/>
                <a:ea typeface="Helvetica"/>
                <a:cs typeface="Helvetica"/>
                <a:sym typeface="Helvetica"/>
              </a:defRPr>
            </a:pPr>
          </a:p>
        </p:txBody>
      </p:sp>
      <p:sp>
        <p:nvSpPr>
          <p:cNvPr id="222" name="Shape 222"/>
          <p:cNvSpPr/>
          <p:nvPr/>
        </p:nvSpPr>
        <p:spPr>
          <a:xfrm>
            <a:off x="358250" y="5813425"/>
            <a:ext cx="3725929" cy="3438525"/>
          </a:xfrm>
          <a:prstGeom prst="roundRect">
            <a:avLst>
              <a:gd name="adj" fmla="val 5540"/>
            </a:avLst>
          </a:prstGeom>
          <a:solidFill>
            <a:srgbClr val="B8D5FE"/>
          </a:solidFill>
          <a:ln w="25400">
            <a:solidFill>
              <a:srgbClr val="000000">
                <a:alpha val="0"/>
              </a:srgbClr>
            </a:solidFill>
            <a:miter lim="400000"/>
          </a:ln>
        </p:spPr>
        <p:txBody>
          <a:bodyPr lIns="38100" tIns="38100" rIns="38100" bIns="38100"/>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223" name="Shape 223"/>
          <p:cNvSpPr/>
          <p:nvPr/>
        </p:nvSpPr>
        <p:spPr>
          <a:xfrm>
            <a:off x="8902700" y="5807075"/>
            <a:ext cx="3725929" cy="3438525"/>
          </a:xfrm>
          <a:prstGeom prst="roundRect">
            <a:avLst>
              <a:gd name="adj" fmla="val 5540"/>
            </a:avLst>
          </a:prstGeom>
          <a:solidFill>
            <a:srgbClr val="E32400"/>
          </a:solidFill>
          <a:ln w="25400">
            <a:solidFill>
              <a:srgbClr val="000000">
                <a:alpha val="0"/>
              </a:srgbClr>
            </a:solidFill>
            <a:miter lim="400000"/>
          </a:ln>
        </p:spPr>
        <p:txBody>
          <a:bodyPr lIns="38100" tIns="38100" rIns="38100" bIns="38100"/>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224" name="Shape 224"/>
          <p:cNvSpPr/>
          <p:nvPr/>
        </p:nvSpPr>
        <p:spPr>
          <a:xfrm>
            <a:off x="8377890" y="7040330"/>
            <a:ext cx="431801" cy="838201"/>
          </a:xfrm>
          <a:prstGeom prst="rightArrow">
            <a:avLst>
              <a:gd name="adj1" fmla="val 50000"/>
              <a:gd name="adj2" fmla="val 18046"/>
            </a:avLst>
          </a:prstGeom>
          <a:solidFill>
            <a:srgbClr val="669C35"/>
          </a:solidFill>
          <a:ln>
            <a:solidFill>
              <a:srgbClr val="000000">
                <a:alpha val="0"/>
              </a:srgbClr>
            </a:solidFill>
          </a:ln>
        </p:spPr>
        <p:txBody>
          <a:bodyPr lIns="0" tIns="0" rIns="0" bIns="0"/>
          <a:lstStyle/>
          <a:p>
            <a:pPr algn="l" defTabSz="647700">
              <a:buClr>
                <a:srgbClr val="000000"/>
              </a:buClr>
              <a:defRPr sz="1600">
                <a:latin typeface="Helvetica"/>
                <a:ea typeface="Helvetica"/>
                <a:cs typeface="Helvetica"/>
                <a:sym typeface="Helvetica"/>
              </a:defRPr>
            </a:pPr>
          </a:p>
        </p:txBody>
      </p:sp>
      <p:sp>
        <p:nvSpPr>
          <p:cNvPr id="225" name="Shape 225"/>
          <p:cNvSpPr/>
          <p:nvPr/>
        </p:nvSpPr>
        <p:spPr>
          <a:xfrm>
            <a:off x="4743450" y="6703780"/>
            <a:ext cx="3517900" cy="13716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927100">
              <a:buClr>
                <a:srgbClr val="000000"/>
              </a:buClr>
              <a:defRPr b="1" i="1" sz="2800">
                <a:uFill>
                  <a:solidFill>
                    <a:srgbClr val="000000"/>
                  </a:solidFill>
                </a:uFill>
                <a:latin typeface="Verdana"/>
                <a:ea typeface="Verdana"/>
                <a:cs typeface="Verdana"/>
                <a:sym typeface="Verdana"/>
              </a:defRPr>
            </a:pPr>
            <a:r>
              <a:t>The </a:t>
            </a:r>
          </a:p>
          <a:p>
            <a:pPr defTabSz="927100">
              <a:buClr>
                <a:srgbClr val="000000"/>
              </a:buClr>
              <a:defRPr b="1" i="1" sz="2800">
                <a:uFill>
                  <a:solidFill>
                    <a:srgbClr val="000000"/>
                  </a:solidFill>
                </a:uFill>
                <a:latin typeface="Verdana"/>
                <a:ea typeface="Verdana"/>
                <a:cs typeface="Verdana"/>
                <a:sym typeface="Verdana"/>
              </a:defRPr>
            </a:pPr>
            <a:r>
              <a:t>Right </a:t>
            </a:r>
          </a:p>
          <a:p>
            <a:pPr defTabSz="927100">
              <a:buClr>
                <a:srgbClr val="000000"/>
              </a:buClr>
              <a:defRPr b="1" i="1" sz="2800">
                <a:uFill>
                  <a:solidFill>
                    <a:srgbClr val="000000"/>
                  </a:solidFill>
                </a:uFill>
                <a:latin typeface="Verdana"/>
                <a:ea typeface="Verdana"/>
                <a:cs typeface="Verdana"/>
                <a:sym typeface="Verdana"/>
              </a:defRPr>
            </a:pPr>
            <a:r>
              <a:t>People</a:t>
            </a:r>
          </a:p>
        </p:txBody>
      </p:sp>
      <p:sp>
        <p:nvSpPr>
          <p:cNvPr id="226" name="Shape 226"/>
          <p:cNvSpPr/>
          <p:nvPr/>
        </p:nvSpPr>
        <p:spPr>
          <a:xfrm>
            <a:off x="8980225" y="6703780"/>
            <a:ext cx="3608127" cy="13716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927100">
              <a:buClr>
                <a:srgbClr val="000000"/>
              </a:buClr>
              <a:defRPr b="1" i="1" sz="2800">
                <a:solidFill>
                  <a:srgbClr val="FFFFFF"/>
                </a:solidFill>
                <a:uFill>
                  <a:solidFill>
                    <a:srgbClr val="FFFFFF"/>
                  </a:solidFill>
                </a:uFill>
                <a:latin typeface="Verdana"/>
                <a:ea typeface="Verdana"/>
                <a:cs typeface="Verdana"/>
                <a:sym typeface="Verdana"/>
              </a:defRPr>
            </a:pPr>
            <a:r>
              <a:t>The </a:t>
            </a:r>
          </a:p>
          <a:p>
            <a:pPr defTabSz="927100">
              <a:buClr>
                <a:srgbClr val="000000"/>
              </a:buClr>
              <a:defRPr b="1" i="1" sz="2800">
                <a:solidFill>
                  <a:srgbClr val="FFFFFF"/>
                </a:solidFill>
                <a:uFill>
                  <a:solidFill>
                    <a:srgbClr val="FFFFFF"/>
                  </a:solidFill>
                </a:uFill>
                <a:latin typeface="Verdana"/>
                <a:ea typeface="Verdana"/>
                <a:cs typeface="Verdana"/>
                <a:sym typeface="Verdana"/>
              </a:defRPr>
            </a:pPr>
            <a:r>
              <a:t>Right </a:t>
            </a:r>
          </a:p>
          <a:p>
            <a:pPr defTabSz="927100">
              <a:buClr>
                <a:srgbClr val="000000"/>
              </a:buClr>
              <a:defRPr b="1" i="1" sz="2800">
                <a:solidFill>
                  <a:srgbClr val="FFFFFF"/>
                </a:solidFill>
                <a:uFill>
                  <a:solidFill>
                    <a:srgbClr val="FFFFFF"/>
                  </a:solidFill>
                </a:uFill>
                <a:latin typeface="Verdana"/>
                <a:ea typeface="Verdana"/>
                <a:cs typeface="Verdana"/>
                <a:sym typeface="Verdana"/>
              </a:defRPr>
            </a:pPr>
            <a:r>
              <a:t>Way</a:t>
            </a:r>
          </a:p>
        </p:txBody>
      </p:sp>
      <p:sp>
        <p:nvSpPr>
          <p:cNvPr id="227" name="Shape 227"/>
          <p:cNvSpPr/>
          <p:nvPr/>
        </p:nvSpPr>
        <p:spPr>
          <a:xfrm>
            <a:off x="421516" y="6678380"/>
            <a:ext cx="3517901" cy="13716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927100">
              <a:buClr>
                <a:srgbClr val="000000"/>
              </a:buClr>
              <a:defRPr b="1" i="1" sz="2800">
                <a:uFill>
                  <a:solidFill>
                    <a:srgbClr val="000000"/>
                  </a:solidFill>
                </a:uFill>
                <a:latin typeface="Verdana"/>
                <a:ea typeface="Verdana"/>
                <a:cs typeface="Verdana"/>
                <a:sym typeface="Verdana"/>
              </a:defRPr>
            </a:pPr>
            <a:r>
              <a:t>The </a:t>
            </a:r>
          </a:p>
          <a:p>
            <a:pPr defTabSz="927100">
              <a:buClr>
                <a:srgbClr val="000000"/>
              </a:buClr>
              <a:defRPr b="1" i="1" sz="2800">
                <a:uFill>
                  <a:solidFill>
                    <a:srgbClr val="000000"/>
                  </a:solidFill>
                </a:uFill>
                <a:latin typeface="Verdana"/>
                <a:ea typeface="Verdana"/>
                <a:cs typeface="Verdana"/>
                <a:sym typeface="Verdana"/>
              </a:defRPr>
            </a:pPr>
            <a:r>
              <a:t>Right </a:t>
            </a:r>
          </a:p>
          <a:p>
            <a:pPr defTabSz="927100">
              <a:buClr>
                <a:srgbClr val="000000"/>
              </a:buClr>
              <a:defRPr b="1" i="1" sz="2800">
                <a:uFill>
                  <a:solidFill>
                    <a:srgbClr val="000000"/>
                  </a:solidFill>
                </a:uFill>
                <a:latin typeface="Verdana"/>
                <a:ea typeface="Verdana"/>
                <a:cs typeface="Verdana"/>
                <a:sym typeface="Verdana"/>
              </a:defRPr>
            </a:pPr>
            <a:r>
              <a:t>Strategy</a:t>
            </a:r>
          </a:p>
        </p:txBody>
      </p:sp>
    </p:spTree>
  </p:cSld>
  <p:clrMapOvr>
    <a:masterClrMapping/>
  </p:clrMapOvr>
  <p:transition xmlns:p14="http://schemas.microsoft.com/office/powerpoint/2010/main" spd="med" advClick="1" p14:dur="1000"/>
</p:sld>
</file>

<file path=ppt/slides/slide8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0" name="Shape 450"/>
          <p:cNvSpPr/>
          <p:nvPr/>
        </p:nvSpPr>
        <p:spPr>
          <a:xfrm>
            <a:off x="847229" y="1383301"/>
            <a:ext cx="11310342" cy="2425701"/>
          </a:xfrm>
          <a:prstGeom prst="rect">
            <a:avLst/>
          </a:prstGeom>
          <a:solidFill>
            <a:srgbClr val="D3E8FF"/>
          </a:solidFill>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i="1" sz="4400">
                <a:uFill>
                  <a:solidFill>
                    <a:srgbClr val="000000"/>
                  </a:solidFill>
                </a:uFill>
                <a:latin typeface="Verdana"/>
                <a:ea typeface="Verdana"/>
                <a:cs typeface="Verdana"/>
                <a:sym typeface="Verdana"/>
              </a:defRPr>
            </a:pPr>
          </a:p>
          <a:p>
            <a:pPr defTabSz="647700">
              <a:buClr>
                <a:srgbClr val="000000"/>
              </a:buClr>
              <a:buFont typeface="Verdana"/>
              <a:defRPr i="1">
                <a:uFill>
                  <a:solidFill>
                    <a:srgbClr val="000000"/>
                  </a:solidFill>
                </a:uFill>
                <a:latin typeface="Verdana"/>
                <a:ea typeface="Verdana"/>
                <a:cs typeface="Verdana"/>
                <a:sym typeface="Verdana"/>
              </a:defRPr>
            </a:pPr>
            <a:r>
              <a:t>The </a:t>
            </a:r>
          </a:p>
          <a:p>
            <a:pPr defTabSz="647700">
              <a:buClr>
                <a:srgbClr val="000000"/>
              </a:buClr>
              <a:buFont typeface="Verdana"/>
              <a:defRPr i="1">
                <a:uFill>
                  <a:solidFill>
                    <a:srgbClr val="000000"/>
                  </a:solidFill>
                </a:uFill>
                <a:latin typeface="Verdana"/>
                <a:ea typeface="Verdana"/>
                <a:cs typeface="Verdana"/>
                <a:sym typeface="Verdana"/>
              </a:defRPr>
            </a:pPr>
            <a:r>
              <a:t>Responses</a:t>
            </a:r>
          </a:p>
        </p:txBody>
      </p:sp>
    </p:spTree>
  </p:cSld>
  <p:clrMapOvr>
    <a:masterClrMapping/>
  </p:clrMapOvr>
  <p:transition xmlns:p14="http://schemas.microsoft.com/office/powerpoint/2010/main" spd="med" advClick="1" p14:dur="1000"/>
</p:sld>
</file>

<file path=ppt/slides/slide8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2" name="Shape 452"/>
          <p:cNvSpPr/>
          <p:nvPr/>
        </p:nvSpPr>
        <p:spPr>
          <a:xfrm>
            <a:off x="847229" y="1383301"/>
            <a:ext cx="11310342" cy="1866901"/>
          </a:xfrm>
          <a:prstGeom prst="rect">
            <a:avLst/>
          </a:prstGeom>
          <a:solidFill>
            <a:srgbClr val="D3E8FF"/>
          </a:solidFill>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i="1" sz="4400">
                <a:uFill>
                  <a:solidFill>
                    <a:srgbClr val="000000"/>
                  </a:solidFill>
                </a:uFill>
                <a:latin typeface="Verdana"/>
                <a:ea typeface="Verdana"/>
                <a:cs typeface="Verdana"/>
                <a:sym typeface="Verdana"/>
              </a:defRPr>
            </a:pPr>
          </a:p>
          <a:p>
            <a:pPr defTabSz="647700">
              <a:buClr>
                <a:srgbClr val="000000"/>
              </a:buClr>
              <a:buFont typeface="Verdana"/>
              <a:defRPr i="1">
                <a:uFill>
                  <a:solidFill>
                    <a:srgbClr val="000000"/>
                  </a:solidFill>
                </a:uFill>
                <a:latin typeface="Verdana"/>
                <a:ea typeface="Verdana"/>
                <a:cs typeface="Verdana"/>
                <a:sym typeface="Verdana"/>
              </a:defRPr>
            </a:pPr>
            <a:r>
              <a:t>Like About It</a:t>
            </a:r>
          </a:p>
        </p:txBody>
      </p:sp>
    </p:spTree>
  </p:cSld>
  <p:clrMapOvr>
    <a:masterClrMapping/>
  </p:clrMapOvr>
  <p:transition xmlns:p14="http://schemas.microsoft.com/office/powerpoint/2010/main" spd="med" advClick="1" p14:dur="1000"/>
</p:sld>
</file>

<file path=ppt/slides/slide8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4" name="Shape 454"/>
          <p:cNvSpPr/>
          <p:nvPr/>
        </p:nvSpPr>
        <p:spPr>
          <a:xfrm>
            <a:off x="394096" y="2733201"/>
            <a:ext cx="12216608" cy="5545823"/>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r>
              <a:t>*</a:t>
            </a:r>
          </a:p>
        </p:txBody>
      </p:sp>
      <p:sp>
        <p:nvSpPr>
          <p:cNvPr id="455" name="Shape 455"/>
          <p:cNvSpPr/>
          <p:nvPr/>
        </p:nvSpPr>
        <p:spPr>
          <a:xfrm>
            <a:off x="605930" y="384950"/>
            <a:ext cx="11792940" cy="9719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specific things </a:t>
            </a:r>
            <a:endParaRPr i="1">
              <a:latin typeface="Verdana"/>
              <a:ea typeface="Verdana"/>
              <a:cs typeface="Verdana"/>
              <a:sym typeface="Verdana"/>
            </a:endParaRPr>
          </a:p>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we like about it are:</a:t>
            </a:r>
          </a:p>
        </p:txBody>
      </p:sp>
    </p:spTree>
  </p:cSld>
  <p:clrMapOvr>
    <a:masterClrMapping/>
  </p:clrMapOvr>
  <p:transition xmlns:p14="http://schemas.microsoft.com/office/powerpoint/2010/main" spd="med" advClick="1" p14:dur="1000"/>
</p:sld>
</file>

<file path=ppt/slides/slide8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7" name="Shape 457"/>
          <p:cNvSpPr/>
          <p:nvPr/>
        </p:nvSpPr>
        <p:spPr>
          <a:xfrm>
            <a:off x="847229" y="1383301"/>
            <a:ext cx="11310342" cy="2349501"/>
          </a:xfrm>
          <a:prstGeom prst="rect">
            <a:avLst/>
          </a:prstGeom>
          <a:solidFill>
            <a:srgbClr val="D3E8FF"/>
          </a:solidFill>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i="1" sz="4400">
                <a:uFill>
                  <a:solidFill>
                    <a:srgbClr val="000000"/>
                  </a:solidFill>
                </a:uFill>
                <a:latin typeface="Verdana"/>
                <a:ea typeface="Verdana"/>
                <a:cs typeface="Verdana"/>
                <a:sym typeface="Verdana"/>
              </a:defRPr>
            </a:pPr>
          </a:p>
          <a:p>
            <a:pPr defTabSz="647700">
              <a:buClr>
                <a:srgbClr val="000000"/>
              </a:buClr>
              <a:buFont typeface="Verdana"/>
              <a:defRPr i="1" sz="3400">
                <a:uFill>
                  <a:solidFill>
                    <a:srgbClr val="000000"/>
                  </a:solidFill>
                </a:uFill>
                <a:latin typeface="Verdana"/>
                <a:ea typeface="Verdana"/>
                <a:cs typeface="Verdana"/>
                <a:sym typeface="Verdana"/>
              </a:defRPr>
            </a:pPr>
            <a:r>
              <a:t>Additions and </a:t>
            </a:r>
          </a:p>
          <a:p>
            <a:pPr defTabSz="647700">
              <a:buClr>
                <a:srgbClr val="000000"/>
              </a:buClr>
              <a:buFont typeface="Verdana"/>
              <a:defRPr i="1" sz="3400">
                <a:uFill>
                  <a:solidFill>
                    <a:srgbClr val="000000"/>
                  </a:solidFill>
                </a:uFill>
                <a:latin typeface="Verdana"/>
                <a:ea typeface="Verdana"/>
                <a:cs typeface="Verdana"/>
                <a:sym typeface="Verdana"/>
              </a:defRPr>
            </a:pPr>
            <a:r>
              <a:t>Suggestions</a:t>
            </a:r>
          </a:p>
        </p:txBody>
      </p:sp>
    </p:spTree>
  </p:cSld>
  <p:clrMapOvr>
    <a:masterClrMapping/>
  </p:clrMapOvr>
  <p:transition xmlns:p14="http://schemas.microsoft.com/office/powerpoint/2010/main" spd="med" advClick="1" p14:dur="1000"/>
</p:sld>
</file>

<file path=ppt/slides/slide8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9" name="Shape 459"/>
          <p:cNvSpPr/>
          <p:nvPr/>
        </p:nvSpPr>
        <p:spPr>
          <a:xfrm>
            <a:off x="394096" y="2733201"/>
            <a:ext cx="12216608" cy="5545823"/>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r>
              <a:t>*</a:t>
            </a:r>
          </a:p>
        </p:txBody>
      </p:sp>
      <p:sp>
        <p:nvSpPr>
          <p:cNvPr id="460" name="Shape 460"/>
          <p:cNvSpPr/>
          <p:nvPr/>
        </p:nvSpPr>
        <p:spPr>
          <a:xfrm>
            <a:off x="605930" y="384950"/>
            <a:ext cx="11792940" cy="1022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The possible additions and </a:t>
            </a:r>
            <a:endParaRPr i="1">
              <a:latin typeface="Verdana"/>
              <a:ea typeface="Verdana"/>
              <a:cs typeface="Verdana"/>
              <a:sym typeface="Verdana"/>
            </a:endParaRPr>
          </a:p>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suggestions we have are:</a:t>
            </a:r>
          </a:p>
        </p:txBody>
      </p:sp>
    </p:spTree>
  </p:cSld>
  <p:clrMapOvr>
    <a:masterClrMapping/>
  </p:clrMapOvr>
  <p:transition xmlns:p14="http://schemas.microsoft.com/office/powerpoint/2010/main" spd="med" advClick="1" p14:dur="1000"/>
</p:sld>
</file>

<file path=ppt/slides/slide8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2" name="Shape 462"/>
          <p:cNvSpPr/>
          <p:nvPr/>
        </p:nvSpPr>
        <p:spPr>
          <a:xfrm>
            <a:off x="847229" y="1383301"/>
            <a:ext cx="11310342" cy="2425701"/>
          </a:xfrm>
          <a:prstGeom prst="rect">
            <a:avLst/>
          </a:prstGeom>
          <a:solidFill>
            <a:srgbClr val="D3E8FF"/>
          </a:solidFill>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i="1" sz="4400">
                <a:uFill>
                  <a:solidFill>
                    <a:srgbClr val="000000"/>
                  </a:solidFill>
                </a:uFill>
                <a:latin typeface="Verdana"/>
                <a:ea typeface="Verdana"/>
                <a:cs typeface="Verdana"/>
                <a:sym typeface="Verdana"/>
              </a:defRPr>
            </a:pPr>
          </a:p>
          <a:p>
            <a:pPr defTabSz="647700">
              <a:buClr>
                <a:srgbClr val="000000"/>
              </a:buClr>
              <a:buFont typeface="Verdana"/>
              <a:defRPr i="1">
                <a:uFill>
                  <a:solidFill>
                    <a:srgbClr val="000000"/>
                  </a:solidFill>
                </a:uFill>
                <a:latin typeface="Verdana"/>
                <a:ea typeface="Verdana"/>
                <a:cs typeface="Verdana"/>
                <a:sym typeface="Verdana"/>
              </a:defRPr>
            </a:pPr>
            <a:r>
              <a:t>Concerns </a:t>
            </a:r>
          </a:p>
          <a:p>
            <a:pPr defTabSz="647700">
              <a:buClr>
                <a:srgbClr val="000000"/>
              </a:buClr>
              <a:buFont typeface="Verdana"/>
              <a:defRPr i="1">
                <a:uFill>
                  <a:solidFill>
                    <a:srgbClr val="000000"/>
                  </a:solidFill>
                </a:uFill>
                <a:latin typeface="Verdana"/>
                <a:ea typeface="Verdana"/>
                <a:cs typeface="Verdana"/>
                <a:sym typeface="Verdana"/>
              </a:defRPr>
            </a:pPr>
            <a:r>
              <a:t>and Questions</a:t>
            </a:r>
          </a:p>
        </p:txBody>
      </p:sp>
    </p:spTree>
  </p:cSld>
  <p:clrMapOvr>
    <a:masterClrMapping/>
  </p:clrMapOvr>
  <p:transition xmlns:p14="http://schemas.microsoft.com/office/powerpoint/2010/main" spd="med" advClick="1" p14:dur="1000"/>
</p:sld>
</file>

<file path=ppt/slides/slide8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4" name="Shape 464"/>
          <p:cNvSpPr/>
          <p:nvPr/>
        </p:nvSpPr>
        <p:spPr>
          <a:xfrm>
            <a:off x="394096" y="2733201"/>
            <a:ext cx="12216608" cy="5545823"/>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r>
              <a:t>*</a:t>
            </a:r>
          </a:p>
        </p:txBody>
      </p:sp>
      <p:sp>
        <p:nvSpPr>
          <p:cNvPr id="465" name="Shape 465"/>
          <p:cNvSpPr/>
          <p:nvPr/>
        </p:nvSpPr>
        <p:spPr>
          <a:xfrm>
            <a:off x="605930" y="384950"/>
            <a:ext cx="11792940" cy="9719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concerns and </a:t>
            </a:r>
            <a:endParaRPr i="1">
              <a:latin typeface="Verdana"/>
              <a:ea typeface="Verdana"/>
              <a:cs typeface="Verdana"/>
              <a:sym typeface="Verdana"/>
            </a:endParaRPr>
          </a:p>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questions we have are:</a:t>
            </a:r>
          </a:p>
        </p:txBody>
      </p:sp>
    </p:spTree>
  </p:cSld>
  <p:clrMapOvr>
    <a:masterClrMapping/>
  </p:clrMapOvr>
  <p:transition xmlns:p14="http://schemas.microsoft.com/office/powerpoint/2010/main" spd="med" advClick="1" p14:dur="1000"/>
</p:sld>
</file>

<file path=ppt/slides/slide8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7" name="Shape 467"/>
          <p:cNvSpPr/>
          <p:nvPr/>
        </p:nvSpPr>
        <p:spPr>
          <a:xfrm>
            <a:off x="847229" y="1383301"/>
            <a:ext cx="11310342" cy="1866901"/>
          </a:xfrm>
          <a:prstGeom prst="rect">
            <a:avLst/>
          </a:prstGeom>
          <a:solidFill>
            <a:srgbClr val="D3E8FF"/>
          </a:solidFill>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i="1" sz="4400">
                <a:uFill>
                  <a:solidFill>
                    <a:srgbClr val="000000"/>
                  </a:solidFill>
                </a:uFill>
                <a:latin typeface="Verdana"/>
                <a:ea typeface="Verdana"/>
                <a:cs typeface="Verdana"/>
                <a:sym typeface="Verdana"/>
              </a:defRPr>
            </a:pPr>
          </a:p>
          <a:p>
            <a:pPr defTabSz="647700">
              <a:buClr>
                <a:srgbClr val="000000"/>
              </a:buClr>
              <a:buFont typeface="Verdana"/>
              <a:defRPr i="1">
                <a:uFill>
                  <a:solidFill>
                    <a:srgbClr val="000000"/>
                  </a:solidFill>
                </a:uFill>
                <a:latin typeface="Verdana"/>
                <a:ea typeface="Verdana"/>
                <a:cs typeface="Verdana"/>
                <a:sym typeface="Verdana"/>
              </a:defRPr>
            </a:pPr>
            <a:r>
              <a:t>Success Rating</a:t>
            </a:r>
          </a:p>
        </p:txBody>
      </p:sp>
      <p:sp>
        <p:nvSpPr>
          <p:cNvPr id="468" name="Shape 468"/>
          <p:cNvSpPr/>
          <p:nvPr/>
        </p:nvSpPr>
        <p:spPr>
          <a:xfrm>
            <a:off x="895459" y="4641963"/>
            <a:ext cx="11213882" cy="303784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defTabSz="647700">
              <a:lnSpc>
                <a:spcPct val="120000"/>
              </a:lnSpc>
              <a:buClr>
                <a:srgbClr val="000000"/>
              </a:buClr>
              <a:buFont typeface="Verdana"/>
              <a:defRPr i="1" sz="2800">
                <a:uFill>
                  <a:solidFill>
                    <a:srgbClr val="000000"/>
                  </a:solidFill>
                </a:uFill>
                <a:latin typeface="Verdana"/>
                <a:ea typeface="Verdana"/>
                <a:cs typeface="Verdana"/>
                <a:sym typeface="Verdana"/>
              </a:defRPr>
            </a:pPr>
            <a:r>
              <a:t>The rating we would give at the moment </a:t>
            </a:r>
          </a:p>
          <a:p>
            <a:pPr defTabSz="647700">
              <a:lnSpc>
                <a:spcPct val="120000"/>
              </a:lnSpc>
              <a:buClr>
                <a:srgbClr val="000000"/>
              </a:buClr>
              <a:buFont typeface="Verdana"/>
              <a:defRPr i="1" sz="2800">
                <a:uFill>
                  <a:solidFill>
                    <a:srgbClr val="000000"/>
                  </a:solidFill>
                </a:uFill>
                <a:latin typeface="Verdana"/>
                <a:ea typeface="Verdana"/>
                <a:cs typeface="Verdana"/>
                <a:sym typeface="Verdana"/>
              </a:defRPr>
            </a:pPr>
            <a:r>
              <a:t>regarding our team’s chances of being </a:t>
            </a:r>
          </a:p>
          <a:p>
            <a:pPr defTabSz="647700">
              <a:lnSpc>
                <a:spcPct val="120000"/>
              </a:lnSpc>
              <a:buClr>
                <a:srgbClr val="000000"/>
              </a:buClr>
              <a:buFont typeface="Verdana"/>
              <a:defRPr i="1" sz="2800">
                <a:uFill>
                  <a:solidFill>
                    <a:srgbClr val="000000"/>
                  </a:solidFill>
                </a:uFill>
                <a:latin typeface="Verdana"/>
                <a:ea typeface="Verdana"/>
                <a:cs typeface="Verdana"/>
                <a:sym typeface="Verdana"/>
              </a:defRPr>
            </a:pPr>
            <a:r>
              <a:t>able to deliver the picture of success is:</a:t>
            </a:r>
          </a:p>
          <a:p>
            <a:pPr defTabSz="647700">
              <a:lnSpc>
                <a:spcPct val="120000"/>
              </a:lnSpc>
              <a:buClr>
                <a:srgbClr val="000000"/>
              </a:buClr>
              <a:buFont typeface="Verdana"/>
              <a:defRPr i="1" sz="2800">
                <a:uFill>
                  <a:solidFill>
                    <a:srgbClr val="000000"/>
                  </a:solidFill>
                </a:uFill>
                <a:latin typeface="Verdana"/>
                <a:ea typeface="Verdana"/>
                <a:cs typeface="Verdana"/>
                <a:sym typeface="Verdana"/>
              </a:defRPr>
            </a:pPr>
          </a:p>
          <a:p>
            <a:pPr defTabSz="647700">
              <a:lnSpc>
                <a:spcPct val="120000"/>
              </a:lnSpc>
              <a:buClr>
                <a:srgbClr val="000000"/>
              </a:buClr>
              <a:buFont typeface="Verdana"/>
              <a:defRPr i="1" sz="2800">
                <a:uFill>
                  <a:solidFill>
                    <a:srgbClr val="000000"/>
                  </a:solidFill>
                </a:uFill>
                <a:latin typeface="Verdana"/>
                <a:ea typeface="Verdana"/>
                <a:cs typeface="Verdana"/>
                <a:sym typeface="Verdana"/>
              </a:defRPr>
            </a:pPr>
            <a:r>
              <a:t>______ / 10</a:t>
            </a:r>
          </a:p>
        </p:txBody>
      </p:sp>
    </p:spTree>
  </p:cSld>
  <p:clrMapOvr>
    <a:masterClrMapping/>
  </p:clrMapOvr>
  <p:transition xmlns:p14="http://schemas.microsoft.com/office/powerpoint/2010/main" spd="med" advClick="1" p14:dur="1000"/>
</p:sld>
</file>

<file path=ppt/slides/slide8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0" name="Shape 470"/>
          <p:cNvSpPr/>
          <p:nvPr/>
        </p:nvSpPr>
        <p:spPr>
          <a:xfrm>
            <a:off x="394096" y="2733201"/>
            <a:ext cx="12216608" cy="5545823"/>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r>
              <a:t>*</a:t>
            </a:r>
          </a:p>
        </p:txBody>
      </p:sp>
      <p:sp>
        <p:nvSpPr>
          <p:cNvPr id="471" name="Shape 471"/>
          <p:cNvSpPr/>
          <p:nvPr/>
        </p:nvSpPr>
        <p:spPr>
          <a:xfrm>
            <a:off x="605930" y="384950"/>
            <a:ext cx="11792940" cy="9719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specific things we can do to </a:t>
            </a:r>
            <a:endParaRPr i="1">
              <a:latin typeface="Verdana"/>
              <a:ea typeface="Verdana"/>
              <a:cs typeface="Verdana"/>
              <a:sym typeface="Verdana"/>
            </a:endParaRPr>
          </a:p>
          <a:p>
            <a:pPr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maintain or improve the ratings are:</a:t>
            </a:r>
          </a:p>
        </p:txBody>
      </p:sp>
    </p:spTree>
  </p:cSld>
  <p:clrMapOvr>
    <a:masterClrMapping/>
  </p:clrMapOvr>
  <p:transition xmlns:p14="http://schemas.microsoft.com/office/powerpoint/2010/main" spd="med" advClick="1" p14:dur="1000"/>
</p:sld>
</file>

<file path=ppt/slides/slide8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3" name="Shape 473"/>
          <p:cNvSpPr/>
          <p:nvPr/>
        </p:nvSpPr>
        <p:spPr>
          <a:xfrm>
            <a:off x="722488" y="1908850"/>
            <a:ext cx="11559824" cy="6328568"/>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This section has focused on:</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team’s story, strategy and road to success.</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team member’s responses to the story.</a:t>
            </a:r>
            <a:endParaRPr i="1">
              <a:latin typeface="Verdana"/>
              <a:ea typeface="Verdana"/>
              <a:cs typeface="Verdana"/>
              <a:sym typeface="Verdana"/>
            </a:endParaRPr>
          </a:p>
          <a:p>
            <a:pPr algn="l" defTabSz="650240">
              <a:lnSpc>
                <a:spcPct val="120000"/>
              </a:lnSpc>
              <a:buClr>
                <a:srgbClr val="000000"/>
              </a:buClr>
              <a:buFont typeface="Verdana"/>
              <a:defRPr i="1" sz="30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It will then be time to give people the chance to reflect and decide if they want to contribute towards achieving the goals.</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This takes us to the next step.</a:t>
            </a:r>
          </a:p>
          <a:p>
            <a:pPr algn="l" defTabSz="650240">
              <a:lnSpc>
                <a:spcPts val="3800"/>
              </a:lnSpc>
              <a:buClr>
                <a:srgbClr val="941100"/>
              </a:buClr>
              <a:buFont typeface="Verdana"/>
              <a:defRPr i="1" sz="2600">
                <a:uFill>
                  <a:solidFill>
                    <a:srgbClr val="000000"/>
                  </a:solidFill>
                </a:uFill>
                <a:latin typeface="Verdana"/>
                <a:ea typeface="Verdana"/>
                <a:cs typeface="Verdana"/>
                <a:sym typeface="Verdana"/>
              </a:defRPr>
            </a:pPr>
          </a:p>
        </p:txBody>
      </p:sp>
      <p:sp>
        <p:nvSpPr>
          <p:cNvPr id="474" name="Shape 474"/>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Conclusion</a:t>
            </a:r>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9" name="Shape 229"/>
          <p:cNvSpPr/>
          <p:nvPr/>
        </p:nvSpPr>
        <p:spPr>
          <a:xfrm>
            <a:off x="851786" y="6172667"/>
            <a:ext cx="11427663" cy="1058334"/>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This section provides tools you can use to clarify </a:t>
            </a:r>
            <a:endParaRPr i="1">
              <a:latin typeface="Verdana"/>
              <a:ea typeface="Verdana"/>
              <a:cs typeface="Verdana"/>
              <a:sym typeface="Verdana"/>
            </a:endParaRPr>
          </a:p>
          <a:p>
            <a:pPr defTabSz="650240">
              <a:lnSpc>
                <a:spcPct val="12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team’s strengths and successful style of working</a:t>
            </a:r>
          </a:p>
        </p:txBody>
      </p:sp>
      <p:sp>
        <p:nvSpPr>
          <p:cNvPr id="230" name="Shape 230"/>
          <p:cNvSpPr/>
          <p:nvPr/>
        </p:nvSpPr>
        <p:spPr>
          <a:xfrm>
            <a:off x="849135" y="1492391"/>
            <a:ext cx="11432964" cy="29277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a:t>
            </a:r>
            <a:endParaRPr i="1">
              <a:latin typeface="Verdana"/>
              <a:ea typeface="Verdana"/>
              <a:cs typeface="Verdana"/>
              <a:sym typeface="Verdana"/>
            </a:endParaR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Super Team’s </a:t>
            </a:r>
            <a:endParaRPr i="1">
              <a:latin typeface="Verdana"/>
              <a:ea typeface="Verdana"/>
              <a:cs typeface="Verdana"/>
              <a:sym typeface="Verdana"/>
            </a:endParaR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Strengths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9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6" name="Shape 476"/>
          <p:cNvSpPr/>
          <p:nvPr/>
        </p:nvSpPr>
        <p:spPr>
          <a:xfrm>
            <a:off x="851786" y="6172667"/>
            <a:ext cx="11427663" cy="1114214"/>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Clarifying each person’s contribution </a:t>
            </a:r>
            <a:endParaRPr i="1">
              <a:latin typeface="Verdana"/>
              <a:ea typeface="Verdana"/>
              <a:cs typeface="Verdana"/>
              <a:sym typeface="Verdana"/>
            </a:endParaRPr>
          </a:p>
          <a:p>
            <a:pPr defTabSz="650240">
              <a:lnSpc>
                <a:spcPct val="120000"/>
              </a:lnSpc>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towards achieving the picture of success</a:t>
            </a:r>
          </a:p>
        </p:txBody>
      </p:sp>
      <p:sp>
        <p:nvSpPr>
          <p:cNvPr id="477" name="Shape 477"/>
          <p:cNvSpPr/>
          <p:nvPr/>
        </p:nvSpPr>
        <p:spPr>
          <a:xfrm>
            <a:off x="849135" y="1492391"/>
            <a:ext cx="11432964" cy="29277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Super Teams </a:t>
            </a:r>
            <a:endParaRPr i="1">
              <a:latin typeface="Verdana"/>
              <a:ea typeface="Verdana"/>
              <a:cs typeface="Verdana"/>
              <a:sym typeface="Verdana"/>
            </a:endParaRPr>
          </a:p>
          <a:p>
            <a:pPr defTabSz="921173">
              <a:buClr>
                <a:srgbClr val="000000"/>
              </a:buClr>
              <a:buFont typeface="Verdana"/>
              <a:defRPr>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 Part Three</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9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9" name="Shape 479"/>
          <p:cNvSpPr/>
          <p:nvPr/>
        </p:nvSpPr>
        <p:spPr>
          <a:xfrm>
            <a:off x="722488" y="1383917"/>
            <a:ext cx="11559824" cy="75886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This section provides a framework that you can use to enable people to make their best contributions towards achieving the team’s goals. There are many models for making this happen. This approach encourages people to take the following steps.</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clarify their strengths.</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clarify how they can use their strengths to make their best contributions towards achieving the team’s picture of success.</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meet with their manager and make clear contracts about their agreed goals.</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then proactively keep people informed about their progress and to deliver their agreed contribution. </a:t>
            </a:r>
            <a:endParaRPr i="1">
              <a:latin typeface="Verdana"/>
              <a:ea typeface="Verdana"/>
              <a:cs typeface="Verdana"/>
              <a:sym typeface="Verdana"/>
            </a:endParaRPr>
          </a:p>
        </p:txBody>
      </p:sp>
      <p:sp>
        <p:nvSpPr>
          <p:cNvPr id="480" name="Shape 480"/>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9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2" name="Shape 482"/>
          <p:cNvSpPr/>
          <p:nvPr/>
        </p:nvSpPr>
        <p:spPr>
          <a:xfrm>
            <a:off x="722488" y="977517"/>
            <a:ext cx="11559824" cy="6899770"/>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following pages provide a set of exercises that can be sent to the team member before they meet with their manager to agree on their contribution.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person can follow the instructions and then make clear working contracts.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As mentioned earlier, this framework follows the strengths approach. Later we will look at how the leader can co-ordinate people’s strengths to make sure all the tasks are completed.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Here is the section that can be sent to the team member ahead of the contracting meeting with their manager. </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9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4" name="Shape 484"/>
          <p:cNvSpPr/>
          <p:nvPr/>
        </p:nvSpPr>
        <p:spPr>
          <a:xfrm>
            <a:off x="962942" y="5355166"/>
            <a:ext cx="11078916" cy="302133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ct val="120000"/>
              </a:lnSpc>
              <a:spcBef>
                <a:spcPts val="1700"/>
              </a:spcBef>
              <a:buClr>
                <a:srgbClr val="002F73"/>
              </a:buClr>
              <a:buFont typeface="Verdana"/>
              <a:defRPr sz="2800">
                <a:solidFill>
                  <a:srgbClr val="050505"/>
                </a:solidFill>
                <a:uFill>
                  <a:solidFill>
                    <a:srgbClr val="000000"/>
                  </a:solidFill>
                </a:uFill>
                <a:latin typeface="Calibri"/>
                <a:ea typeface="Calibri"/>
                <a:cs typeface="Calibri"/>
                <a:sym typeface="Calibri"/>
              </a:defRPr>
            </a:pPr>
            <a:r>
              <a:rPr i="1">
                <a:uFill>
                  <a:solidFill>
                    <a:srgbClr val="002F73"/>
                  </a:solidFill>
                </a:uFill>
                <a:latin typeface="Verdana"/>
                <a:ea typeface="Verdana"/>
                <a:cs typeface="Verdana"/>
                <a:sym typeface="Verdana"/>
              </a:rPr>
              <a:t>The Team Member’s Pack</a:t>
            </a:r>
            <a:endParaRPr i="1">
              <a:uFill>
                <a:solidFill>
                  <a:srgbClr val="002F73"/>
                </a:solidFill>
              </a:uFill>
              <a:latin typeface="Verdana"/>
              <a:ea typeface="Verdana"/>
              <a:cs typeface="Verdana"/>
              <a:sym typeface="Verdana"/>
            </a:endParaRPr>
          </a:p>
          <a:p>
            <a:pPr defTabSz="647700">
              <a:lnSpc>
                <a:spcPct val="120000"/>
              </a:lnSpc>
              <a:spcBef>
                <a:spcPts val="1700"/>
              </a:spcBef>
              <a:buClr>
                <a:srgbClr val="002F73"/>
              </a:buClr>
              <a:buFont typeface="Verdana"/>
              <a:defRPr sz="2800">
                <a:solidFill>
                  <a:srgbClr val="050505"/>
                </a:solidFill>
                <a:uFill>
                  <a:solidFill>
                    <a:srgbClr val="000000"/>
                  </a:solidFill>
                </a:uFill>
                <a:latin typeface="Calibri"/>
                <a:ea typeface="Calibri"/>
                <a:cs typeface="Calibri"/>
                <a:sym typeface="Calibri"/>
              </a:defRPr>
            </a:pPr>
            <a:endParaRPr i="1">
              <a:uFill>
                <a:solidFill>
                  <a:srgbClr val="002F73"/>
                </a:solidFill>
              </a:uFill>
              <a:latin typeface="Verdana"/>
              <a:ea typeface="Verdana"/>
              <a:cs typeface="Verdana"/>
              <a:sym typeface="Verdana"/>
            </a:endParaRPr>
          </a:p>
          <a:p>
            <a:pPr marR="457200" algn="l" defTabSz="457200">
              <a:lnSpc>
                <a:spcPct val="110000"/>
              </a:lnSpc>
              <a:defRPr sz="2600">
                <a:latin typeface="Verdana"/>
                <a:ea typeface="Verdana"/>
                <a:cs typeface="Verdana"/>
                <a:sym typeface="Verdana"/>
              </a:defRPr>
            </a:pPr>
            <a:r>
              <a:rPr i="1">
                <a:uFill>
                  <a:solidFill>
                    <a:srgbClr val="002F73"/>
                  </a:solidFill>
                </a:uFill>
              </a:rPr>
              <a:t>This pack to be sent to the team member two weeks before the planned meeting with their manager. They are then to send the relevant parts to their manager at least two days before the session.</a:t>
            </a:r>
          </a:p>
        </p:txBody>
      </p:sp>
      <p:sp>
        <p:nvSpPr>
          <p:cNvPr id="485" name="Shape 485"/>
          <p:cNvSpPr/>
          <p:nvPr/>
        </p:nvSpPr>
        <p:spPr>
          <a:xfrm>
            <a:off x="847229" y="1146234"/>
            <a:ext cx="11310342" cy="3027681"/>
          </a:xfrm>
          <a:prstGeom prst="rect">
            <a:avLst/>
          </a:prstGeom>
          <a:solidFill>
            <a:schemeClr val="accent1"/>
          </a:solidFill>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i="1" sz="4400">
                <a:uFill>
                  <a:solidFill>
                    <a:srgbClr val="000000"/>
                  </a:solidFill>
                </a:uFill>
                <a:latin typeface="Verdana"/>
                <a:ea typeface="Verdana"/>
                <a:cs typeface="Verdana"/>
                <a:sym typeface="Verdana"/>
              </a:defRPr>
            </a:pPr>
          </a:p>
          <a:p>
            <a:pPr defTabSz="647700">
              <a:lnSpc>
                <a:spcPct val="120000"/>
              </a:lnSpc>
              <a:buClr>
                <a:srgbClr val="000000"/>
              </a:buClr>
              <a:buFont typeface="Verdana"/>
              <a:defRPr i="1" sz="3200">
                <a:solidFill>
                  <a:srgbClr val="FFFFFF"/>
                </a:solidFill>
                <a:uFill>
                  <a:solidFill>
                    <a:srgbClr val="000000"/>
                  </a:solidFill>
                </a:uFill>
                <a:latin typeface="Verdana"/>
                <a:ea typeface="Verdana"/>
                <a:cs typeface="Verdana"/>
                <a:sym typeface="Verdana"/>
              </a:defRPr>
            </a:pPr>
            <a:r>
              <a:t>My Contribution Towards </a:t>
            </a:r>
          </a:p>
          <a:p>
            <a:pPr defTabSz="647700">
              <a:lnSpc>
                <a:spcPct val="120000"/>
              </a:lnSpc>
              <a:buClr>
                <a:srgbClr val="000000"/>
              </a:buClr>
              <a:buFont typeface="Verdana"/>
              <a:defRPr i="1" sz="3200">
                <a:solidFill>
                  <a:srgbClr val="FFFFFF"/>
                </a:solidFill>
                <a:uFill>
                  <a:solidFill>
                    <a:srgbClr val="000000"/>
                  </a:solidFill>
                </a:uFill>
                <a:latin typeface="Verdana"/>
                <a:ea typeface="Verdana"/>
                <a:cs typeface="Verdana"/>
                <a:sym typeface="Verdana"/>
              </a:defRPr>
            </a:pPr>
            <a:r>
              <a:t>Achieving The </a:t>
            </a:r>
          </a:p>
          <a:p>
            <a:pPr defTabSz="647700">
              <a:lnSpc>
                <a:spcPct val="120000"/>
              </a:lnSpc>
              <a:buClr>
                <a:srgbClr val="000000"/>
              </a:buClr>
              <a:buFont typeface="Verdana"/>
              <a:defRPr i="1" sz="3200">
                <a:solidFill>
                  <a:srgbClr val="FFFFFF"/>
                </a:solidFill>
                <a:uFill>
                  <a:solidFill>
                    <a:srgbClr val="000000"/>
                  </a:solidFill>
                </a:uFill>
                <a:latin typeface="Verdana"/>
                <a:ea typeface="Verdana"/>
                <a:cs typeface="Verdana"/>
                <a:sym typeface="Verdana"/>
              </a:defRPr>
            </a:pPr>
            <a:r>
              <a:t>Team’s Picture Of Success</a:t>
            </a:r>
          </a:p>
        </p:txBody>
      </p:sp>
    </p:spTree>
  </p:cSld>
  <p:clrMapOvr>
    <a:masterClrMapping/>
  </p:clrMapOvr>
  <p:transition xmlns:p14="http://schemas.microsoft.com/office/powerpoint/2010/main" spd="med" advClick="1" p14:dur="1000"/>
</p:sld>
</file>

<file path=ppt/slides/slide9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7" name="Shape 487"/>
          <p:cNvSpPr/>
          <p:nvPr/>
        </p:nvSpPr>
        <p:spPr>
          <a:xfrm>
            <a:off x="722488" y="1383917"/>
            <a:ext cx="11559824" cy="853355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algn="l" defTabSz="457200">
              <a:lnSpc>
                <a:spcPct val="120000"/>
              </a:lnSpc>
              <a:defRPr sz="2600">
                <a:latin typeface="Verdana"/>
                <a:ea typeface="Verdana"/>
                <a:cs typeface="Verdana"/>
                <a:sym typeface="Verdana"/>
              </a:defRPr>
            </a:pPr>
            <a:r>
              <a:rPr i="1"/>
              <a:t>This pack invites you to do several things to prepare for the meeting with your manager where you will agree on your contribution towards achieving the team’s goals. </a:t>
            </a:r>
            <a:endParaRPr i="1"/>
          </a:p>
          <a:p>
            <a:pPr marR="457200" algn="l" defTabSz="457200">
              <a:lnSpc>
                <a:spcPct val="120000"/>
              </a:lnSpc>
              <a:defRPr sz="2600">
                <a:latin typeface="Verdana"/>
                <a:ea typeface="Verdana"/>
                <a:cs typeface="Verdana"/>
                <a:sym typeface="Verdana"/>
              </a:defRPr>
            </a:pPr>
            <a:endParaRPr i="1"/>
          </a:p>
          <a:p>
            <a:pPr marR="457200" algn="l" defTabSz="457200">
              <a:lnSpc>
                <a:spcPct val="120000"/>
              </a:lnSpc>
              <a:defRPr sz="2600">
                <a:latin typeface="Verdana"/>
                <a:ea typeface="Verdana"/>
                <a:cs typeface="Verdana"/>
                <a:sym typeface="Verdana"/>
              </a:defRPr>
            </a:pPr>
            <a:r>
              <a:rPr i="1"/>
              <a:t>Some of these exercises you may only need to do occasionally, such as clarifying your strengths. Others you may do on an ongoing basis. The pack invites you to do the following things.</a:t>
            </a:r>
            <a:endParaRPr i="1"/>
          </a:p>
          <a:p>
            <a:pPr marR="457200" algn="l" defTabSz="457200">
              <a:lnSpc>
                <a:spcPct val="120000"/>
              </a:lnSpc>
              <a:defRPr sz="2600">
                <a:latin typeface="Verdana"/>
                <a:ea typeface="Verdana"/>
                <a:cs typeface="Verdana"/>
                <a:sym typeface="Verdana"/>
              </a:defRPr>
            </a:pPr>
            <a:endParaRPr i="1"/>
          </a:p>
          <a:p>
            <a:pPr marR="457200" indent="18344" algn="l" defTabSz="457200">
              <a:lnSpc>
                <a:spcPct val="120000"/>
              </a:lnSpc>
              <a:defRPr i="1" sz="2600">
                <a:latin typeface="Verdana"/>
                <a:ea typeface="Verdana"/>
                <a:cs typeface="Verdana"/>
                <a:sym typeface="Verdana"/>
              </a:defRPr>
            </a:pPr>
            <a:r>
              <a:t>To clarify your strengths and your best contribution.</a:t>
            </a:r>
          </a:p>
          <a:p>
            <a:pPr marL="474980" marR="457200" indent="-47498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To agree on your contribution towards achieving the team’s goals.</a:t>
            </a:r>
          </a:p>
          <a:p>
            <a:pPr marL="474980" marR="457200" indent="-474980" algn="l" defTabSz="457200">
              <a:lnSpc>
                <a:spcPct val="120000"/>
              </a:lnSpc>
              <a:defRPr i="1" sz="2600">
                <a:latin typeface="Verdana"/>
                <a:ea typeface="Verdana"/>
                <a:cs typeface="Verdana"/>
                <a:sym typeface="Verdana"/>
              </a:defRPr>
            </a:pPr>
          </a:p>
          <a:p>
            <a:pPr marR="457200" indent="18344" algn="l" defTabSz="457200">
              <a:lnSpc>
                <a:spcPct val="120000"/>
              </a:lnSpc>
              <a:defRPr i="1" sz="2600">
                <a:latin typeface="Verdana"/>
                <a:ea typeface="Verdana"/>
                <a:cs typeface="Verdana"/>
                <a:sym typeface="Verdana"/>
              </a:defRPr>
            </a:pPr>
            <a:r>
              <a:t>To clarify how you will keep your manager informed about your</a:t>
            </a:r>
          </a:p>
          <a:p>
            <a:pPr marR="457200" indent="18344" algn="l" defTabSz="457200">
              <a:lnSpc>
                <a:spcPct val="120000"/>
              </a:lnSpc>
              <a:defRPr i="1" sz="2600">
                <a:latin typeface="Verdana"/>
                <a:ea typeface="Verdana"/>
                <a:cs typeface="Verdana"/>
                <a:sym typeface="Verdana"/>
              </a:defRPr>
            </a:pPr>
            <a:r>
              <a:t>progress towards achieving the agreed goals.</a:t>
            </a:r>
          </a:p>
          <a:p>
            <a:pPr marL="228600" marR="457200" algn="l" defTabSz="457200">
              <a:lnSpc>
                <a:spcPct val="120000"/>
              </a:lnSpc>
              <a:defRPr sz="2600">
                <a:latin typeface="Verdana"/>
                <a:ea typeface="Verdana"/>
                <a:cs typeface="Verdana"/>
                <a:sym typeface="Verdana"/>
              </a:defRPr>
            </a:pPr>
            <a:endParaRPr i="1"/>
          </a:p>
          <a:p>
            <a:pPr marL="17779" marR="457200" indent="-17779" algn="l" defTabSz="457200">
              <a:lnSpc>
                <a:spcPct val="120000"/>
              </a:lnSpc>
              <a:defRPr sz="2600">
                <a:latin typeface="Verdana"/>
                <a:ea typeface="Verdana"/>
                <a:cs typeface="Verdana"/>
                <a:sym typeface="Verdana"/>
              </a:defRPr>
            </a:pPr>
            <a:r>
              <a:rPr i="1"/>
              <a:t>Here are the exercises.</a:t>
            </a:r>
            <a:r>
              <a:rPr i="1"/>
              <a:t> </a:t>
            </a:r>
            <a:endParaRPr i="1">
              <a:uFill>
                <a:solidFill>
                  <a:srgbClr val="000000"/>
                </a:solidFill>
              </a:uFill>
            </a:endParaRPr>
          </a:p>
        </p:txBody>
      </p:sp>
      <p:sp>
        <p:nvSpPr>
          <p:cNvPr id="488" name="Shape 488"/>
          <p:cNvSpPr/>
          <p:nvPr/>
        </p:nvSpPr>
        <p:spPr>
          <a:xfrm>
            <a:off x="605930" y="384950"/>
            <a:ext cx="11792940" cy="565575"/>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solidFill>
                  <a:srgbClr val="FFFFFF"/>
                </a:solidFill>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9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0" name="Shape 490"/>
          <p:cNvSpPr/>
          <p:nvPr/>
        </p:nvSpPr>
        <p:spPr>
          <a:xfrm>
            <a:off x="647699" y="2057400"/>
            <a:ext cx="11709402" cy="2230121"/>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3000">
                <a:uFill>
                  <a:solidFill>
                    <a:srgbClr val="000000"/>
                  </a:solidFill>
                </a:uFill>
                <a:latin typeface="Calibri"/>
                <a:ea typeface="Calibri"/>
                <a:cs typeface="Calibri"/>
                <a:sym typeface="Calibri"/>
              </a:defRPr>
            </a:pPr>
          </a:p>
          <a:p>
            <a:pPr defTabSz="647700">
              <a:lnSpc>
                <a:spcPct val="120000"/>
              </a:lnSpc>
              <a:buClr>
                <a:srgbClr val="000000"/>
              </a:buClr>
              <a:buFont typeface="Verdana"/>
              <a:defRPr i="1" sz="3200">
                <a:solidFill>
                  <a:srgbClr val="FCFCFC"/>
                </a:solidFill>
                <a:uFill>
                  <a:solidFill>
                    <a:srgbClr val="000000"/>
                  </a:solidFill>
                </a:uFill>
                <a:latin typeface="Verdana"/>
                <a:ea typeface="Verdana"/>
                <a:cs typeface="Verdana"/>
                <a:sym typeface="Verdana"/>
              </a:defRPr>
            </a:pPr>
            <a:r>
              <a:t>My </a:t>
            </a:r>
          </a:p>
          <a:p>
            <a:pPr defTabSz="647700">
              <a:lnSpc>
                <a:spcPct val="120000"/>
              </a:lnSpc>
              <a:buClr>
                <a:srgbClr val="000000"/>
              </a:buClr>
              <a:buFont typeface="Verdana"/>
              <a:defRPr i="1" sz="3200">
                <a:solidFill>
                  <a:srgbClr val="FCFCFC"/>
                </a:solidFill>
                <a:uFill>
                  <a:solidFill>
                    <a:srgbClr val="000000"/>
                  </a:solidFill>
                </a:uFill>
                <a:latin typeface="Verdana"/>
                <a:ea typeface="Verdana"/>
                <a:cs typeface="Verdana"/>
                <a:sym typeface="Verdana"/>
              </a:defRPr>
            </a:pPr>
            <a:r>
              <a:t>Strengths</a:t>
            </a:r>
          </a:p>
        </p:txBody>
      </p:sp>
    </p:spTree>
  </p:cSld>
  <p:clrMapOvr>
    <a:masterClrMapping/>
  </p:clrMapOvr>
  <p:transition xmlns:p14="http://schemas.microsoft.com/office/powerpoint/2010/main" spd="med" advClick="1" p14:dur="1000"/>
</p:sld>
</file>

<file path=ppt/slides/slide9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2" name="Shape 492"/>
          <p:cNvSpPr/>
          <p:nvPr/>
        </p:nvSpPr>
        <p:spPr>
          <a:xfrm>
            <a:off x="722488" y="1265384"/>
            <a:ext cx="11559824" cy="87443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algn="l" defTabSz="457200">
              <a:lnSpc>
                <a:spcPct val="110000"/>
              </a:lnSpc>
              <a:defRPr i="1" sz="2600">
                <a:latin typeface="Verdana"/>
                <a:ea typeface="Verdana"/>
                <a:cs typeface="Verdana"/>
                <a:sym typeface="Verdana"/>
              </a:defRPr>
            </a:pPr>
            <a:r>
              <a:t>Peak performers do what they do best and do it brilliantly. They also find ways to manage the consequences of their weaknesses. This exercise invites you to do the following things.</a:t>
            </a:r>
          </a:p>
          <a:p>
            <a:pPr marR="457200" algn="l" defTabSz="457200">
              <a:lnSpc>
                <a:spcPct val="110000"/>
              </a:lnSpc>
              <a:defRPr i="1" sz="2600">
                <a:latin typeface="Verdana"/>
                <a:ea typeface="Verdana"/>
                <a:cs typeface="Verdana"/>
                <a:sym typeface="Verdana"/>
              </a:defRPr>
            </a:pPr>
          </a:p>
          <a:p>
            <a:pPr algn="l" defTabSz="647700">
              <a:lnSpc>
                <a:spcPct val="110000"/>
              </a:lnSpc>
              <a:buFont typeface="Verdana"/>
              <a:defRPr i="1" sz="2600">
                <a:uFill>
                  <a:solidFill>
                    <a:srgbClr val="000000"/>
                  </a:solidFill>
                </a:uFill>
                <a:latin typeface="Verdana"/>
                <a:ea typeface="Verdana"/>
                <a:cs typeface="Verdana"/>
                <a:sym typeface="Verdana"/>
              </a:defRPr>
            </a:pPr>
            <a:r>
              <a:t>Describe the deeply satisfying activities in which you deliver As. </a:t>
            </a:r>
          </a:p>
          <a:p>
            <a:pPr algn="l" defTabSz="647700">
              <a:lnSpc>
                <a:spcPct val="110000"/>
              </a:lnSpc>
              <a:buFont typeface="Verdana"/>
              <a:defRPr i="1" sz="2600">
                <a:uFill>
                  <a:solidFill>
                    <a:srgbClr val="000000"/>
                  </a:solidFill>
                </a:uFill>
                <a:latin typeface="Verdana"/>
                <a:ea typeface="Verdana"/>
                <a:cs typeface="Verdana"/>
                <a:sym typeface="Verdana"/>
              </a:defRPr>
            </a:pPr>
          </a:p>
          <a:p>
            <a:pPr algn="l" defTabSz="647700">
              <a:lnSpc>
                <a:spcPct val="110000"/>
              </a:lnSpc>
              <a:buFont typeface="Verdana"/>
              <a:defRPr i="1" sz="2600">
                <a:uFill>
                  <a:solidFill>
                    <a:srgbClr val="000000"/>
                  </a:solidFill>
                </a:uFill>
                <a:latin typeface="Verdana"/>
                <a:ea typeface="Verdana"/>
                <a:cs typeface="Verdana"/>
                <a:sym typeface="Verdana"/>
              </a:defRPr>
            </a:pPr>
            <a:r>
              <a:t>These may be particular kinds of projects, tasks or other activities. Try to be as specific as possible and give concrete examples.</a:t>
            </a:r>
          </a:p>
          <a:p>
            <a:pPr marL="452437" indent="-452437" algn="l" defTabSz="457200">
              <a:lnSpc>
                <a:spcPct val="110000"/>
              </a:lnSpc>
              <a:buClr>
                <a:srgbClr val="941100"/>
              </a:buClr>
              <a:buFont typeface="Verdana"/>
              <a:defRPr i="1" sz="2600">
                <a:solidFill>
                  <a:srgbClr val="941100"/>
                </a:solidFill>
                <a:uFill>
                  <a:solidFill>
                    <a:srgbClr val="941100"/>
                  </a:solidFill>
                </a:uFill>
                <a:latin typeface="Verdana"/>
                <a:ea typeface="Verdana"/>
                <a:cs typeface="Verdana"/>
                <a:sym typeface="Verdana"/>
              </a:defRPr>
            </a:pPr>
          </a:p>
          <a:p>
            <a:pPr algn="l" defTabSz="647700">
              <a:lnSpc>
                <a:spcPct val="110000"/>
              </a:lnSpc>
              <a:buFont typeface="Verdana"/>
              <a:defRPr i="1" sz="2600">
                <a:uFill>
                  <a:solidFill>
                    <a:srgbClr val="000000"/>
                  </a:solidFill>
                </a:uFill>
                <a:latin typeface="Verdana"/>
                <a:ea typeface="Verdana"/>
                <a:cs typeface="Verdana"/>
                <a:sym typeface="Verdana"/>
              </a:defRPr>
            </a:pPr>
            <a:r>
              <a:t>Describe the activities in which you deliver Bs and Cs.</a:t>
            </a:r>
          </a:p>
          <a:p>
            <a:pPr algn="l" defTabSz="45720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457200">
              <a:lnSpc>
                <a:spcPct val="11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The B activities are probably those that you can do reasonably well.</a:t>
            </a:r>
            <a:endParaRPr>
              <a:latin typeface="Verdana"/>
              <a:ea typeface="Verdana"/>
              <a:cs typeface="Verdana"/>
              <a:sym typeface="Verdana"/>
            </a:endParaRPr>
          </a:p>
          <a:p>
            <a:pPr algn="l" defTabSz="457200">
              <a:lnSpc>
                <a:spcPct val="11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They are not your As, however, or maybe they were once but now you get bored doing them. The C activities are those in which you have little aptitude or desire to learn</a:t>
            </a:r>
            <a:endParaRPr>
              <a:latin typeface="Verdana"/>
              <a:ea typeface="Verdana"/>
              <a:cs typeface="Verdana"/>
              <a:sym typeface="Verdana"/>
            </a:endParaRPr>
          </a:p>
          <a:p>
            <a:pPr marL="452437" indent="-452437" algn="l" defTabSz="457200">
              <a:lnSpc>
                <a:spcPct val="110000"/>
              </a:lnSpc>
              <a:buClr>
                <a:srgbClr val="000000"/>
              </a:buClr>
              <a:buFont typeface="Verdana"/>
              <a:defRPr i="1" sz="2600">
                <a:uFill>
                  <a:solidFill>
                    <a:srgbClr val="000000"/>
                  </a:solidFill>
                </a:uFill>
                <a:latin typeface="Calibri"/>
                <a:ea typeface="Calibri"/>
                <a:cs typeface="Calibri"/>
                <a:sym typeface="Calibri"/>
              </a:defRPr>
            </a:pPr>
          </a:p>
          <a:p>
            <a:pPr marR="457200" algn="l" defTabSz="457200">
              <a:lnSpc>
                <a:spcPct val="110000"/>
              </a:lnSpc>
              <a:defRPr i="1" sz="2600">
                <a:latin typeface="Verdana"/>
                <a:ea typeface="Verdana"/>
                <a:cs typeface="Verdana"/>
                <a:sym typeface="Verdana"/>
              </a:defRPr>
            </a:pPr>
            <a:r>
              <a:t>(If you have previously done this exercise - and both you and your manager are fully aware of your strengths - you may simply move onto the second exercise.)</a:t>
            </a:r>
            <a:endParaRPr>
              <a:uFill>
                <a:solidFill>
                  <a:srgbClr val="000000"/>
                </a:solidFill>
              </a:uFill>
            </a:endParaRPr>
          </a:p>
        </p:txBody>
      </p:sp>
      <p:sp>
        <p:nvSpPr>
          <p:cNvPr id="493" name="Shape 493"/>
          <p:cNvSpPr/>
          <p:nvPr/>
        </p:nvSpPr>
        <p:spPr>
          <a:xfrm>
            <a:off x="605930" y="249484"/>
            <a:ext cx="11792940" cy="565574"/>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solidFill>
                  <a:srgbClr val="FFFFFF"/>
                </a:solidFill>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9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5" name="Shape 495"/>
          <p:cNvSpPr/>
          <p:nvPr/>
        </p:nvSpPr>
        <p:spPr>
          <a:xfrm>
            <a:off x="711158" y="1323795"/>
            <a:ext cx="11709403" cy="828369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3600"/>
              </a:lnSpc>
              <a:buClr>
                <a:srgbClr val="000000"/>
              </a:buClr>
              <a:buFont typeface="Verdana"/>
              <a:defRPr sz="2600">
                <a:uFill>
                  <a:solidFill>
                    <a:srgbClr val="000000"/>
                  </a:solidFill>
                </a:uFill>
                <a:latin typeface="Verdana"/>
                <a:ea typeface="Verdana"/>
                <a:cs typeface="Verdana"/>
                <a:sym typeface="Verdana"/>
              </a:defRPr>
            </a:pPr>
            <a:r>
              <a:rPr i="1"/>
              <a:t>The specific activities in which I deliver As, rather </a:t>
            </a:r>
            <a:endParaRPr i="1"/>
          </a:p>
          <a:p>
            <a:pPr defTabSz="647700">
              <a:lnSpc>
                <a:spcPts val="3600"/>
              </a:lnSpc>
              <a:buClr>
                <a:srgbClr val="000000"/>
              </a:buClr>
              <a:buFont typeface="Verdana"/>
              <a:defRPr sz="2600">
                <a:uFill>
                  <a:solidFill>
                    <a:srgbClr val="000000"/>
                  </a:solidFill>
                </a:uFill>
                <a:latin typeface="Verdana"/>
                <a:ea typeface="Verdana"/>
                <a:cs typeface="Verdana"/>
                <a:sym typeface="Verdana"/>
              </a:defRPr>
            </a:pPr>
            <a:r>
              <a:rPr i="1"/>
              <a:t>than Bs or Cs, together with some examples are:</a:t>
            </a:r>
          </a:p>
          <a:p>
            <a:pPr algn="l" defTabSz="647700">
              <a:lnSpc>
                <a:spcPts val="3600"/>
              </a:lnSpc>
              <a:buClr>
                <a:srgbClr val="000000"/>
              </a:buClr>
              <a:buFont typeface="Verdana"/>
              <a:defRPr i="1" sz="28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 </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p:txBody>
      </p:sp>
      <p:sp>
        <p:nvSpPr>
          <p:cNvPr id="496" name="Shape 496"/>
          <p:cNvSpPr/>
          <p:nvPr/>
        </p:nvSpPr>
        <p:spPr>
          <a:xfrm>
            <a:off x="647699" y="262466"/>
            <a:ext cx="11709403" cy="533401"/>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solidFill>
                  <a:srgbClr val="FFFFFF"/>
                </a:solidFill>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Strengths</a:t>
            </a:r>
          </a:p>
        </p:txBody>
      </p:sp>
    </p:spTree>
  </p:cSld>
  <p:clrMapOvr>
    <a:masterClrMapping/>
  </p:clrMapOvr>
  <p:transition xmlns:p14="http://schemas.microsoft.com/office/powerpoint/2010/main" spd="med" advClick="1" p14:dur="1000"/>
</p:sld>
</file>

<file path=ppt/slides/slide9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8" name="Shape 498"/>
          <p:cNvSpPr/>
          <p:nvPr/>
        </p:nvSpPr>
        <p:spPr>
          <a:xfrm>
            <a:off x="677291" y="798862"/>
            <a:ext cx="11650218" cy="82836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slides/slide9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0" name="Shape 500"/>
          <p:cNvSpPr/>
          <p:nvPr/>
        </p:nvSpPr>
        <p:spPr>
          <a:xfrm>
            <a:off x="677291" y="798862"/>
            <a:ext cx="11650218" cy="82836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3)</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	</a:t>
            </a:r>
          </a:p>
          <a:p>
            <a:pPr marL="508000" indent="-508000" defTabSz="647700">
              <a:lnSpc>
                <a:spcPts val="3600"/>
              </a:lnSpc>
              <a:buClr>
                <a:srgbClr val="000000"/>
              </a:buClr>
              <a:buFont typeface="Verdana"/>
              <a:defRPr i="1" sz="2600">
                <a:uFill>
                  <a:solidFill>
                    <a:srgbClr val="000000"/>
                  </a:solidFill>
                </a:uFill>
                <a:latin typeface="Verdana"/>
                <a:ea typeface="Verdana"/>
                <a:cs typeface="Verdana"/>
                <a:sym typeface="Verdana"/>
              </a:defRPr>
            </a:pPr>
            <a:r>
              <a:t>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